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3">
  <p:sldMasterIdLst>
    <p:sldMasterId id="2147483648" r:id="rId1"/>
    <p:sldMasterId id="2147483660" r:id="rId2"/>
  </p:sldMasterIdLst>
  <p:notesMasterIdLst>
    <p:notesMasterId r:id="rId329"/>
  </p:notesMasterIdLst>
  <p:handoutMasterIdLst>
    <p:handoutMasterId r:id="rId330"/>
  </p:handoutMasterIdLst>
  <p:sldIdLst>
    <p:sldId id="350" r:id="rId3"/>
    <p:sldId id="257" r:id="rId4"/>
    <p:sldId id="375" r:id="rId5"/>
    <p:sldId id="259" r:id="rId6"/>
    <p:sldId id="361" r:id="rId7"/>
    <p:sldId id="376" r:id="rId8"/>
    <p:sldId id="362" r:id="rId9"/>
    <p:sldId id="260" r:id="rId10"/>
    <p:sldId id="550" r:id="rId11"/>
    <p:sldId id="346" r:id="rId12"/>
    <p:sldId id="261" r:id="rId13"/>
    <p:sldId id="302" r:id="rId14"/>
    <p:sldId id="305" r:id="rId15"/>
    <p:sldId id="303" r:id="rId16"/>
    <p:sldId id="304" r:id="rId17"/>
    <p:sldId id="306" r:id="rId18"/>
    <p:sldId id="330" r:id="rId19"/>
    <p:sldId id="377" r:id="rId20"/>
    <p:sldId id="340" r:id="rId21"/>
    <p:sldId id="341" r:id="rId22"/>
    <p:sldId id="549" r:id="rId23"/>
    <p:sldId id="284" r:id="rId24"/>
    <p:sldId id="287" r:id="rId25"/>
    <p:sldId id="285" r:id="rId26"/>
    <p:sldId id="286" r:id="rId27"/>
    <p:sldId id="289" r:id="rId28"/>
    <p:sldId id="290" r:id="rId29"/>
    <p:sldId id="291" r:id="rId30"/>
    <p:sldId id="516" r:id="rId31"/>
    <p:sldId id="292" r:id="rId32"/>
    <p:sldId id="293" r:id="rId33"/>
    <p:sldId id="294" r:id="rId34"/>
    <p:sldId id="295" r:id="rId35"/>
    <p:sldId id="296" r:id="rId36"/>
    <p:sldId id="298" r:id="rId37"/>
    <p:sldId id="297" r:id="rId38"/>
    <p:sldId id="299" r:id="rId39"/>
    <p:sldId id="413" r:id="rId40"/>
    <p:sldId id="300" r:id="rId41"/>
    <p:sldId id="335" r:id="rId42"/>
    <p:sldId id="332" r:id="rId43"/>
    <p:sldId id="331" r:id="rId44"/>
    <p:sldId id="301" r:id="rId45"/>
    <p:sldId id="333" r:id="rId46"/>
    <p:sldId id="334" r:id="rId47"/>
    <p:sldId id="336" r:id="rId48"/>
    <p:sldId id="337" r:id="rId49"/>
    <p:sldId id="338" r:id="rId50"/>
    <p:sldId id="348" r:id="rId51"/>
    <p:sldId id="349" r:id="rId52"/>
    <p:sldId id="506" r:id="rId53"/>
    <p:sldId id="507" r:id="rId54"/>
    <p:sldId id="508" r:id="rId55"/>
    <p:sldId id="509" r:id="rId56"/>
    <p:sldId id="510" r:id="rId57"/>
    <p:sldId id="511" r:id="rId58"/>
    <p:sldId id="512" r:id="rId59"/>
    <p:sldId id="513" r:id="rId60"/>
    <p:sldId id="514" r:id="rId61"/>
    <p:sldId id="515" r:id="rId62"/>
    <p:sldId id="517" r:id="rId63"/>
    <p:sldId id="518" r:id="rId64"/>
    <p:sldId id="519" r:id="rId65"/>
    <p:sldId id="520" r:id="rId66"/>
    <p:sldId id="521" r:id="rId67"/>
    <p:sldId id="522" r:id="rId68"/>
    <p:sldId id="523" r:id="rId69"/>
    <p:sldId id="339" r:id="rId70"/>
    <p:sldId id="347" r:id="rId71"/>
    <p:sldId id="524" r:id="rId72"/>
    <p:sldId id="525" r:id="rId73"/>
    <p:sldId id="526" r:id="rId74"/>
    <p:sldId id="527" r:id="rId75"/>
    <p:sldId id="528" r:id="rId76"/>
    <p:sldId id="529" r:id="rId77"/>
    <p:sldId id="530" r:id="rId78"/>
    <p:sldId id="531" r:id="rId79"/>
    <p:sldId id="532" r:id="rId80"/>
    <p:sldId id="533" r:id="rId81"/>
    <p:sldId id="534" r:id="rId82"/>
    <p:sldId id="535" r:id="rId83"/>
    <p:sldId id="536" r:id="rId84"/>
    <p:sldId id="537" r:id="rId85"/>
    <p:sldId id="538" r:id="rId86"/>
    <p:sldId id="539" r:id="rId87"/>
    <p:sldId id="540" r:id="rId88"/>
    <p:sldId id="541" r:id="rId89"/>
    <p:sldId id="542" r:id="rId90"/>
    <p:sldId id="543" r:id="rId91"/>
    <p:sldId id="545" r:id="rId92"/>
    <p:sldId id="547" r:id="rId93"/>
    <p:sldId id="546" r:id="rId94"/>
    <p:sldId id="548" r:id="rId95"/>
    <p:sldId id="268" r:id="rId96"/>
    <p:sldId id="364" r:id="rId97"/>
    <p:sldId id="262" r:id="rId98"/>
    <p:sldId id="263" r:id="rId99"/>
    <p:sldId id="264" r:id="rId100"/>
    <p:sldId id="265" r:id="rId101"/>
    <p:sldId id="266" r:id="rId102"/>
    <p:sldId id="269" r:id="rId103"/>
    <p:sldId id="270" r:id="rId104"/>
    <p:sldId id="271" r:id="rId105"/>
    <p:sldId id="272" r:id="rId106"/>
    <p:sldId id="267" r:id="rId107"/>
    <p:sldId id="273" r:id="rId108"/>
    <p:sldId id="274" r:id="rId109"/>
    <p:sldId id="275" r:id="rId110"/>
    <p:sldId id="276" r:id="rId111"/>
    <p:sldId id="277" r:id="rId112"/>
    <p:sldId id="278" r:id="rId113"/>
    <p:sldId id="279" r:id="rId114"/>
    <p:sldId id="280" r:id="rId115"/>
    <p:sldId id="281" r:id="rId116"/>
    <p:sldId id="282" r:id="rId117"/>
    <p:sldId id="283" r:id="rId118"/>
    <p:sldId id="307" r:id="rId119"/>
    <p:sldId id="308" r:id="rId120"/>
    <p:sldId id="309" r:id="rId121"/>
    <p:sldId id="310" r:id="rId122"/>
    <p:sldId id="311" r:id="rId123"/>
    <p:sldId id="312" r:id="rId124"/>
    <p:sldId id="313" r:id="rId125"/>
    <p:sldId id="314" r:id="rId126"/>
    <p:sldId id="315" r:id="rId127"/>
    <p:sldId id="316" r:id="rId128"/>
    <p:sldId id="317" r:id="rId129"/>
    <p:sldId id="318" r:id="rId130"/>
    <p:sldId id="319" r:id="rId131"/>
    <p:sldId id="583" r:id="rId132"/>
    <p:sldId id="320" r:id="rId133"/>
    <p:sldId id="321" r:id="rId134"/>
    <p:sldId id="322" r:id="rId135"/>
    <p:sldId id="323" r:id="rId136"/>
    <p:sldId id="324" r:id="rId137"/>
    <p:sldId id="325" r:id="rId138"/>
    <p:sldId id="326" r:id="rId139"/>
    <p:sldId id="327" r:id="rId140"/>
    <p:sldId id="328" r:id="rId141"/>
    <p:sldId id="351" r:id="rId142"/>
    <p:sldId id="352" r:id="rId143"/>
    <p:sldId id="353" r:id="rId144"/>
    <p:sldId id="354" r:id="rId145"/>
    <p:sldId id="355" r:id="rId146"/>
    <p:sldId id="356" r:id="rId147"/>
    <p:sldId id="357" r:id="rId148"/>
    <p:sldId id="358" r:id="rId149"/>
    <p:sldId id="359" r:id="rId150"/>
    <p:sldId id="360" r:id="rId151"/>
    <p:sldId id="363" r:id="rId152"/>
    <p:sldId id="365" r:id="rId153"/>
    <p:sldId id="366" r:id="rId154"/>
    <p:sldId id="373" r:id="rId155"/>
    <p:sldId id="372" r:id="rId156"/>
    <p:sldId id="371" r:id="rId157"/>
    <p:sldId id="374" r:id="rId158"/>
    <p:sldId id="370" r:id="rId159"/>
    <p:sldId id="369" r:id="rId160"/>
    <p:sldId id="368" r:id="rId161"/>
    <p:sldId id="367" r:id="rId162"/>
    <p:sldId id="378" r:id="rId163"/>
    <p:sldId id="379" r:id="rId164"/>
    <p:sldId id="380" r:id="rId165"/>
    <p:sldId id="381" r:id="rId166"/>
    <p:sldId id="382" r:id="rId167"/>
    <p:sldId id="383" r:id="rId168"/>
    <p:sldId id="384" r:id="rId169"/>
    <p:sldId id="385" r:id="rId170"/>
    <p:sldId id="386" r:id="rId171"/>
    <p:sldId id="387" r:id="rId172"/>
    <p:sldId id="388" r:id="rId173"/>
    <p:sldId id="389" r:id="rId174"/>
    <p:sldId id="390" r:id="rId175"/>
    <p:sldId id="391" r:id="rId176"/>
    <p:sldId id="392" r:id="rId177"/>
    <p:sldId id="393" r:id="rId178"/>
    <p:sldId id="394" r:id="rId179"/>
    <p:sldId id="395" r:id="rId180"/>
    <p:sldId id="396" r:id="rId181"/>
    <p:sldId id="397" r:id="rId182"/>
    <p:sldId id="398" r:id="rId183"/>
    <p:sldId id="399" r:id="rId184"/>
    <p:sldId id="412" r:id="rId185"/>
    <p:sldId id="411" r:id="rId186"/>
    <p:sldId id="410" r:id="rId187"/>
    <p:sldId id="409" r:id="rId188"/>
    <p:sldId id="408" r:id="rId189"/>
    <p:sldId id="407" r:id="rId190"/>
    <p:sldId id="406" r:id="rId191"/>
    <p:sldId id="405" r:id="rId192"/>
    <p:sldId id="404" r:id="rId193"/>
    <p:sldId id="403" r:id="rId194"/>
    <p:sldId id="402" r:id="rId195"/>
    <p:sldId id="401" r:id="rId196"/>
    <p:sldId id="400" r:id="rId197"/>
    <p:sldId id="644" r:id="rId198"/>
    <p:sldId id="645" r:id="rId199"/>
    <p:sldId id="646" r:id="rId200"/>
    <p:sldId id="647" r:id="rId201"/>
    <p:sldId id="648" r:id="rId202"/>
    <p:sldId id="649" r:id="rId203"/>
    <p:sldId id="650" r:id="rId204"/>
    <p:sldId id="651" r:id="rId205"/>
    <p:sldId id="652" r:id="rId206"/>
    <p:sldId id="653" r:id="rId207"/>
    <p:sldId id="654" r:id="rId208"/>
    <p:sldId id="655" r:id="rId209"/>
    <p:sldId id="656" r:id="rId210"/>
    <p:sldId id="657" r:id="rId211"/>
    <p:sldId id="658" r:id="rId212"/>
    <p:sldId id="659" r:id="rId213"/>
    <p:sldId id="660" r:id="rId214"/>
    <p:sldId id="661" r:id="rId215"/>
    <p:sldId id="662" r:id="rId216"/>
    <p:sldId id="665" r:id="rId217"/>
    <p:sldId id="666" r:id="rId218"/>
    <p:sldId id="667" r:id="rId219"/>
    <p:sldId id="668" r:id="rId220"/>
    <p:sldId id="669" r:id="rId221"/>
    <p:sldId id="670" r:id="rId222"/>
    <p:sldId id="671" r:id="rId223"/>
    <p:sldId id="672" r:id="rId224"/>
    <p:sldId id="673" r:id="rId225"/>
    <p:sldId id="674" r:id="rId226"/>
    <p:sldId id="676" r:id="rId227"/>
    <p:sldId id="677" r:id="rId228"/>
    <p:sldId id="683" r:id="rId229"/>
    <p:sldId id="684" r:id="rId230"/>
    <p:sldId id="686" r:id="rId231"/>
    <p:sldId id="687" r:id="rId232"/>
    <p:sldId id="688" r:id="rId233"/>
    <p:sldId id="689" r:id="rId234"/>
    <p:sldId id="690" r:id="rId235"/>
    <p:sldId id="693" r:id="rId236"/>
    <p:sldId id="694" r:id="rId237"/>
    <p:sldId id="695" r:id="rId238"/>
    <p:sldId id="696" r:id="rId239"/>
    <p:sldId id="697" r:id="rId240"/>
    <p:sldId id="698" r:id="rId241"/>
    <p:sldId id="699" r:id="rId242"/>
    <p:sldId id="500" r:id="rId243"/>
    <p:sldId id="439" r:id="rId244"/>
    <p:sldId id="440" r:id="rId245"/>
    <p:sldId id="444" r:id="rId246"/>
    <p:sldId id="450" r:id="rId247"/>
    <p:sldId id="451" r:id="rId248"/>
    <p:sldId id="453" r:id="rId249"/>
    <p:sldId id="455" r:id="rId250"/>
    <p:sldId id="456" r:id="rId251"/>
    <p:sldId id="457" r:id="rId252"/>
    <p:sldId id="458" r:id="rId253"/>
    <p:sldId id="460" r:id="rId254"/>
    <p:sldId id="463" r:id="rId255"/>
    <p:sldId id="464" r:id="rId256"/>
    <p:sldId id="465" r:id="rId257"/>
    <p:sldId id="466" r:id="rId258"/>
    <p:sldId id="467" r:id="rId259"/>
    <p:sldId id="468" r:id="rId260"/>
    <p:sldId id="469" r:id="rId261"/>
    <p:sldId id="470" r:id="rId262"/>
    <p:sldId id="471" r:id="rId263"/>
    <p:sldId id="472" r:id="rId264"/>
    <p:sldId id="473" r:id="rId265"/>
    <p:sldId id="474" r:id="rId266"/>
    <p:sldId id="475" r:id="rId267"/>
    <p:sldId id="476" r:id="rId268"/>
    <p:sldId id="477" r:id="rId269"/>
    <p:sldId id="478" r:id="rId270"/>
    <p:sldId id="480" r:id="rId271"/>
    <p:sldId id="481" r:id="rId272"/>
    <p:sldId id="483" r:id="rId273"/>
    <p:sldId id="489" r:id="rId274"/>
    <p:sldId id="492" r:id="rId275"/>
    <p:sldId id="493" r:id="rId276"/>
    <p:sldId id="496" r:id="rId277"/>
    <p:sldId id="497" r:id="rId278"/>
    <p:sldId id="584" r:id="rId279"/>
    <p:sldId id="585" r:id="rId280"/>
    <p:sldId id="588" r:id="rId281"/>
    <p:sldId id="448" r:id="rId282"/>
    <p:sldId id="589" r:id="rId283"/>
    <p:sldId id="590" r:id="rId284"/>
    <p:sldId id="591" r:id="rId285"/>
    <p:sldId id="501" r:id="rId286"/>
    <p:sldId id="446" r:id="rId287"/>
    <p:sldId id="445" r:id="rId288"/>
    <p:sldId id="505" r:id="rId289"/>
    <p:sldId id="343" r:id="rId290"/>
    <p:sldId id="642" r:id="rId291"/>
    <p:sldId id="643" r:id="rId292"/>
    <p:sldId id="329" r:id="rId293"/>
    <p:sldId id="342" r:id="rId294"/>
    <p:sldId id="433" r:id="rId295"/>
    <p:sldId id="582" r:id="rId296"/>
    <p:sldId id="344" r:id="rId297"/>
    <p:sldId id="345" r:id="rId298"/>
    <p:sldId id="544" r:id="rId299"/>
    <p:sldId id="579" r:id="rId300"/>
    <p:sldId id="581" r:id="rId301"/>
    <p:sldId id="580" r:id="rId302"/>
    <p:sldId id="553" r:id="rId303"/>
    <p:sldId id="555" r:id="rId304"/>
    <p:sldId id="556" r:id="rId305"/>
    <p:sldId id="557" r:id="rId306"/>
    <p:sldId id="558" r:id="rId307"/>
    <p:sldId id="559" r:id="rId308"/>
    <p:sldId id="560" r:id="rId309"/>
    <p:sldId id="561" r:id="rId310"/>
    <p:sldId id="562" r:id="rId311"/>
    <p:sldId id="563" r:id="rId312"/>
    <p:sldId id="564" r:id="rId313"/>
    <p:sldId id="565" r:id="rId314"/>
    <p:sldId id="566" r:id="rId315"/>
    <p:sldId id="567" r:id="rId316"/>
    <p:sldId id="568" r:id="rId317"/>
    <p:sldId id="569" r:id="rId318"/>
    <p:sldId id="570" r:id="rId319"/>
    <p:sldId id="571" r:id="rId320"/>
    <p:sldId id="572" r:id="rId321"/>
    <p:sldId id="573" r:id="rId322"/>
    <p:sldId id="574" r:id="rId323"/>
    <p:sldId id="575" r:id="rId324"/>
    <p:sldId id="576" r:id="rId325"/>
    <p:sldId id="577" r:id="rId326"/>
    <p:sldId id="554" r:id="rId327"/>
    <p:sldId id="578" r:id="rId3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1BAE"/>
    <a:srgbClr val="66FF33"/>
    <a:srgbClr val="E8EAEC"/>
    <a:srgbClr val="C5F0FF"/>
    <a:srgbClr val="3333CC"/>
    <a:srgbClr val="ECEEF0"/>
    <a:srgbClr val="F3F7FB"/>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8" autoAdjust="0"/>
    <p:restoredTop sz="99749" autoAdjust="0"/>
  </p:normalViewPr>
  <p:slideViewPr>
    <p:cSldViewPr>
      <p:cViewPr>
        <p:scale>
          <a:sx n="70" d="100"/>
          <a:sy n="70" d="100"/>
        </p:scale>
        <p:origin x="-302" y="-322"/>
      </p:cViewPr>
      <p:guideLst>
        <p:guide orient="horz" pos="2160"/>
        <p:guide pos="2880"/>
      </p:guideLst>
    </p:cSldViewPr>
  </p:slideViewPr>
  <p:outlineViewPr>
    <p:cViewPr>
      <p:scale>
        <a:sx n="33" d="100"/>
        <a:sy n="33" d="100"/>
      </p:scale>
      <p:origin x="0" y="127622"/>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29698"/>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303" Type="http://schemas.openxmlformats.org/officeDocument/2006/relationships/slide" Target="slides/slide30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314" Type="http://schemas.openxmlformats.org/officeDocument/2006/relationships/slide" Target="slides/slide312.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25" Type="http://schemas.openxmlformats.org/officeDocument/2006/relationships/slide" Target="slides/slide323.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slide" Target="slides/slide313.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326" Type="http://schemas.openxmlformats.org/officeDocument/2006/relationships/slide" Target="slides/slide324.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slide" Target="slides/slide314.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slide" Target="slides/slide325.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slide" Target="slides/slide300.xml"/><Relationship Id="rId307" Type="http://schemas.openxmlformats.org/officeDocument/2006/relationships/slide" Target="slides/slide305.xml"/><Relationship Id="rId323" Type="http://schemas.openxmlformats.org/officeDocument/2006/relationships/slide" Target="slides/slide321.xml"/><Relationship Id="rId328" Type="http://schemas.openxmlformats.org/officeDocument/2006/relationships/slide" Target="slides/slide32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313" Type="http://schemas.openxmlformats.org/officeDocument/2006/relationships/slide" Target="slides/slide311.xml"/><Relationship Id="rId318" Type="http://schemas.openxmlformats.org/officeDocument/2006/relationships/slide" Target="slides/slide316.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33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notesMaster" Target="notesMasters/notesMaster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handoutMaster" Target="handoutMasters/handoutMaster1.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viewProps" Target="viewProps.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slide" Target="slides/slide71.xml"/><Relationship Id="rId1"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hart>
    <c:title>
      <c:layout/>
      <c:txPr>
        <a:bodyPr/>
        <a:lstStyle/>
        <a:p>
          <a:pPr>
            <a:defRPr sz="2400"/>
          </a:pPr>
          <a:endParaRPr lang="en-US"/>
        </a:p>
      </c:txPr>
    </c:title>
    <c:plotArea>
      <c:layout/>
      <c:pieChart>
        <c:varyColors val="1"/>
        <c:ser>
          <c:idx val="0"/>
          <c:order val="0"/>
          <c:tx>
            <c:strRef>
              <c:f>Sheet1!$B$1</c:f>
              <c:strCache>
                <c:ptCount val="1"/>
                <c:pt idx="0">
                  <c:v>Main Causes of Lift Truck Fatalities to Pedestrians</c:v>
                </c:pt>
              </c:strCache>
            </c:strRef>
          </c:tx>
          <c:dLbls>
            <c:txPr>
              <a:bodyPr/>
              <a:lstStyle/>
              <a:p>
                <a:pPr>
                  <a:defRPr sz="2000" b="1"/>
                </a:pPr>
                <a:endParaRPr lang="en-US"/>
              </a:p>
            </c:txPr>
            <c:showPercent val="1"/>
            <c:showLeaderLines val="1"/>
          </c:dLbls>
          <c:cat>
            <c:strRef>
              <c:f>Sheet1!$A$2:$A$6</c:f>
              <c:strCache>
                <c:ptCount val="5"/>
                <c:pt idx="0">
                  <c:v>Fall</c:v>
                </c:pt>
                <c:pt idx="1">
                  <c:v>Caught In Between</c:v>
                </c:pt>
                <c:pt idx="2">
                  <c:v>Struck By Truck</c:v>
                </c:pt>
                <c:pt idx="3">
                  <c:v>Struck by Load</c:v>
                </c:pt>
                <c:pt idx="4">
                  <c:v>Overturn</c:v>
                </c:pt>
              </c:strCache>
            </c:strRef>
          </c:cat>
          <c:val>
            <c:numRef>
              <c:f>Sheet1!$B$2:$B$6</c:f>
              <c:numCache>
                <c:formatCode>General</c:formatCode>
                <c:ptCount val="5"/>
                <c:pt idx="0">
                  <c:v>10</c:v>
                </c:pt>
                <c:pt idx="1">
                  <c:v>18</c:v>
                </c:pt>
                <c:pt idx="2">
                  <c:v>31</c:v>
                </c:pt>
                <c:pt idx="3">
                  <c:v>37</c:v>
                </c:pt>
                <c:pt idx="4">
                  <c:v>4</c:v>
                </c:pt>
              </c:numCache>
            </c:numRef>
          </c:val>
        </c:ser>
        <c:dLbls>
          <c:showPercent val="1"/>
        </c:dLbls>
        <c:firstSliceAng val="0"/>
      </c:pieChart>
    </c:plotArea>
    <c:legend>
      <c:legendPos val="r"/>
      <c:layout>
        <c:manualLayout>
          <c:xMode val="edge"/>
          <c:yMode val="edge"/>
          <c:x val="0.69430639184807752"/>
          <c:y val="0.38664107611548582"/>
          <c:w val="0.29588968658329773"/>
          <c:h val="0.51336368110235031"/>
        </c:manualLayout>
      </c:layout>
      <c:txPr>
        <a:bodyPr/>
        <a:lstStyle/>
        <a:p>
          <a:pPr>
            <a:defRPr sz="1800"/>
          </a:pPr>
          <a:endParaRPr lang="en-US"/>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6"/>
  <c:chart>
    <c:title>
      <c:layout/>
    </c:title>
    <c:plotArea>
      <c:layout/>
      <c:pieChart>
        <c:varyColors val="1"/>
        <c:ser>
          <c:idx val="0"/>
          <c:order val="0"/>
          <c:tx>
            <c:strRef>
              <c:f>Sheet1!$B$1</c:f>
              <c:strCache>
                <c:ptCount val="1"/>
                <c:pt idx="0">
                  <c:v>Main Causes of Lift Fatalities to Operators</c:v>
                </c:pt>
              </c:strCache>
            </c:strRef>
          </c:tx>
          <c:dLbls>
            <c:dLbl>
              <c:idx val="0"/>
              <c:layout>
                <c:manualLayout>
                  <c:x val="-3.8040903072956642E-2"/>
                  <c:y val="0.17753691933086679"/>
                </c:manualLayout>
              </c:layout>
              <c:dLblPos val="bestFit"/>
              <c:showPercent val="1"/>
              <c:separator>
</c:separator>
            </c:dLbl>
            <c:dLbl>
              <c:idx val="4"/>
              <c:numFmt formatCode="0%" sourceLinked="0"/>
              <c:spPr/>
              <c:txPr>
                <a:bodyPr/>
                <a:lstStyle/>
                <a:p>
                  <a:pPr>
                    <a:defRPr/>
                  </a:pPr>
                  <a:endParaRPr lang="en-US"/>
                </a:p>
              </c:txPr>
            </c:dLbl>
            <c:dLbl>
              <c:idx val="5"/>
              <c:layout>
                <c:manualLayout>
                  <c:x val="2.2441177153741193E-2"/>
                  <c:y val="0.1657775985833097"/>
                </c:manualLayout>
              </c:layout>
              <c:dLblPos val="bestFit"/>
              <c:showPercent val="1"/>
              <c:separator>
</c:separator>
            </c:dLbl>
            <c:dLblPos val="ctr"/>
            <c:showPercent val="1"/>
            <c:separator>
</c:separator>
          </c:dLbls>
          <c:cat>
            <c:strRef>
              <c:f>Sheet1!$A$2:$A$7</c:f>
              <c:strCache>
                <c:ptCount val="6"/>
                <c:pt idx="0">
                  <c:v>Electrocution/Fuel Fire/Explosion/Collision</c:v>
                </c:pt>
                <c:pt idx="1">
                  <c:v>Struck By Load</c:v>
                </c:pt>
                <c:pt idx="2">
                  <c:v>Caught In Between</c:v>
                </c:pt>
                <c:pt idx="3">
                  <c:v>Fall</c:v>
                </c:pt>
                <c:pt idx="4">
                  <c:v>Overturn</c:v>
                </c:pt>
                <c:pt idx="5">
                  <c:v>Struck By Truck</c:v>
                </c:pt>
              </c:strCache>
            </c:strRef>
          </c:cat>
          <c:val>
            <c:numRef>
              <c:f>Sheet1!$B$2:$B$7</c:f>
              <c:numCache>
                <c:formatCode>General</c:formatCode>
                <c:ptCount val="6"/>
                <c:pt idx="0">
                  <c:v>8</c:v>
                </c:pt>
                <c:pt idx="1">
                  <c:v>11</c:v>
                </c:pt>
                <c:pt idx="2">
                  <c:v>15</c:v>
                </c:pt>
                <c:pt idx="3">
                  <c:v>15</c:v>
                </c:pt>
                <c:pt idx="4">
                  <c:v>49</c:v>
                </c:pt>
                <c:pt idx="5">
                  <c:v>4</c:v>
                </c:pt>
              </c:numCache>
            </c:numRef>
          </c:val>
        </c:ser>
        <c:dLbls>
          <c:showPercent val="1"/>
        </c:dLbls>
        <c:firstSliceAng val="0"/>
      </c:pieChart>
    </c:plotArea>
    <c:legend>
      <c:legendPos val="r"/>
      <c:layout/>
    </c:legend>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865197-0AF9-4573-9827-8A767D85933D}" type="datetimeFigureOut">
              <a:rPr lang="en-US" smtClean="0"/>
              <a:pPr/>
              <a:t>6/16/2014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C6B8D6-D2E5-4DBF-B5F2-12AD18DB6A9D}" type="slidenum">
              <a:rPr lang="en-US" smtClean="0"/>
              <a:pPr/>
              <a:t>‹#›</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E8D3E3-7000-4522-814A-3A43FCE4F2AA}" type="datetimeFigureOut">
              <a:rPr lang="en-US" smtClean="0"/>
              <a:pPr/>
              <a:t>6/16/2014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4FA325-9A32-4727-B02F-6DEB2E4234A7}" type="slidenum">
              <a:rPr lang="en-US" smtClean="0"/>
              <a:pPr/>
              <a:t>‹#›</a:t>
            </a:fld>
            <a:endParaRPr lang="en-US" dirty="0"/>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2"/>
          <p:cNvSpPr>
            <a:spLocks noGrp="1" noRot="1" noChangeAspect="1" noChangeArrowheads="1" noTextEdit="1"/>
          </p:cNvSpPr>
          <p:nvPr>
            <p:ph type="sldImg"/>
          </p:nvPr>
        </p:nvSpPr>
        <p:spPr>
          <a:xfrm>
            <a:off x="1143000" y="685800"/>
            <a:ext cx="4572000" cy="3429000"/>
          </a:xfrm>
          <a:ln/>
        </p:spPr>
      </p:sp>
      <p:sp>
        <p:nvSpPr>
          <p:cNvPr id="1976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2"/>
          <p:cNvSpPr>
            <a:spLocks noGrp="1" noRot="1" noChangeAspect="1" noChangeArrowheads="1" noTextEdit="1"/>
          </p:cNvSpPr>
          <p:nvPr>
            <p:ph type="sldImg"/>
          </p:nvPr>
        </p:nvSpPr>
        <p:spPr>
          <a:xfrm>
            <a:off x="1143000" y="685800"/>
            <a:ext cx="4572000" cy="3429000"/>
          </a:xfrm>
          <a:ln/>
        </p:spPr>
      </p:sp>
      <p:sp>
        <p:nvSpPr>
          <p:cNvPr id="1976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2"/>
          <p:cNvSpPr>
            <a:spLocks noGrp="1" noRot="1" noChangeAspect="1" noChangeArrowheads="1" noTextEdit="1"/>
          </p:cNvSpPr>
          <p:nvPr>
            <p:ph type="sldImg"/>
          </p:nvPr>
        </p:nvSpPr>
        <p:spPr>
          <a:xfrm>
            <a:off x="1143000" y="685800"/>
            <a:ext cx="4572000" cy="3429000"/>
          </a:xfrm>
          <a:ln/>
        </p:spPr>
      </p:sp>
      <p:sp>
        <p:nvSpPr>
          <p:cNvPr id="1986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2"/>
          <p:cNvSpPr>
            <a:spLocks noGrp="1" noRot="1" noChangeAspect="1" noChangeArrowheads="1" noTextEdit="1"/>
          </p:cNvSpPr>
          <p:nvPr>
            <p:ph type="sldImg"/>
          </p:nvPr>
        </p:nvSpPr>
        <p:spPr>
          <a:xfrm>
            <a:off x="1143000" y="685800"/>
            <a:ext cx="4572000" cy="3429000"/>
          </a:xfrm>
          <a:ln/>
        </p:spPr>
      </p:sp>
      <p:sp>
        <p:nvSpPr>
          <p:cNvPr id="1986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2"/>
          <p:cNvSpPr>
            <a:spLocks noGrp="1" noRot="1" noChangeAspect="1" noChangeArrowheads="1" noTextEdit="1"/>
          </p:cNvSpPr>
          <p:nvPr>
            <p:ph type="sldImg"/>
          </p:nvPr>
        </p:nvSpPr>
        <p:spPr>
          <a:xfrm>
            <a:off x="1143000" y="685800"/>
            <a:ext cx="4572000" cy="3429000"/>
          </a:xfrm>
          <a:ln/>
        </p:spPr>
      </p:sp>
      <p:sp>
        <p:nvSpPr>
          <p:cNvPr id="1986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2"/>
          <p:cNvSpPr>
            <a:spLocks noGrp="1" noRot="1" noChangeAspect="1" noChangeArrowheads="1" noTextEdit="1"/>
          </p:cNvSpPr>
          <p:nvPr>
            <p:ph type="sldImg"/>
          </p:nvPr>
        </p:nvSpPr>
        <p:spPr>
          <a:xfrm>
            <a:off x="1143000" y="685800"/>
            <a:ext cx="4572000" cy="3429000"/>
          </a:xfrm>
          <a:ln/>
        </p:spPr>
      </p:sp>
      <p:sp>
        <p:nvSpPr>
          <p:cNvPr id="19968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2"/>
          <p:cNvSpPr>
            <a:spLocks noGrp="1" noRot="1" noChangeAspect="1" noChangeArrowheads="1" noTextEdit="1"/>
          </p:cNvSpPr>
          <p:nvPr>
            <p:ph type="sldImg"/>
          </p:nvPr>
        </p:nvSpPr>
        <p:spPr>
          <a:xfrm>
            <a:off x="1143000" y="685800"/>
            <a:ext cx="4572000" cy="3429000"/>
          </a:xfrm>
          <a:ln/>
        </p:spPr>
      </p:sp>
      <p:sp>
        <p:nvSpPr>
          <p:cNvPr id="20070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2"/>
          <p:cNvSpPr>
            <a:spLocks noGrp="1" noRot="1" noChangeAspect="1" noChangeArrowheads="1" noTextEdit="1"/>
          </p:cNvSpPr>
          <p:nvPr>
            <p:ph type="sldImg"/>
          </p:nvPr>
        </p:nvSpPr>
        <p:spPr>
          <a:xfrm>
            <a:off x="1143000" y="685800"/>
            <a:ext cx="4572000" cy="3429000"/>
          </a:xfrm>
          <a:ln/>
        </p:spPr>
      </p:sp>
      <p:sp>
        <p:nvSpPr>
          <p:cNvPr id="20173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
          <p:cNvSpPr>
            <a:spLocks noGrp="1" noRot="1" noChangeAspect="1" noChangeArrowheads="1" noTextEdit="1"/>
          </p:cNvSpPr>
          <p:nvPr>
            <p:ph type="sldImg"/>
          </p:nvPr>
        </p:nvSpPr>
        <p:spPr>
          <a:xfrm>
            <a:off x="1143000" y="685800"/>
            <a:ext cx="4572000" cy="3429000"/>
          </a:xfrm>
          <a:ln/>
        </p:spPr>
      </p:sp>
      <p:sp>
        <p:nvSpPr>
          <p:cNvPr id="20275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2"/>
          <p:cNvSpPr>
            <a:spLocks noGrp="1" noRot="1" noChangeAspect="1" noChangeArrowheads="1" noTextEdit="1"/>
          </p:cNvSpPr>
          <p:nvPr>
            <p:ph type="sldImg"/>
          </p:nvPr>
        </p:nvSpPr>
        <p:spPr>
          <a:xfrm>
            <a:off x="1143000" y="685800"/>
            <a:ext cx="4572000" cy="3429000"/>
          </a:xfrm>
          <a:ln/>
        </p:spPr>
      </p:sp>
      <p:sp>
        <p:nvSpPr>
          <p:cNvPr id="20378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Rot="1" noChangeAspect="1" noChangeArrowheads="1" noTextEdit="1"/>
          </p:cNvSpPr>
          <p:nvPr>
            <p:ph type="sldImg"/>
          </p:nvPr>
        </p:nvSpPr>
        <p:spPr>
          <a:xfrm>
            <a:off x="1143000" y="685800"/>
            <a:ext cx="4572000" cy="3429000"/>
          </a:xfrm>
          <a:ln/>
        </p:spPr>
      </p:sp>
      <p:sp>
        <p:nvSpPr>
          <p:cNvPr id="2048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2"/>
          <p:cNvSpPr>
            <a:spLocks noGrp="1" noRot="1" noChangeAspect="1" noChangeArrowheads="1" noTextEdit="1"/>
          </p:cNvSpPr>
          <p:nvPr>
            <p:ph type="sldImg"/>
          </p:nvPr>
        </p:nvSpPr>
        <p:spPr>
          <a:xfrm>
            <a:off x="1143000" y="685800"/>
            <a:ext cx="4572000" cy="3429000"/>
          </a:xfrm>
          <a:ln/>
        </p:spPr>
      </p:sp>
      <p:sp>
        <p:nvSpPr>
          <p:cNvPr id="20582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2"/>
          <p:cNvSpPr>
            <a:spLocks noGrp="1" noRot="1" noChangeAspect="1" noChangeArrowheads="1" noTextEdit="1"/>
          </p:cNvSpPr>
          <p:nvPr>
            <p:ph type="sldImg"/>
          </p:nvPr>
        </p:nvSpPr>
        <p:spPr>
          <a:xfrm>
            <a:off x="1143000" y="685800"/>
            <a:ext cx="4572000" cy="3429000"/>
          </a:xfrm>
          <a:ln/>
        </p:spPr>
      </p:sp>
      <p:sp>
        <p:nvSpPr>
          <p:cNvPr id="206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2"/>
          <p:cNvSpPr>
            <a:spLocks noGrp="1" noRot="1" noChangeAspect="1" noChangeArrowheads="1" noTextEdit="1"/>
          </p:cNvSpPr>
          <p:nvPr>
            <p:ph type="sldImg"/>
          </p:nvPr>
        </p:nvSpPr>
        <p:spPr>
          <a:xfrm>
            <a:off x="1143000" y="685800"/>
            <a:ext cx="4572000" cy="3429000"/>
          </a:xfrm>
          <a:ln/>
        </p:spPr>
      </p:sp>
      <p:sp>
        <p:nvSpPr>
          <p:cNvPr id="208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2"/>
          <p:cNvSpPr>
            <a:spLocks noGrp="1" noRot="1" noChangeAspect="1" noChangeArrowheads="1" noTextEdit="1"/>
          </p:cNvSpPr>
          <p:nvPr>
            <p:ph type="sldImg"/>
          </p:nvPr>
        </p:nvSpPr>
        <p:spPr>
          <a:xfrm>
            <a:off x="1143000" y="685800"/>
            <a:ext cx="4572000" cy="3429000"/>
          </a:xfrm>
          <a:ln/>
        </p:spPr>
      </p:sp>
      <p:sp>
        <p:nvSpPr>
          <p:cNvPr id="2089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a:spLocks noGrp="1" noRot="1" noChangeAspect="1" noChangeArrowheads="1" noTextEdit="1"/>
          </p:cNvSpPr>
          <p:nvPr>
            <p:ph type="sldImg"/>
          </p:nvPr>
        </p:nvSpPr>
        <p:spPr>
          <a:xfrm>
            <a:off x="1143000" y="685800"/>
            <a:ext cx="4572000" cy="3429000"/>
          </a:xfrm>
          <a:ln/>
        </p:spPr>
      </p:sp>
      <p:sp>
        <p:nvSpPr>
          <p:cNvPr id="2099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2"/>
          <p:cNvSpPr>
            <a:spLocks noGrp="1" noRot="1" noChangeAspect="1" noChangeArrowheads="1" noTextEdit="1"/>
          </p:cNvSpPr>
          <p:nvPr>
            <p:ph type="sldImg"/>
          </p:nvPr>
        </p:nvSpPr>
        <p:spPr>
          <a:xfrm>
            <a:off x="1143000" y="685800"/>
            <a:ext cx="4572000" cy="3429000"/>
          </a:xfrm>
          <a:ln/>
        </p:spPr>
      </p:sp>
      <p:sp>
        <p:nvSpPr>
          <p:cNvPr id="2109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AAE5BF-0627-4501-97F5-DBC2D08DDF3A}" type="slidenum">
              <a:rPr lang="en-US" smtClean="0"/>
              <a:pPr/>
              <a:t>215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Rot="1" noChangeAspect="1" noChangeArrowheads="1" noTextEdit="1"/>
          </p:cNvSpPr>
          <p:nvPr>
            <p:ph type="sldImg"/>
          </p:nvPr>
        </p:nvSpPr>
        <p:spPr>
          <a:xfrm>
            <a:off x="1143000" y="685800"/>
            <a:ext cx="4572000" cy="3429000"/>
          </a:xfrm>
          <a:ln/>
        </p:spPr>
      </p:sp>
      <p:sp>
        <p:nvSpPr>
          <p:cNvPr id="1966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6B5739-B540-41D9-B6D0-E2D488238C82}" type="datetime1">
              <a:rPr lang="en-US" smtClean="0"/>
              <a:pPr/>
              <a:t>6/16/2014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795290-E799-4222-8AFC-2EFA81BF262A}" type="datetime1">
              <a:rPr lang="en-US" smtClean="0"/>
              <a:pPr/>
              <a:t>6/16/2014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AD8059-1D4D-4483-BA5D-93A3E510F7FB}" type="datetime1">
              <a:rPr lang="en-US" smtClean="0"/>
              <a:pPr/>
              <a:t>6/16/2014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0" y="1600200"/>
            <a:ext cx="3048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600200"/>
            <a:ext cx="3048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E48BD1-9108-4AD1-BBE1-45542491CC18}" type="datetime1">
              <a:rPr lang="en-US" smtClean="0"/>
              <a:pPr/>
              <a:t>6/16/2014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9500" y="304800"/>
            <a:ext cx="15621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3200" y="304800"/>
            <a:ext cx="4533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2B3DA5-F2EC-46D5-94AD-AC4C7988B51F}" type="datetime1">
              <a:rPr lang="en-US" smtClean="0"/>
              <a:pPr/>
              <a:t>6/16/2014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3CED62-4620-4819-85AD-AF43991EF051}" type="datetime1">
              <a:rPr lang="en-US" smtClean="0"/>
              <a:pPr/>
              <a:t>6/16/2014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8BAFD5-DB67-41AD-9D5C-AB0E8EE420E0}" type="datetime1">
              <a:rPr lang="en-US" smtClean="0"/>
              <a:pPr/>
              <a:t>6/16/2014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BFE18-5990-4256-95EB-146B5F449138}" type="datetime1">
              <a:rPr lang="en-US" smtClean="0"/>
              <a:pPr/>
              <a:t>6/16/2014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FA89A-05C5-460F-B4EF-D30AD3A6928B}" type="datetime1">
              <a:rPr lang="en-US" smtClean="0"/>
              <a:pPr/>
              <a:t>6/16/2014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9B841-D28A-40D5-83FD-78F7F80AB12C}" type="datetime1">
              <a:rPr lang="en-US" smtClean="0"/>
              <a:pPr/>
              <a:t>6/16/2014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ECAC8C-7F45-48BD-B8F7-43BA6F3D86D6}" type="datetime1">
              <a:rPr lang="en-US" smtClean="0"/>
              <a:pPr/>
              <a:t>6/16/2014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A4E246-2EAD-4CB6-9425-0FAD2EE7CF0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29F378-B2FC-4263-BFA5-7E55B48EB3B5}" type="datetime1">
              <a:rPr lang="en-US" smtClean="0"/>
              <a:pPr/>
              <a:t>6/16/2014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A4E246-2EAD-4CB6-9425-0FAD2EE7CF0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43200" y="304800"/>
            <a:ext cx="6248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743200" y="1600200"/>
            <a:ext cx="6248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No bullet</a:t>
            </a:r>
          </a:p>
          <a:p>
            <a:pPr lvl="1"/>
            <a:r>
              <a:rPr lang="en-US" smtClean="0"/>
              <a:t>Click to edit Master text styles</a:t>
            </a:r>
          </a:p>
          <a:p>
            <a:pPr lvl="2"/>
            <a:r>
              <a:rPr lang="en-US" smtClean="0"/>
              <a:t>Second level</a:t>
            </a:r>
          </a:p>
          <a:p>
            <a:pPr lvl="3"/>
            <a:r>
              <a:rPr lang="en-US" smtClean="0"/>
              <a:t>Third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fontAlgn="base">
        <a:spcBef>
          <a:spcPct val="0"/>
        </a:spcBef>
        <a:spcAft>
          <a:spcPct val="0"/>
        </a:spcAft>
        <a:defRPr sz="3400" b="1">
          <a:solidFill>
            <a:schemeClr val="bg1"/>
          </a:solidFill>
          <a:latin typeface="+mj-lt"/>
          <a:ea typeface="+mj-ea"/>
          <a:cs typeface="+mj-cs"/>
        </a:defRPr>
      </a:lvl1pPr>
      <a:lvl2pPr algn="ctr" rtl="0" fontAlgn="base">
        <a:spcBef>
          <a:spcPct val="0"/>
        </a:spcBef>
        <a:spcAft>
          <a:spcPct val="0"/>
        </a:spcAft>
        <a:defRPr sz="3400" b="1">
          <a:solidFill>
            <a:schemeClr val="bg1"/>
          </a:solidFill>
          <a:latin typeface="Arial" charset="0"/>
        </a:defRPr>
      </a:lvl2pPr>
      <a:lvl3pPr algn="ctr" rtl="0" fontAlgn="base">
        <a:spcBef>
          <a:spcPct val="0"/>
        </a:spcBef>
        <a:spcAft>
          <a:spcPct val="0"/>
        </a:spcAft>
        <a:defRPr sz="3400" b="1">
          <a:solidFill>
            <a:schemeClr val="bg1"/>
          </a:solidFill>
          <a:latin typeface="Arial" charset="0"/>
        </a:defRPr>
      </a:lvl3pPr>
      <a:lvl4pPr algn="ctr" rtl="0" fontAlgn="base">
        <a:spcBef>
          <a:spcPct val="0"/>
        </a:spcBef>
        <a:spcAft>
          <a:spcPct val="0"/>
        </a:spcAft>
        <a:defRPr sz="3400" b="1">
          <a:solidFill>
            <a:schemeClr val="bg1"/>
          </a:solidFill>
          <a:latin typeface="Arial" charset="0"/>
        </a:defRPr>
      </a:lvl4pPr>
      <a:lvl5pPr algn="ctr" rtl="0" fontAlgn="base">
        <a:spcBef>
          <a:spcPct val="0"/>
        </a:spcBef>
        <a:spcAft>
          <a:spcPct val="0"/>
        </a:spcAft>
        <a:defRPr sz="3400" b="1">
          <a:solidFill>
            <a:schemeClr val="bg1"/>
          </a:solidFill>
          <a:latin typeface="Arial" charset="0"/>
        </a:defRPr>
      </a:lvl5pPr>
      <a:lvl6pPr marL="457200" algn="ctr" rtl="0" fontAlgn="base">
        <a:spcBef>
          <a:spcPct val="0"/>
        </a:spcBef>
        <a:spcAft>
          <a:spcPct val="0"/>
        </a:spcAft>
        <a:defRPr sz="3400" b="1">
          <a:solidFill>
            <a:schemeClr val="bg1"/>
          </a:solidFill>
          <a:latin typeface="Arial" charset="0"/>
        </a:defRPr>
      </a:lvl6pPr>
      <a:lvl7pPr marL="914400" algn="ctr" rtl="0" fontAlgn="base">
        <a:spcBef>
          <a:spcPct val="0"/>
        </a:spcBef>
        <a:spcAft>
          <a:spcPct val="0"/>
        </a:spcAft>
        <a:defRPr sz="3400" b="1">
          <a:solidFill>
            <a:schemeClr val="bg1"/>
          </a:solidFill>
          <a:latin typeface="Arial" charset="0"/>
        </a:defRPr>
      </a:lvl7pPr>
      <a:lvl8pPr marL="1371600" algn="ctr" rtl="0" fontAlgn="base">
        <a:spcBef>
          <a:spcPct val="0"/>
        </a:spcBef>
        <a:spcAft>
          <a:spcPct val="0"/>
        </a:spcAft>
        <a:defRPr sz="3400" b="1">
          <a:solidFill>
            <a:schemeClr val="bg1"/>
          </a:solidFill>
          <a:latin typeface="Arial" charset="0"/>
        </a:defRPr>
      </a:lvl8pPr>
      <a:lvl9pPr marL="1828800" algn="ctr" rtl="0" fontAlgn="base">
        <a:spcBef>
          <a:spcPct val="0"/>
        </a:spcBef>
        <a:spcAft>
          <a:spcPct val="0"/>
        </a:spcAft>
        <a:defRPr sz="3400" b="1">
          <a:solidFill>
            <a:schemeClr val="bg1"/>
          </a:solidFill>
          <a:latin typeface="Arial" charset="0"/>
        </a:defRPr>
      </a:lvl9pPr>
    </p:titleStyle>
    <p:bodyStyle>
      <a:lvl1pPr algn="l" rtl="0" fontAlgn="base">
        <a:lnSpc>
          <a:spcPct val="80000"/>
        </a:lnSpc>
        <a:spcBef>
          <a:spcPct val="0"/>
        </a:spcBef>
        <a:spcAft>
          <a:spcPct val="80000"/>
        </a:spcAft>
        <a:defRPr sz="2500" b="1">
          <a:solidFill>
            <a:schemeClr val="bg1"/>
          </a:solidFill>
          <a:latin typeface="+mn-lt"/>
          <a:ea typeface="+mn-ea"/>
          <a:cs typeface="+mn-cs"/>
        </a:defRPr>
      </a:lvl1pPr>
      <a:lvl2pPr marL="457200" indent="-342900" algn="l" rtl="0" fontAlgn="base">
        <a:lnSpc>
          <a:spcPct val="80000"/>
        </a:lnSpc>
        <a:spcBef>
          <a:spcPct val="0"/>
        </a:spcBef>
        <a:spcAft>
          <a:spcPct val="80000"/>
        </a:spcAft>
        <a:buChar char="•"/>
        <a:defRPr sz="2500" b="1">
          <a:solidFill>
            <a:schemeClr val="bg1"/>
          </a:solidFill>
          <a:latin typeface="+mn-lt"/>
        </a:defRPr>
      </a:lvl2pPr>
      <a:lvl3pPr marL="914400" indent="-342900" algn="l" rtl="0" fontAlgn="base">
        <a:lnSpc>
          <a:spcPct val="80000"/>
        </a:lnSpc>
        <a:spcBef>
          <a:spcPct val="0"/>
        </a:spcBef>
        <a:spcAft>
          <a:spcPct val="80000"/>
        </a:spcAft>
        <a:buFont typeface="Arial" charset="0"/>
        <a:buChar char="–"/>
        <a:defRPr sz="2500" b="1">
          <a:solidFill>
            <a:schemeClr val="bg1"/>
          </a:solidFill>
          <a:latin typeface="+mn-lt"/>
        </a:defRPr>
      </a:lvl3pPr>
      <a:lvl4pPr marL="1371600" indent="-342900" algn="l" rtl="0" fontAlgn="base">
        <a:lnSpc>
          <a:spcPct val="80000"/>
        </a:lnSpc>
        <a:spcBef>
          <a:spcPct val="0"/>
        </a:spcBef>
        <a:spcAft>
          <a:spcPct val="80000"/>
        </a:spcAft>
        <a:buChar char="•"/>
        <a:defRPr sz="2500" b="1">
          <a:solidFill>
            <a:schemeClr val="bg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0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audio" Target="../media/audio14.wav"/><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0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audio" Target="../media/audio14.wav"/><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04.x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0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7.png"/><Relationship Id="rId4" Type="http://schemas.openxmlformats.org/officeDocument/2006/relationships/image" Target="../media/image234.jpeg"/></Relationships>
</file>

<file path=ppt/slides/_rels/slide10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9.jpeg"/><Relationship Id="rId1" Type="http://schemas.openxmlformats.org/officeDocument/2006/relationships/slideLayout" Target="../slideLayouts/slideLayout2.xml"/><Relationship Id="rId4" Type="http://schemas.openxmlformats.org/officeDocument/2006/relationships/image" Target="../media/image235.jpeg"/></Relationships>
</file>

<file path=ppt/slides/_rels/slide10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9.jpeg"/></Relationships>
</file>

<file path=ppt/slides/_rels/slide10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37.jpe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0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9.jpeg"/></Relationships>
</file>

<file path=ppt/slides/_rels/slide11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244.png"/></Relationships>
</file>

<file path=ppt/slides/_rels/slide11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247.jpeg"/></Relationships>
</file>

<file path=ppt/slides/_rels/slide11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9.jpeg"/></Relationships>
</file>

<file path=ppt/slides/_rels/slide11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15.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2.png"/><Relationship Id="rId7" Type="http://schemas.openxmlformats.org/officeDocument/2006/relationships/image" Target="../media/image217.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54.png"/><Relationship Id="rId4" Type="http://schemas.openxmlformats.org/officeDocument/2006/relationships/image" Target="../media/image253.png"/></Relationships>
</file>

<file path=ppt/slides/_rels/slide116.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17.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59.png"/><Relationship Id="rId4" Type="http://schemas.openxmlformats.org/officeDocument/2006/relationships/image" Target="../media/image258.jpeg"/></Relationships>
</file>

<file path=ppt/slides/_rels/slide11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1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262.png"/></Relationships>
</file>

<file path=ppt/slides/_rels/slide11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267.png"/></Relationships>
</file>

<file path=ppt/slides/_rels/slide121.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17.png"/><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71.png"/><Relationship Id="rId4" Type="http://schemas.openxmlformats.org/officeDocument/2006/relationships/image" Target="../media/image270.png"/></Relationships>
</file>

<file path=ppt/slides/_rels/slide122.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275.png"/><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274.png"/></Relationships>
</file>

<file path=ppt/slides/_rels/slide123.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77.png"/><Relationship Id="rId7" Type="http://schemas.openxmlformats.org/officeDocument/2006/relationships/image" Target="../media/image219.jpe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12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9.jpeg"/><Relationship Id="rId1" Type="http://schemas.openxmlformats.org/officeDocument/2006/relationships/slideLayout" Target="../slideLayouts/slideLayout2.xml"/><Relationship Id="rId4" Type="http://schemas.openxmlformats.org/officeDocument/2006/relationships/image" Target="../media/image281.jpeg"/></Relationships>
</file>

<file path=ppt/slides/_rels/slide12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82.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2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83.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28.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87.jpe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17.png"/></Relationships>
</file>

<file path=ppt/slides/_rels/slide12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88.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89.jpe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3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90.png"/><Relationship Id="rId1" Type="http://schemas.openxmlformats.org/officeDocument/2006/relationships/slideLayout" Target="../slideLayouts/slideLayout2.xml"/><Relationship Id="rId5" Type="http://schemas.openxmlformats.org/officeDocument/2006/relationships/image" Target="../media/image291.png"/><Relationship Id="rId4" Type="http://schemas.openxmlformats.org/officeDocument/2006/relationships/image" Target="../media/image217.png"/></Relationships>
</file>

<file path=ppt/slides/_rels/slide13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9.jpeg"/><Relationship Id="rId1" Type="http://schemas.openxmlformats.org/officeDocument/2006/relationships/slideLayout" Target="../slideLayouts/slideLayout2.xml"/><Relationship Id="rId4" Type="http://schemas.openxmlformats.org/officeDocument/2006/relationships/image" Target="../media/image292.jpeg"/></Relationships>
</file>

<file path=ppt/slides/_rels/slide13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295.png"/></Relationships>
</file>

<file path=ppt/slides/_rels/slide13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96.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37.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8.png"/><Relationship Id="rId7" Type="http://schemas.openxmlformats.org/officeDocument/2006/relationships/image" Target="../media/image300.png"/><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217.png"/><Relationship Id="rId4" Type="http://schemas.openxmlformats.org/officeDocument/2006/relationships/image" Target="../media/image219.jpeg"/></Relationships>
</file>

<file path=ppt/slides/_rels/slide138.xml.rels><?xml version="1.0" encoding="UTF-8" standalone="yes"?>
<Relationships xmlns="http://schemas.openxmlformats.org/package/2006/relationships"><Relationship Id="rId3" Type="http://schemas.openxmlformats.org/officeDocument/2006/relationships/image" Target="../media/image303.png"/><Relationship Id="rId7" Type="http://schemas.openxmlformats.org/officeDocument/2006/relationships/image" Target="../media/image217.png"/><Relationship Id="rId2"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305.png"/><Relationship Id="rId4" Type="http://schemas.openxmlformats.org/officeDocument/2006/relationships/image" Target="../media/image304.png"/></Relationships>
</file>

<file path=ppt/slides/_rels/slide139.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07.png"/><Relationship Id="rId7" Type="http://schemas.openxmlformats.org/officeDocument/2006/relationships/image" Target="../media/image311.png"/><Relationship Id="rId2"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9.png"/><Relationship Id="rId10" Type="http://schemas.openxmlformats.org/officeDocument/2006/relationships/image" Target="../media/image217.png"/><Relationship Id="rId4" Type="http://schemas.openxmlformats.org/officeDocument/2006/relationships/image" Target="../media/image308.png"/><Relationship Id="rId9" Type="http://schemas.openxmlformats.org/officeDocument/2006/relationships/image" Target="../media/image21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0.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315.png"/></Relationships>
</file>

<file path=ppt/slides/_rels/slide141.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16.jpeg"/><Relationship Id="rId1" Type="http://schemas.openxmlformats.org/officeDocument/2006/relationships/slideLayout" Target="../slideLayouts/slideLayout2.xml"/><Relationship Id="rId6" Type="http://schemas.openxmlformats.org/officeDocument/2006/relationships/image" Target="../media/image318.jpeg"/><Relationship Id="rId5" Type="http://schemas.openxmlformats.org/officeDocument/2006/relationships/image" Target="../media/image217.png"/><Relationship Id="rId4" Type="http://schemas.openxmlformats.org/officeDocument/2006/relationships/image" Target="../media/image219.jpeg"/></Relationships>
</file>

<file path=ppt/slides/_rels/slide142.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322.png"/><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321.png"/></Relationships>
</file>

<file path=ppt/slides/_rels/slide14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323.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44.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9.jpeg"/></Relationships>
</file>

<file path=ppt/slides/_rels/slide14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326.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4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9.jpeg"/><Relationship Id="rId1" Type="http://schemas.openxmlformats.org/officeDocument/2006/relationships/slideLayout" Target="../slideLayouts/slideLayout2.xml"/><Relationship Id="rId4" Type="http://schemas.openxmlformats.org/officeDocument/2006/relationships/image" Target="../media/image327.png"/></Relationships>
</file>

<file path=ppt/slides/_rels/slide14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9.jpeg"/><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148.xml.rels><?xml version="1.0" encoding="UTF-8" standalone="yes"?>
<Relationships xmlns="http://schemas.openxmlformats.org/package/2006/relationships"><Relationship Id="rId8" Type="http://schemas.openxmlformats.org/officeDocument/2006/relationships/image" Target="../media/image332.png"/><Relationship Id="rId3" Type="http://schemas.openxmlformats.org/officeDocument/2006/relationships/image" Target="../media/image329.png"/><Relationship Id="rId7" Type="http://schemas.openxmlformats.org/officeDocument/2006/relationships/image" Target="../media/image331.png"/><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217.png"/><Relationship Id="rId5" Type="http://schemas.openxmlformats.org/officeDocument/2006/relationships/image" Target="../media/image219.jpeg"/><Relationship Id="rId4" Type="http://schemas.openxmlformats.org/officeDocument/2006/relationships/image" Target="../media/image330.png"/></Relationships>
</file>

<file path=ppt/slides/_rels/slide14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9.jpeg"/><Relationship Id="rId1" Type="http://schemas.openxmlformats.org/officeDocument/2006/relationships/slideLayout" Target="../slideLayouts/slideLayout2.xml"/><Relationship Id="rId5" Type="http://schemas.openxmlformats.org/officeDocument/2006/relationships/image" Target="../media/image334.jpeg"/><Relationship Id="rId4" Type="http://schemas.openxmlformats.org/officeDocument/2006/relationships/image" Target="../media/image3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337.jpeg"/><Relationship Id="rId5" Type="http://schemas.openxmlformats.org/officeDocument/2006/relationships/image" Target="../media/image336.jpeg"/><Relationship Id="rId4" Type="http://schemas.openxmlformats.org/officeDocument/2006/relationships/image" Target="../media/image335.png"/></Relationships>
</file>

<file path=ppt/slides/_rels/slide15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338.png"/></Relationships>
</file>

<file path=ppt/slides/_rels/slide15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39.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53.xml.rels><?xml version="1.0" encoding="UTF-8" standalone="yes"?>
<Relationships xmlns="http://schemas.openxmlformats.org/package/2006/relationships"><Relationship Id="rId8" Type="http://schemas.openxmlformats.org/officeDocument/2006/relationships/image" Target="../media/image343.jpeg"/><Relationship Id="rId3" Type="http://schemas.openxmlformats.org/officeDocument/2006/relationships/image" Target="../media/image219.jpeg"/><Relationship Id="rId7" Type="http://schemas.openxmlformats.org/officeDocument/2006/relationships/image" Target="../media/image342.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341.jpeg"/><Relationship Id="rId5" Type="http://schemas.openxmlformats.org/officeDocument/2006/relationships/image" Target="../media/image97.png"/><Relationship Id="rId10" Type="http://schemas.openxmlformats.org/officeDocument/2006/relationships/image" Target="../media/image345.png"/><Relationship Id="rId4" Type="http://schemas.openxmlformats.org/officeDocument/2006/relationships/image" Target="../media/image340.jpeg"/><Relationship Id="rId9" Type="http://schemas.openxmlformats.org/officeDocument/2006/relationships/image" Target="../media/image344.jpeg"/></Relationships>
</file>

<file path=ppt/slides/_rels/slide15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15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xml"/><Relationship Id="rId1" Type="http://schemas.openxmlformats.org/officeDocument/2006/relationships/audio" Target="../media/audio16.wav"/><Relationship Id="rId6" Type="http://schemas.openxmlformats.org/officeDocument/2006/relationships/image" Target="../media/image347.png"/><Relationship Id="rId5" Type="http://schemas.openxmlformats.org/officeDocument/2006/relationships/image" Target="../media/image346.png"/><Relationship Id="rId4" Type="http://schemas.openxmlformats.org/officeDocument/2006/relationships/image" Target="../media/image219.jpeg"/></Relationships>
</file>

<file path=ppt/slides/_rels/slide15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48.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5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349.png"/></Relationships>
</file>

<file path=ppt/slides/_rels/slide158.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3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08.png"/><Relationship Id="rId4" Type="http://schemas.openxmlformats.org/officeDocument/2006/relationships/image" Target="../media/image219.jpeg"/></Relationships>
</file>

<file path=ppt/slides/_rels/slide15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52.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354.png"/><Relationship Id="rId4" Type="http://schemas.openxmlformats.org/officeDocument/2006/relationships/image" Target="../media/image353.png"/></Relationships>
</file>

<file path=ppt/slides/_rels/slide16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355.png"/></Relationships>
</file>

<file path=ppt/slides/_rels/slide16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358.png"/><Relationship Id="rId5" Type="http://schemas.openxmlformats.org/officeDocument/2006/relationships/image" Target="../media/image357.png"/><Relationship Id="rId4" Type="http://schemas.openxmlformats.org/officeDocument/2006/relationships/image" Target="../media/image356.png"/></Relationships>
</file>

<file path=ppt/slides/_rels/slide163.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image" Target="../media/image359.png"/><Relationship Id="rId7" Type="http://schemas.openxmlformats.org/officeDocument/2006/relationships/image" Target="../media/image361.png"/><Relationship Id="rId2" Type="http://schemas.openxmlformats.org/officeDocument/2006/relationships/audio" Target="../media/audio17.wav"/><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7.png"/><Relationship Id="rId4" Type="http://schemas.openxmlformats.org/officeDocument/2006/relationships/image" Target="../media/image360.png"/></Relationships>
</file>

<file path=ppt/slides/_rels/slide16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63.png"/><Relationship Id="rId1" Type="http://schemas.openxmlformats.org/officeDocument/2006/relationships/slideLayout" Target="../slideLayouts/slideLayout2.xml"/><Relationship Id="rId5" Type="http://schemas.openxmlformats.org/officeDocument/2006/relationships/image" Target="../media/image364.png"/><Relationship Id="rId4" Type="http://schemas.openxmlformats.org/officeDocument/2006/relationships/image" Target="../media/image219.jpeg"/></Relationships>
</file>

<file path=ppt/slides/_rels/slide16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5.png"/><Relationship Id="rId4" Type="http://schemas.openxmlformats.org/officeDocument/2006/relationships/image" Target="../media/image219.jpeg"/></Relationships>
</file>

<file path=ppt/slides/_rels/slide16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367.png"/><Relationship Id="rId4" Type="http://schemas.openxmlformats.org/officeDocument/2006/relationships/image" Target="../media/image366.png"/></Relationships>
</file>

<file path=ppt/slides/_rels/slide16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s>
</file>

<file path=ppt/slides/_rels/slide16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image" Target="../media/image371.png"/></Relationships>
</file>

<file path=ppt/slides/_rels/slide16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375.png"/><Relationship Id="rId5" Type="http://schemas.openxmlformats.org/officeDocument/2006/relationships/image" Target="../media/image374.png"/><Relationship Id="rId4" Type="http://schemas.openxmlformats.org/officeDocument/2006/relationships/image" Target="../media/image373.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image" Target="../media/image376.png"/></Relationships>
</file>

<file path=ppt/slides/_rels/slide17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379.png"/></Relationships>
</file>

<file path=ppt/slides/_rels/slide172.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image" Target="../media/image380.png"/><Relationship Id="rId2" Type="http://schemas.openxmlformats.org/officeDocument/2006/relationships/slideLayout" Target="../slideLayouts/slideLayout2.xml"/><Relationship Id="rId1" Type="http://schemas.openxmlformats.org/officeDocument/2006/relationships/audio" Target="file:///C:\Documents%20and%20Settings\jselba\Local%20Settings\Temporary%20Internet%20Files\Content.IE5\KYLGZ6AO\MS910219392%5b1%5d.wav" TargetMode="External"/><Relationship Id="rId6" Type="http://schemas.openxmlformats.org/officeDocument/2006/relationships/image" Target="../media/image332.png"/><Relationship Id="rId5" Type="http://schemas.openxmlformats.org/officeDocument/2006/relationships/image" Target="../media/image219.jpeg"/><Relationship Id="rId4" Type="http://schemas.openxmlformats.org/officeDocument/2006/relationships/image" Target="../media/image217.png"/></Relationships>
</file>

<file path=ppt/slides/_rels/slide17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81.jpe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7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82.gif"/><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75.xml.rels><?xml version="1.0" encoding="UTF-8" standalone="yes"?>
<Relationships xmlns="http://schemas.openxmlformats.org/package/2006/relationships"><Relationship Id="rId8" Type="http://schemas.openxmlformats.org/officeDocument/2006/relationships/image" Target="../media/image385.png"/><Relationship Id="rId3" Type="http://schemas.openxmlformats.org/officeDocument/2006/relationships/image" Target="../media/image111.png"/><Relationship Id="rId7" Type="http://schemas.openxmlformats.org/officeDocument/2006/relationships/image" Target="../media/image384.png"/><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383.png"/><Relationship Id="rId5" Type="http://schemas.openxmlformats.org/officeDocument/2006/relationships/image" Target="../media/image219.jpeg"/><Relationship Id="rId4" Type="http://schemas.openxmlformats.org/officeDocument/2006/relationships/image" Target="../media/image217.png"/><Relationship Id="rId9" Type="http://schemas.openxmlformats.org/officeDocument/2006/relationships/image" Target="../media/image386.png"/></Relationships>
</file>

<file path=ppt/slides/_rels/slide17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387.png"/></Relationships>
</file>

<file path=ppt/slides/_rels/slide17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88.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7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389.png"/></Relationships>
</file>

<file path=ppt/slides/_rels/slide17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8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91.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8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393.png"/><Relationship Id="rId4" Type="http://schemas.openxmlformats.org/officeDocument/2006/relationships/image" Target="../media/image392.png"/></Relationships>
</file>

<file path=ppt/slides/_rels/slide18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94.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8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395.png"/></Relationships>
</file>

<file path=ppt/slides/_rels/slide18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397.png"/><Relationship Id="rId4" Type="http://schemas.openxmlformats.org/officeDocument/2006/relationships/image" Target="../media/image396.png"/></Relationships>
</file>

<file path=ppt/slides/_rels/slide18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400.png"/><Relationship Id="rId5" Type="http://schemas.openxmlformats.org/officeDocument/2006/relationships/image" Target="../media/image399.png"/><Relationship Id="rId4" Type="http://schemas.openxmlformats.org/officeDocument/2006/relationships/image" Target="../media/image398.png"/></Relationships>
</file>

<file path=ppt/slides/_rels/slide186.xml.rels><?xml version="1.0" encoding="UTF-8" standalone="yes"?>
<Relationships xmlns="http://schemas.openxmlformats.org/package/2006/relationships"><Relationship Id="rId8" Type="http://schemas.openxmlformats.org/officeDocument/2006/relationships/image" Target="../media/image405.png"/><Relationship Id="rId3" Type="http://schemas.openxmlformats.org/officeDocument/2006/relationships/image" Target="../media/image217.png"/><Relationship Id="rId7" Type="http://schemas.openxmlformats.org/officeDocument/2006/relationships/image" Target="../media/image404.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403.png"/><Relationship Id="rId5" Type="http://schemas.openxmlformats.org/officeDocument/2006/relationships/image" Target="../media/image402.png"/><Relationship Id="rId4" Type="http://schemas.openxmlformats.org/officeDocument/2006/relationships/image" Target="../media/image219.jpeg"/></Relationships>
</file>

<file path=ppt/slides/_rels/slide18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6.png"/><Relationship Id="rId4" Type="http://schemas.openxmlformats.org/officeDocument/2006/relationships/image" Target="../media/image219.jpeg"/></Relationships>
</file>

<file path=ppt/slides/_rels/slide18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357.png"/><Relationship Id="rId4" Type="http://schemas.openxmlformats.org/officeDocument/2006/relationships/image" Target="../media/image315.png"/></Relationships>
</file>

<file path=ppt/slides/_rels/slide18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408.png"/><Relationship Id="rId4" Type="http://schemas.openxmlformats.org/officeDocument/2006/relationships/image" Target="../media/image407.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409.png"/></Relationships>
</file>

<file path=ppt/slides/_rels/slide191.xml.rels><?xml version="1.0" encoding="UTF-8" standalone="yes"?>
<Relationships xmlns="http://schemas.openxmlformats.org/package/2006/relationships"><Relationship Id="rId8" Type="http://schemas.openxmlformats.org/officeDocument/2006/relationships/image" Target="../media/image415.png"/><Relationship Id="rId3" Type="http://schemas.openxmlformats.org/officeDocument/2006/relationships/image" Target="../media/image219.jpeg"/><Relationship Id="rId7" Type="http://schemas.openxmlformats.org/officeDocument/2006/relationships/image" Target="../media/image414.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 Id="rId9" Type="http://schemas.openxmlformats.org/officeDocument/2006/relationships/image" Target="../media/image416.png"/></Relationships>
</file>

<file path=ppt/slides/_rels/slide19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417.png"/></Relationships>
</file>

<file path=ppt/slides/_rels/slide19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419.png"/><Relationship Id="rId4" Type="http://schemas.openxmlformats.org/officeDocument/2006/relationships/image" Target="../media/image418.png"/></Relationships>
</file>

<file path=ppt/slides/_rels/slide19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421.png"/><Relationship Id="rId4" Type="http://schemas.openxmlformats.org/officeDocument/2006/relationships/image" Target="../media/image420.png"/></Relationships>
</file>

<file path=ppt/slides/_rels/slide19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423.png"/><Relationship Id="rId4" Type="http://schemas.openxmlformats.org/officeDocument/2006/relationships/image" Target="../media/image422.png"/></Relationships>
</file>

<file path=ppt/slides/_rels/slide196.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424.gi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image" Target="../media/image217.png"/><Relationship Id="rId1" Type="http://schemas.openxmlformats.org/officeDocument/2006/relationships/slideLayout" Target="../slideLayouts/slideLayout7.xml"/><Relationship Id="rId4" Type="http://schemas.openxmlformats.org/officeDocument/2006/relationships/image" Target="../media/image427.jpeg"/></Relationships>
</file>

<file path=ppt/slides/_rels/slide199.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430.gif"/><Relationship Id="rId4" Type="http://schemas.openxmlformats.org/officeDocument/2006/relationships/image" Target="../media/image429.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43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432.jpeg"/><Relationship Id="rId7" Type="http://schemas.openxmlformats.org/officeDocument/2006/relationships/image" Target="../media/image436.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435.jpeg"/><Relationship Id="rId5" Type="http://schemas.openxmlformats.org/officeDocument/2006/relationships/image" Target="../media/image434.jpeg"/><Relationship Id="rId4" Type="http://schemas.openxmlformats.org/officeDocument/2006/relationships/image" Target="../media/image433.jpeg"/></Relationships>
</file>

<file path=ppt/slides/_rels/slide208.xml.rels><?xml version="1.0" encoding="UTF-8" standalone="yes"?>
<Relationships xmlns="http://schemas.openxmlformats.org/package/2006/relationships"><Relationship Id="rId8" Type="http://schemas.openxmlformats.org/officeDocument/2006/relationships/image" Target="../media/image442.jpeg"/><Relationship Id="rId3" Type="http://schemas.openxmlformats.org/officeDocument/2006/relationships/image" Target="../media/image217.png"/><Relationship Id="rId7" Type="http://schemas.openxmlformats.org/officeDocument/2006/relationships/image" Target="../media/image441.jpeg"/><Relationship Id="rId2" Type="http://schemas.openxmlformats.org/officeDocument/2006/relationships/image" Target="../media/image437.jpeg"/><Relationship Id="rId1" Type="http://schemas.openxmlformats.org/officeDocument/2006/relationships/slideLayout" Target="../slideLayouts/slideLayout2.xml"/><Relationship Id="rId6" Type="http://schemas.openxmlformats.org/officeDocument/2006/relationships/image" Target="../media/image440.gif"/><Relationship Id="rId5" Type="http://schemas.openxmlformats.org/officeDocument/2006/relationships/image" Target="../media/image439.jpeg"/><Relationship Id="rId4" Type="http://schemas.openxmlformats.org/officeDocument/2006/relationships/image" Target="../media/image438.jpeg"/><Relationship Id="rId9" Type="http://schemas.openxmlformats.org/officeDocument/2006/relationships/image" Target="../media/image443.jpeg"/></Relationships>
</file>

<file path=ppt/slides/_rels/slide209.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446.jpeg"/><Relationship Id="rId4" Type="http://schemas.openxmlformats.org/officeDocument/2006/relationships/image" Target="../media/image445.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447.png"/><Relationship Id="rId1" Type="http://schemas.openxmlformats.org/officeDocument/2006/relationships/slideLayout" Target="../slideLayouts/slideLayout2.xml"/><Relationship Id="rId6" Type="http://schemas.openxmlformats.org/officeDocument/2006/relationships/image" Target="../media/image450.jpeg"/><Relationship Id="rId5" Type="http://schemas.openxmlformats.org/officeDocument/2006/relationships/image" Target="../media/image449.png"/><Relationship Id="rId4" Type="http://schemas.openxmlformats.org/officeDocument/2006/relationships/image" Target="../media/image448.jpeg"/></Relationships>
</file>

<file path=ppt/slides/_rels/slide211.xml.rels><?xml version="1.0" encoding="UTF-8" standalone="yes"?>
<Relationships xmlns="http://schemas.openxmlformats.org/package/2006/relationships"><Relationship Id="rId3" Type="http://schemas.openxmlformats.org/officeDocument/2006/relationships/image" Target="../media/image446.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451.png"/></Relationships>
</file>

<file path=ppt/slides/_rels/slide212.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454.png"/><Relationship Id="rId4" Type="http://schemas.openxmlformats.org/officeDocument/2006/relationships/image" Target="../media/image453.jpeg"/></Relationships>
</file>

<file path=ppt/slides/_rels/slide213.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456.jpeg"/></Relationships>
</file>

<file path=ppt/slides/_rels/slide214.xml.rels><?xml version="1.0" encoding="UTF-8" standalone="yes"?>
<Relationships xmlns="http://schemas.openxmlformats.org/package/2006/relationships"><Relationship Id="rId8" Type="http://schemas.openxmlformats.org/officeDocument/2006/relationships/image" Target="../media/image462.jpeg"/><Relationship Id="rId3" Type="http://schemas.openxmlformats.org/officeDocument/2006/relationships/image" Target="../media/image457.gif"/><Relationship Id="rId7" Type="http://schemas.openxmlformats.org/officeDocument/2006/relationships/image" Target="../media/image461.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460.jpeg"/><Relationship Id="rId5" Type="http://schemas.openxmlformats.org/officeDocument/2006/relationships/image" Target="../media/image459.jpeg"/><Relationship Id="rId4" Type="http://schemas.openxmlformats.org/officeDocument/2006/relationships/image" Target="../media/image458.jpeg"/></Relationships>
</file>

<file path=ppt/slides/_rels/slide215.xml.rels><?xml version="1.0" encoding="UTF-8" standalone="yes"?>
<Relationships xmlns="http://schemas.openxmlformats.org/package/2006/relationships"><Relationship Id="rId8" Type="http://schemas.openxmlformats.org/officeDocument/2006/relationships/image" Target="../media/image467.jpeg"/><Relationship Id="rId3" Type="http://schemas.openxmlformats.org/officeDocument/2006/relationships/image" Target="../media/image217.png"/><Relationship Id="rId7" Type="http://schemas.openxmlformats.org/officeDocument/2006/relationships/image" Target="../media/image46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5.jpeg"/><Relationship Id="rId5" Type="http://schemas.openxmlformats.org/officeDocument/2006/relationships/image" Target="../media/image464.jpeg"/><Relationship Id="rId10" Type="http://schemas.openxmlformats.org/officeDocument/2006/relationships/image" Target="../media/image469.jpeg"/><Relationship Id="rId4" Type="http://schemas.openxmlformats.org/officeDocument/2006/relationships/image" Target="../media/image463.jpeg"/><Relationship Id="rId9" Type="http://schemas.openxmlformats.org/officeDocument/2006/relationships/image" Target="../media/image468.jpeg"/></Relationships>
</file>

<file path=ppt/slides/_rels/slide216.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217.png"/><Relationship Id="rId1" Type="http://schemas.openxmlformats.org/officeDocument/2006/relationships/slideLayout" Target="../slideLayouts/slideLayout7.xml"/><Relationship Id="rId4" Type="http://schemas.openxmlformats.org/officeDocument/2006/relationships/image" Target="../media/image472.jpeg"/></Relationships>
</file>

<file path=ppt/slides/_rels/slide218.xml.rels><?xml version="1.0" encoding="UTF-8" standalone="yes"?>
<Relationships xmlns="http://schemas.openxmlformats.org/package/2006/relationships"><Relationship Id="rId3" Type="http://schemas.openxmlformats.org/officeDocument/2006/relationships/image" Target="../media/image473.jpeg"/><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476.jpeg"/><Relationship Id="rId5" Type="http://schemas.openxmlformats.org/officeDocument/2006/relationships/image" Target="../media/image475.jpeg"/><Relationship Id="rId4" Type="http://schemas.openxmlformats.org/officeDocument/2006/relationships/image" Target="../media/image474.jpeg"/></Relationships>
</file>

<file path=ppt/slides/_rels/slide219.xml.rels><?xml version="1.0" encoding="UTF-8" standalone="yes"?>
<Relationships xmlns="http://schemas.openxmlformats.org/package/2006/relationships"><Relationship Id="rId3" Type="http://schemas.openxmlformats.org/officeDocument/2006/relationships/image" Target="../media/image477.jpeg"/><Relationship Id="rId7" Type="http://schemas.openxmlformats.org/officeDocument/2006/relationships/image" Target="../media/image480.jpeg"/><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219.jpeg"/><Relationship Id="rId5" Type="http://schemas.openxmlformats.org/officeDocument/2006/relationships/image" Target="../media/image479.png"/><Relationship Id="rId4" Type="http://schemas.openxmlformats.org/officeDocument/2006/relationships/image" Target="../media/image47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openxmlformats.org/officeDocument/2006/relationships/image" Target="../media/image486.gif"/><Relationship Id="rId3" Type="http://schemas.openxmlformats.org/officeDocument/2006/relationships/image" Target="../media/image217.png"/><Relationship Id="rId7" Type="http://schemas.openxmlformats.org/officeDocument/2006/relationships/image" Target="../media/image485.png"/><Relationship Id="rId2" Type="http://schemas.openxmlformats.org/officeDocument/2006/relationships/image" Target="../media/image481.jpeg"/><Relationship Id="rId1" Type="http://schemas.openxmlformats.org/officeDocument/2006/relationships/slideLayout" Target="../slideLayouts/slideLayout7.xml"/><Relationship Id="rId6" Type="http://schemas.openxmlformats.org/officeDocument/2006/relationships/image" Target="../media/image484.jpeg"/><Relationship Id="rId11" Type="http://schemas.openxmlformats.org/officeDocument/2006/relationships/image" Target="../media/image489.png"/><Relationship Id="rId5" Type="http://schemas.openxmlformats.org/officeDocument/2006/relationships/image" Target="../media/image483.jpeg"/><Relationship Id="rId10" Type="http://schemas.openxmlformats.org/officeDocument/2006/relationships/image" Target="../media/image488.png"/><Relationship Id="rId4" Type="http://schemas.openxmlformats.org/officeDocument/2006/relationships/image" Target="../media/image482.png"/><Relationship Id="rId9" Type="http://schemas.openxmlformats.org/officeDocument/2006/relationships/image" Target="../media/image487.png"/></Relationships>
</file>

<file path=ppt/slides/_rels/slide221.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217.png"/><Relationship Id="rId1" Type="http://schemas.openxmlformats.org/officeDocument/2006/relationships/slideLayout" Target="../slideLayouts/slideLayout7.xml"/><Relationship Id="rId4" Type="http://schemas.openxmlformats.org/officeDocument/2006/relationships/image" Target="../media/image491.jpeg"/></Relationships>
</file>

<file path=ppt/slides/_rels/slide22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492.jpeg"/><Relationship Id="rId1" Type="http://schemas.openxmlformats.org/officeDocument/2006/relationships/slideLayout" Target="../slideLayouts/slideLayout7.xml"/><Relationship Id="rId6" Type="http://schemas.openxmlformats.org/officeDocument/2006/relationships/image" Target="../media/image495.jpeg"/><Relationship Id="rId5" Type="http://schemas.openxmlformats.org/officeDocument/2006/relationships/image" Target="../media/image494.jpeg"/><Relationship Id="rId4" Type="http://schemas.openxmlformats.org/officeDocument/2006/relationships/image" Target="../media/image493.jpeg"/></Relationships>
</file>

<file path=ppt/slides/_rels/slide223.xml.rels><?xml version="1.0" encoding="UTF-8" standalone="yes"?>
<Relationships xmlns="http://schemas.openxmlformats.org/package/2006/relationships"><Relationship Id="rId3" Type="http://schemas.openxmlformats.org/officeDocument/2006/relationships/image" Target="../media/image496.png"/><Relationship Id="rId2" Type="http://schemas.openxmlformats.org/officeDocument/2006/relationships/image" Target="../media/image217.png"/><Relationship Id="rId1" Type="http://schemas.openxmlformats.org/officeDocument/2006/relationships/slideLayout" Target="../slideLayouts/slideLayout7.xml"/><Relationship Id="rId4" Type="http://schemas.openxmlformats.org/officeDocument/2006/relationships/image" Target="../media/image497.png"/></Relationships>
</file>

<file path=ppt/slides/_rels/slide224.xml.rels><?xml version="1.0" encoding="UTF-8" standalone="yes"?>
<Relationships xmlns="http://schemas.openxmlformats.org/package/2006/relationships"><Relationship Id="rId3" Type="http://schemas.openxmlformats.org/officeDocument/2006/relationships/image" Target="../media/image498.jpeg"/><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501.jpeg"/><Relationship Id="rId5" Type="http://schemas.openxmlformats.org/officeDocument/2006/relationships/image" Target="../media/image500.jpeg"/><Relationship Id="rId4" Type="http://schemas.openxmlformats.org/officeDocument/2006/relationships/image" Target="../media/image499.jpeg"/></Relationships>
</file>

<file path=ppt/slides/_rels/slide225.xml.rels><?xml version="1.0" encoding="UTF-8" standalone="yes"?>
<Relationships xmlns="http://schemas.openxmlformats.org/package/2006/relationships"><Relationship Id="rId3" Type="http://schemas.openxmlformats.org/officeDocument/2006/relationships/image" Target="../media/image502.jpe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503.jpeg"/><Relationship Id="rId2" Type="http://schemas.openxmlformats.org/officeDocument/2006/relationships/image" Target="../media/image217.png"/><Relationship Id="rId1" Type="http://schemas.openxmlformats.org/officeDocument/2006/relationships/slideLayout" Target="../slideLayouts/slideLayout7.xml"/><Relationship Id="rId4" Type="http://schemas.openxmlformats.org/officeDocument/2006/relationships/image" Target="../media/image504.jpeg"/></Relationships>
</file>

<file path=ppt/slides/_rels/slide227.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17.png"/><Relationship Id="rId1" Type="http://schemas.openxmlformats.org/officeDocument/2006/relationships/slideLayout" Target="../slideLayouts/slideLayout7.xml"/><Relationship Id="rId5" Type="http://schemas.openxmlformats.org/officeDocument/2006/relationships/image" Target="../media/image506.jpeg"/><Relationship Id="rId4" Type="http://schemas.openxmlformats.org/officeDocument/2006/relationships/image" Target="../media/image505.jpeg"/></Relationships>
</file>

<file path=ppt/slides/_rels/slide228.xml.rels><?xml version="1.0" encoding="UTF-8" standalone="yes"?>
<Relationships xmlns="http://schemas.openxmlformats.org/package/2006/relationships"><Relationship Id="rId8" Type="http://schemas.openxmlformats.org/officeDocument/2006/relationships/image" Target="../media/image512.jpeg"/><Relationship Id="rId3" Type="http://schemas.openxmlformats.org/officeDocument/2006/relationships/image" Target="../media/image217.png"/><Relationship Id="rId7" Type="http://schemas.openxmlformats.org/officeDocument/2006/relationships/image" Target="../media/image511.jpeg"/><Relationship Id="rId2" Type="http://schemas.openxmlformats.org/officeDocument/2006/relationships/image" Target="../media/image507.gif"/><Relationship Id="rId1" Type="http://schemas.openxmlformats.org/officeDocument/2006/relationships/slideLayout" Target="../slideLayouts/slideLayout7.xml"/><Relationship Id="rId6" Type="http://schemas.openxmlformats.org/officeDocument/2006/relationships/image" Target="../media/image510.jpeg"/><Relationship Id="rId5" Type="http://schemas.openxmlformats.org/officeDocument/2006/relationships/image" Target="../media/image509.jpeg"/><Relationship Id="rId10" Type="http://schemas.openxmlformats.org/officeDocument/2006/relationships/image" Target="../media/image514.jpeg"/><Relationship Id="rId4" Type="http://schemas.openxmlformats.org/officeDocument/2006/relationships/image" Target="../media/image508.jpeg"/><Relationship Id="rId9" Type="http://schemas.openxmlformats.org/officeDocument/2006/relationships/image" Target="../media/image513.jpeg"/></Relationships>
</file>

<file path=ppt/slides/_rels/slide229.xml.rels><?xml version="1.0" encoding="UTF-8" standalone="yes"?>
<Relationships xmlns="http://schemas.openxmlformats.org/package/2006/relationships"><Relationship Id="rId3" Type="http://schemas.openxmlformats.org/officeDocument/2006/relationships/image" Target="../media/image515.jpeg"/><Relationship Id="rId2" Type="http://schemas.openxmlformats.org/officeDocument/2006/relationships/image" Target="../media/image217.png"/><Relationship Id="rId1" Type="http://schemas.openxmlformats.org/officeDocument/2006/relationships/slideLayout" Target="../slideLayouts/slideLayout7.xml"/><Relationship Id="rId5" Type="http://schemas.openxmlformats.org/officeDocument/2006/relationships/image" Target="../media/image517.jpeg"/><Relationship Id="rId4" Type="http://schemas.openxmlformats.org/officeDocument/2006/relationships/image" Target="../media/image516.jpeg"/></Relationships>
</file>

<file path=ppt/slides/_rels/slide23.xml.rels><?xml version="1.0" encoding="UTF-8" standalone="yes"?>
<Relationships xmlns="http://schemas.openxmlformats.org/package/2006/relationships"><Relationship Id="rId3" Type="http://schemas.openxmlformats.org/officeDocument/2006/relationships/hyperlink" Target="http://www.neonmaterialhandling.com/shop/material_handling/forks/pallet_forks_class_iii_ita_hook_mounted_forks" TargetMode="External"/><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30.xml.rels><?xml version="1.0" encoding="UTF-8" standalone="yes"?>
<Relationships xmlns="http://schemas.openxmlformats.org/package/2006/relationships"><Relationship Id="rId3" Type="http://schemas.openxmlformats.org/officeDocument/2006/relationships/image" Target="../media/image518.gif"/><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521.jpeg"/><Relationship Id="rId5" Type="http://schemas.openxmlformats.org/officeDocument/2006/relationships/image" Target="../media/image520.png"/><Relationship Id="rId4" Type="http://schemas.openxmlformats.org/officeDocument/2006/relationships/image" Target="../media/image519.jpeg"/></Relationships>
</file>

<file path=ppt/slides/_rels/slide23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81.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522.gif"/><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523.pn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524.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525.png"/><Relationship Id="rId1" Type="http://schemas.openxmlformats.org/officeDocument/2006/relationships/slideLayout" Target="../slideLayouts/slideLayout2.xml"/><Relationship Id="rId5" Type="http://schemas.openxmlformats.org/officeDocument/2006/relationships/image" Target="../media/image527.png"/><Relationship Id="rId4" Type="http://schemas.openxmlformats.org/officeDocument/2006/relationships/image" Target="../media/image526.png"/></Relationships>
</file>

<file path=ppt/slides/_rels/slide243.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528.png"/></Relationships>
</file>

<file path=ppt/slides/_rels/slide244.xml.rels><?xml version="1.0" encoding="UTF-8" standalone="yes"?>
<Relationships xmlns="http://schemas.openxmlformats.org/package/2006/relationships"><Relationship Id="rId3" Type="http://schemas.openxmlformats.org/officeDocument/2006/relationships/image" Target="../media/image529.png"/><Relationship Id="rId7" Type="http://schemas.openxmlformats.org/officeDocument/2006/relationships/image" Target="../media/image217.png"/><Relationship Id="rId2" Type="http://schemas.openxmlformats.org/officeDocument/2006/relationships/image" Target="../media/image526.png"/><Relationship Id="rId1" Type="http://schemas.openxmlformats.org/officeDocument/2006/relationships/slideLayout" Target="../slideLayouts/slideLayout2.xml"/><Relationship Id="rId6" Type="http://schemas.openxmlformats.org/officeDocument/2006/relationships/image" Target="../media/image532.png"/><Relationship Id="rId5" Type="http://schemas.openxmlformats.org/officeDocument/2006/relationships/image" Target="../media/image531.png"/><Relationship Id="rId4" Type="http://schemas.openxmlformats.org/officeDocument/2006/relationships/image" Target="../media/image530.png"/></Relationships>
</file>

<file path=ppt/slides/_rels/slide245.xml.rels><?xml version="1.0" encoding="UTF-8" standalone="yes"?>
<Relationships xmlns="http://schemas.openxmlformats.org/package/2006/relationships"><Relationship Id="rId3" Type="http://schemas.openxmlformats.org/officeDocument/2006/relationships/hyperlink" Target="http://gdms.gsfc.nasa.gov/gdmsnew/home.jsp" TargetMode="External"/><Relationship Id="rId2" Type="http://schemas.openxmlformats.org/officeDocument/2006/relationships/hyperlink" Target="http://nodis3.gsfc.nasa.gov/lib_docs.cfm?range=8___" TargetMode="External"/><Relationship Id="rId1" Type="http://schemas.openxmlformats.org/officeDocument/2006/relationships/slideLayout" Target="../slideLayouts/slideLayout2.xml"/><Relationship Id="rId6" Type="http://schemas.openxmlformats.org/officeDocument/2006/relationships/image" Target="../media/image428.jpeg"/><Relationship Id="rId5" Type="http://schemas.openxmlformats.org/officeDocument/2006/relationships/image" Target="../media/image217.png"/><Relationship Id="rId4" Type="http://schemas.openxmlformats.org/officeDocument/2006/relationships/hyperlink" Target="http://www.cdc.gov/niosh/94-110.html"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48.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535.jpeg"/><Relationship Id="rId5" Type="http://schemas.openxmlformats.org/officeDocument/2006/relationships/image" Target="../media/image534.jpeg"/><Relationship Id="rId4" Type="http://schemas.openxmlformats.org/officeDocument/2006/relationships/image" Target="../media/image533.jpeg"/></Relationships>
</file>

<file path=ppt/slides/_rels/slide253.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536.wmf"/></Relationships>
</file>

<file path=ppt/slides/_rels/slide25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55.xml.rels><?xml version="1.0" encoding="UTF-8" standalone="yes"?>
<Relationships xmlns="http://schemas.openxmlformats.org/package/2006/relationships"><Relationship Id="rId8" Type="http://schemas.openxmlformats.org/officeDocument/2006/relationships/image" Target="../media/image541.jpeg"/><Relationship Id="rId3" Type="http://schemas.openxmlformats.org/officeDocument/2006/relationships/image" Target="../media/image428.jpeg"/><Relationship Id="rId7" Type="http://schemas.openxmlformats.org/officeDocument/2006/relationships/image" Target="../media/image540.jpeg"/><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539.jpeg"/><Relationship Id="rId5" Type="http://schemas.openxmlformats.org/officeDocument/2006/relationships/image" Target="../media/image538.png"/><Relationship Id="rId4" Type="http://schemas.openxmlformats.org/officeDocument/2006/relationships/image" Target="../media/image537.jpeg"/><Relationship Id="rId9" Type="http://schemas.openxmlformats.org/officeDocument/2006/relationships/image" Target="../media/image542.jpeg"/></Relationships>
</file>

<file path=ppt/slides/_rels/slide256.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43.png"/><Relationship Id="rId4" Type="http://schemas.openxmlformats.org/officeDocument/2006/relationships/image" Target="../media/image217.png"/></Relationships>
</file>

<file path=ppt/slides/_rels/slide25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5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5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6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6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6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6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6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66.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428.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0.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7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7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7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7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8.jpeg"/></Relationships>
</file>

<file path=ppt/slides/_rels/slide27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3.png"/><Relationship Id="rId4" Type="http://schemas.openxmlformats.org/officeDocument/2006/relationships/image" Target="../media/image428.jpeg"/></Relationships>
</file>

<file path=ppt/slides/_rels/slide277.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0.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21.png"/><Relationship Id="rId4" Type="http://schemas.openxmlformats.org/officeDocument/2006/relationships/image" Target="../media/image219.jpeg"/></Relationships>
</file>

<file path=ppt/slides/_rels/slide281.xml.rels><?xml version="1.0" encoding="UTF-8" standalone="yes"?>
<Relationships xmlns="http://schemas.openxmlformats.org/package/2006/relationships"><Relationship Id="rId2" Type="http://schemas.openxmlformats.org/officeDocument/2006/relationships/image" Target="../media/image544.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84.xml.rels><?xml version="1.0" encoding="UTF-8" standalone="yes"?>
<Relationships xmlns="http://schemas.openxmlformats.org/package/2006/relationships"><Relationship Id="rId3" Type="http://schemas.openxmlformats.org/officeDocument/2006/relationships/image" Target="../media/image548.png"/><Relationship Id="rId2" Type="http://schemas.openxmlformats.org/officeDocument/2006/relationships/image" Target="../media/image547.jpeg"/><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549.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5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90.xml.rels><?xml version="1.0" encoding="UTF-8" standalone="yes"?>
<Relationships xmlns="http://schemas.openxmlformats.org/package/2006/relationships"><Relationship Id="rId2" Type="http://schemas.openxmlformats.org/officeDocument/2006/relationships/image" Target="../media/image552.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553.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554.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555.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557.jpeg"/><Relationship Id="rId2" Type="http://schemas.openxmlformats.org/officeDocument/2006/relationships/image" Target="../media/image556.jpeg"/><Relationship Id="rId1" Type="http://schemas.openxmlformats.org/officeDocument/2006/relationships/slideLayout" Target="../slideLayouts/slideLayout6.xml"/><Relationship Id="rId4" Type="http://schemas.openxmlformats.org/officeDocument/2006/relationships/image" Target="../media/image558.jpeg"/></Relationships>
</file>

<file path=ppt/slides/_rels/slide298.xml.rels><?xml version="1.0" encoding="UTF-8" standalone="yes"?>
<Relationships xmlns="http://schemas.openxmlformats.org/package/2006/relationships"><Relationship Id="rId2" Type="http://schemas.openxmlformats.org/officeDocument/2006/relationships/image" Target="../media/image559.png"/><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00.xml.rels><?xml version="1.0" encoding="UTF-8" standalone="yes"?>
<Relationships xmlns="http://schemas.openxmlformats.org/package/2006/relationships"><Relationship Id="rId2" Type="http://schemas.openxmlformats.org/officeDocument/2006/relationships/image" Target="../media/image561.png"/><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3" Type="http://schemas.openxmlformats.org/officeDocument/2006/relationships/image" Target="../media/image56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5.xml.rels><?xml version="1.0" encoding="UTF-8" standalone="yes"?>
<Relationships xmlns="http://schemas.openxmlformats.org/package/2006/relationships"><Relationship Id="rId2" Type="http://schemas.openxmlformats.org/officeDocument/2006/relationships/image" Target="../media/image563.jpeg"/><Relationship Id="rId1" Type="http://schemas.openxmlformats.org/officeDocument/2006/relationships/slideLayout" Target="../slideLayouts/slideLayout13.xml"/></Relationships>
</file>

<file path=ppt/slides/_rels/slide326.xml.rels><?xml version="1.0" encoding="UTF-8" standalone="yes"?>
<Relationships xmlns="http://schemas.openxmlformats.org/package/2006/relationships"><Relationship Id="rId2" Type="http://schemas.openxmlformats.org/officeDocument/2006/relationships/image" Target="../media/image56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jpeg"/><Relationship Id="rId7" Type="http://schemas.openxmlformats.org/officeDocument/2006/relationships/image" Target="../media/image17.gif"/><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6.xml"/><Relationship Id="rId5" Type="http://schemas.openxmlformats.org/officeDocument/2006/relationships/image" Target="../media/image117.jpe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audio" Target="../media/audio4.wav"/><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audio" Target="../media/audio5.wav"/><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26.png"/><Relationship Id="rId1" Type="http://schemas.openxmlformats.org/officeDocument/2006/relationships/slideLayout" Target="../slideLayouts/slideLayout6.xml"/><Relationship Id="rId4" Type="http://schemas.openxmlformats.org/officeDocument/2006/relationships/image" Target="../media/image127.jpe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audio" Target="../media/audio6.wav"/><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audio" Target="../media/audio7.wav"/><Relationship Id="rId1" Type="http://schemas.openxmlformats.org/officeDocument/2006/relationships/slideLayout" Target="../slideLayouts/slideLayout6.xml"/><Relationship Id="rId4" Type="http://schemas.openxmlformats.org/officeDocument/2006/relationships/image" Target="../media/image133.wmf"/></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audio" Target="../media/audio6.wav"/><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wmf"/><Relationship Id="rId1" Type="http://schemas.openxmlformats.org/officeDocument/2006/relationships/slideLayout" Target="../slideLayouts/slideLayout6.xml"/><Relationship Id="rId5" Type="http://schemas.openxmlformats.org/officeDocument/2006/relationships/image" Target="../media/image139.jpeg"/><Relationship Id="rId4" Type="http://schemas.openxmlformats.org/officeDocument/2006/relationships/image" Target="../media/image138.jpeg"/></Relationships>
</file>

<file path=ppt/slides/_rels/slide6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6.xml"/><Relationship Id="rId4" Type="http://schemas.openxmlformats.org/officeDocument/2006/relationships/image" Target="../media/image142.png"/></Relationships>
</file>

<file path=ppt/slides/_rels/slide65.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png"/></Relationships>
</file>

<file path=ppt/slides/_rels/slide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8.wav"/><Relationship Id="rId1" Type="http://schemas.openxmlformats.org/officeDocument/2006/relationships/slideLayout" Target="../slideLayouts/slideLayout6.xml"/><Relationship Id="rId5" Type="http://schemas.openxmlformats.org/officeDocument/2006/relationships/image" Target="../media/image163.wmf"/><Relationship Id="rId4" Type="http://schemas.openxmlformats.org/officeDocument/2006/relationships/image" Target="../media/image162.jpeg"/></Relationships>
</file>

<file path=ppt/slides/_rels/slide75.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png"/><Relationship Id="rId7" Type="http://schemas.openxmlformats.org/officeDocument/2006/relationships/image" Target="../media/image169.jpeg"/><Relationship Id="rId2" Type="http://schemas.openxmlformats.org/officeDocument/2006/relationships/image" Target="../media/image164.wmf"/><Relationship Id="rId1" Type="http://schemas.openxmlformats.org/officeDocument/2006/relationships/slideLayout" Target="../slideLayouts/slideLayout6.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7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wmf"/><Relationship Id="rId1" Type="http://schemas.openxmlformats.org/officeDocument/2006/relationships/slideLayout" Target="../slideLayouts/slideLayout6.xml"/><Relationship Id="rId4" Type="http://schemas.openxmlformats.org/officeDocument/2006/relationships/image" Target="../media/image173.png"/></Relationships>
</file>

<file path=ppt/slides/_rels/slide77.xml.rels><?xml version="1.0" encoding="UTF-8" standalone="yes"?>
<Relationships xmlns="http://schemas.openxmlformats.org/package/2006/relationships"><Relationship Id="rId8" Type="http://schemas.openxmlformats.org/officeDocument/2006/relationships/image" Target="../media/image179.wmf"/><Relationship Id="rId3" Type="http://schemas.openxmlformats.org/officeDocument/2006/relationships/image" Target="../media/image174.wmf"/><Relationship Id="rId7" Type="http://schemas.openxmlformats.org/officeDocument/2006/relationships/image" Target="../media/image178.wmf"/><Relationship Id="rId2" Type="http://schemas.openxmlformats.org/officeDocument/2006/relationships/audio" Target="../media/audio9.wav"/><Relationship Id="rId1" Type="http://schemas.openxmlformats.org/officeDocument/2006/relationships/slideLayout" Target="../slideLayouts/slideLayout6.xml"/><Relationship Id="rId6" Type="http://schemas.openxmlformats.org/officeDocument/2006/relationships/image" Target="../media/image177.wmf"/><Relationship Id="rId5" Type="http://schemas.openxmlformats.org/officeDocument/2006/relationships/image" Target="../media/image176.wmf"/><Relationship Id="rId4" Type="http://schemas.openxmlformats.org/officeDocument/2006/relationships/image" Target="../media/image175.png"/></Relationships>
</file>

<file path=ppt/slides/_rels/slide7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audio" Target="../media/audio10.wav"/><Relationship Id="rId1" Type="http://schemas.openxmlformats.org/officeDocument/2006/relationships/slideLayout" Target="../slideLayouts/slideLayout6.xml"/><Relationship Id="rId4" Type="http://schemas.openxmlformats.org/officeDocument/2006/relationships/image" Target="../media/image181.jpeg"/></Relationships>
</file>

<file path=ppt/slides/_rels/slide7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w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2.gif"/><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6.xml"/><Relationship Id="rId4" Type="http://schemas.openxmlformats.org/officeDocument/2006/relationships/image" Target="../media/image186.jpeg"/></Relationships>
</file>

<file path=ppt/slides/_rels/slide8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audio" Target="../media/audio11.wav"/><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6.xml"/><Relationship Id="rId6" Type="http://schemas.openxmlformats.org/officeDocument/2006/relationships/image" Target="../media/image202.jpeg"/><Relationship Id="rId5" Type="http://schemas.openxmlformats.org/officeDocument/2006/relationships/image" Target="../media/image201.png"/><Relationship Id="rId4" Type="http://schemas.openxmlformats.org/officeDocument/2006/relationships/image" Target="../media/image200.png"/></Relationships>
</file>

<file path=ppt/slides/_rels/slide8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gif"/><Relationship Id="rId1" Type="http://schemas.openxmlformats.org/officeDocument/2006/relationships/slideLayout" Target="../slideLayouts/slideLayout6.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8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6.xml"/><Relationship Id="rId5" Type="http://schemas.openxmlformats.org/officeDocument/2006/relationships/image" Target="../media/image211.jpeg"/><Relationship Id="rId4" Type="http://schemas.openxmlformats.org/officeDocument/2006/relationships/image" Target="../media/image210.jpe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audio" Target="../media/audio12.wav"/><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6.xml"/><Relationship Id="rId1" Type="http://schemas.openxmlformats.org/officeDocument/2006/relationships/audio" Target="../media/audio13.wav"/><Relationship Id="rId5" Type="http://schemas.openxmlformats.org/officeDocument/2006/relationships/image" Target="../media/image215.png"/><Relationship Id="rId4" Type="http://schemas.openxmlformats.org/officeDocument/2006/relationships/image" Target="../media/image21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9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jpe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9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9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23.jpe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98.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25.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jpeg"/><Relationship Id="rId4" Type="http://schemas.openxmlformats.org/officeDocument/2006/relationships/image" Target="../media/image226.png"/><Relationship Id="rId9" Type="http://schemas.openxmlformats.org/officeDocument/2006/relationships/image" Target="../media/image229.png"/></Relationships>
</file>

<file path=ppt/slides/_rels/slide9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C:\Documents and Settings\jselba\My Documents\My Pictures\Forklift And Tugs(PIT)\Bldg 7-10-15-29 facility\Recert lifts and equipt 003.jpg"/>
          <p:cNvPicPr>
            <a:picLocks noChangeAspect="1" noChangeArrowheads="1"/>
          </p:cNvPicPr>
          <p:nvPr/>
        </p:nvPicPr>
        <p:blipFill>
          <a:blip r:embed="rId3" cstate="print"/>
          <a:srcRect/>
          <a:stretch>
            <a:fillRect/>
          </a:stretch>
        </p:blipFill>
        <p:spPr bwMode="auto">
          <a:xfrm>
            <a:off x="6629400" y="0"/>
            <a:ext cx="2514600" cy="2590800"/>
          </a:xfrm>
          <a:prstGeom prst="rect">
            <a:avLst/>
          </a:prstGeom>
          <a:noFill/>
        </p:spPr>
      </p:pic>
      <p:pic>
        <p:nvPicPr>
          <p:cNvPr id="6" name="Picture 6" descr="C:\Documents and Settings\jselba\My Documents\My Pictures\Forklift And Tugs(PIT)\Bldg 7-10-15-29 facility\PettiBone Tug.jpg"/>
          <p:cNvPicPr>
            <a:picLocks noChangeAspect="1" noChangeArrowheads="1"/>
          </p:cNvPicPr>
          <p:nvPr/>
        </p:nvPicPr>
        <p:blipFill>
          <a:blip r:embed="rId4" cstate="print"/>
          <a:srcRect/>
          <a:stretch>
            <a:fillRect/>
          </a:stretch>
        </p:blipFill>
        <p:spPr bwMode="auto">
          <a:xfrm>
            <a:off x="6643077" y="2895600"/>
            <a:ext cx="2500923" cy="1524000"/>
          </a:xfrm>
          <a:prstGeom prst="rect">
            <a:avLst/>
          </a:prstGeom>
          <a:noFill/>
        </p:spPr>
      </p:pic>
      <p:pic>
        <p:nvPicPr>
          <p:cNvPr id="7" name="Picture 4" descr="C:\Documents and Settings\jselba\My Documents\My Pictures\Forklift And Tugs(PIT)\Bldg16\16-102.103Back.JPG"/>
          <p:cNvPicPr>
            <a:picLocks noChangeAspect="1" noChangeArrowheads="1"/>
          </p:cNvPicPr>
          <p:nvPr/>
        </p:nvPicPr>
        <p:blipFill>
          <a:blip r:embed="rId5" cstate="print"/>
          <a:srcRect/>
          <a:stretch>
            <a:fillRect/>
          </a:stretch>
        </p:blipFill>
        <p:spPr bwMode="auto">
          <a:xfrm>
            <a:off x="0" y="2667000"/>
            <a:ext cx="2249466" cy="1492827"/>
          </a:xfrm>
          <a:prstGeom prst="rect">
            <a:avLst/>
          </a:prstGeom>
          <a:noFill/>
        </p:spPr>
      </p:pic>
      <p:pic>
        <p:nvPicPr>
          <p:cNvPr id="8" name="Picture 8" descr="C:\Documents and Settings\jselba\My Documents\My Pictures\Forklift And Tugs(PIT)\Blg 5\Toyota\B5ToyotaSide.JPG"/>
          <p:cNvPicPr>
            <a:picLocks noChangeAspect="1" noChangeArrowheads="1"/>
          </p:cNvPicPr>
          <p:nvPr/>
        </p:nvPicPr>
        <p:blipFill>
          <a:blip r:embed="rId6" cstate="print"/>
          <a:srcRect/>
          <a:stretch>
            <a:fillRect/>
          </a:stretch>
        </p:blipFill>
        <p:spPr bwMode="auto">
          <a:xfrm>
            <a:off x="0" y="381000"/>
            <a:ext cx="2215661" cy="1600200"/>
          </a:xfrm>
          <a:prstGeom prst="rect">
            <a:avLst/>
          </a:prstGeom>
          <a:noFill/>
        </p:spPr>
      </p:pic>
      <p:pic>
        <p:nvPicPr>
          <p:cNvPr id="9" name="Picture 13" descr="C:\Documents and Settings\jselba\My Documents\My Pictures\Forklift And Tugs(PIT)\Blg 5\4000 lb lift\New5FLiftfront.JPG"/>
          <p:cNvPicPr>
            <a:picLocks noChangeAspect="1" noChangeArrowheads="1"/>
          </p:cNvPicPr>
          <p:nvPr/>
        </p:nvPicPr>
        <p:blipFill>
          <a:blip r:embed="rId7" cstate="print"/>
          <a:srcRect/>
          <a:stretch>
            <a:fillRect/>
          </a:stretch>
        </p:blipFill>
        <p:spPr bwMode="auto">
          <a:xfrm>
            <a:off x="6858000" y="4672508"/>
            <a:ext cx="2286000" cy="2185492"/>
          </a:xfrm>
          <a:prstGeom prst="rect">
            <a:avLst/>
          </a:prstGeom>
          <a:noFill/>
        </p:spPr>
      </p:pic>
      <p:pic>
        <p:nvPicPr>
          <p:cNvPr id="10" name="Picture 12" descr="C:\Documents and Settings\jselba\My Documents\My Pictures\Forklift And Tugs(PIT)\Bldg 7-10-15-29 facility\Raymond Tug.jpg"/>
          <p:cNvPicPr>
            <a:picLocks noChangeAspect="1" noChangeArrowheads="1"/>
          </p:cNvPicPr>
          <p:nvPr/>
        </p:nvPicPr>
        <p:blipFill>
          <a:blip r:embed="rId8" cstate="print"/>
          <a:srcRect/>
          <a:stretch>
            <a:fillRect/>
          </a:stretch>
        </p:blipFill>
        <p:spPr bwMode="auto">
          <a:xfrm>
            <a:off x="0" y="4726057"/>
            <a:ext cx="2971800" cy="2131943"/>
          </a:xfrm>
          <a:prstGeom prst="rect">
            <a:avLst/>
          </a:prstGeom>
          <a:noFill/>
        </p:spPr>
      </p:pic>
      <p:pic>
        <p:nvPicPr>
          <p:cNvPr id="653313" name="Picture 1"/>
          <p:cNvPicPr>
            <a:picLocks noChangeAspect="1" noChangeArrowheads="1"/>
          </p:cNvPicPr>
          <p:nvPr/>
        </p:nvPicPr>
        <p:blipFill>
          <a:blip r:embed="rId9" cstate="print"/>
          <a:srcRect/>
          <a:stretch>
            <a:fillRect/>
          </a:stretch>
        </p:blipFill>
        <p:spPr bwMode="auto">
          <a:xfrm rot="338093">
            <a:off x="2370896" y="574168"/>
            <a:ext cx="4182618" cy="5039299"/>
          </a:xfrm>
          <a:prstGeom prst="rect">
            <a:avLst/>
          </a:prstGeom>
          <a:noFill/>
          <a:ln w="25400">
            <a:solidFill>
              <a:schemeClr val="accent1"/>
            </a:solidFill>
            <a:miter lim="800000"/>
            <a:headEnd/>
            <a:tailEnd/>
          </a:ln>
        </p:spPr>
      </p:pic>
      <p:sp>
        <p:nvSpPr>
          <p:cNvPr id="11" name="Subtitle 2"/>
          <p:cNvSpPr>
            <a:spLocks noGrp="1"/>
          </p:cNvSpPr>
          <p:nvPr>
            <p:ph type="subTitle" idx="1"/>
          </p:nvPr>
        </p:nvSpPr>
        <p:spPr>
          <a:xfrm rot="20812242">
            <a:off x="2913046" y="5395061"/>
            <a:ext cx="3962400" cy="609600"/>
          </a:xfrm>
          <a:solidFill>
            <a:srgbClr val="FFC000"/>
          </a:solidFill>
        </p:spPr>
        <p:txBody>
          <a:bodyPr/>
          <a:lstStyle/>
          <a:p>
            <a:r>
              <a:rPr lang="en-US" dirty="0" smtClean="0">
                <a:solidFill>
                  <a:srgbClr val="FF0000"/>
                </a:solidFill>
              </a:rPr>
              <a:t>Instructor: Joe Selba</a:t>
            </a:r>
            <a:endParaRPr lang="en-US" dirty="0">
              <a:solidFill>
                <a:srgbClr val="FF0000"/>
              </a:solidFill>
            </a:endParaRPr>
          </a:p>
        </p:txBody>
      </p:sp>
      <p:sp>
        <p:nvSpPr>
          <p:cNvPr id="12" name="Rectangle 11"/>
          <p:cNvSpPr/>
          <p:nvPr/>
        </p:nvSpPr>
        <p:spPr>
          <a:xfrm rot="356756">
            <a:off x="3714711" y="2291840"/>
            <a:ext cx="1513556"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PIT</a:t>
            </a:r>
            <a:endParaRPr 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53313"/>
                                        </p:tgtEl>
                                        <p:attrNameLst>
                                          <p:attrName>style.visibility</p:attrName>
                                        </p:attrNameLst>
                                      </p:cBhvr>
                                      <p:to>
                                        <p:strVal val="visible"/>
                                      </p:to>
                                    </p:set>
                                    <p:anim calcmode="lin" valueType="num">
                                      <p:cBhvr>
                                        <p:cTn id="7" dur="1000" fill="hold"/>
                                        <p:tgtEl>
                                          <p:spTgt spid="653313"/>
                                        </p:tgtEl>
                                        <p:attrNameLst>
                                          <p:attrName>ppt_w</p:attrName>
                                        </p:attrNameLst>
                                      </p:cBhvr>
                                      <p:tavLst>
                                        <p:tav tm="0">
                                          <p:val>
                                            <p:fltVal val="0"/>
                                          </p:val>
                                        </p:tav>
                                        <p:tav tm="100000">
                                          <p:val>
                                            <p:strVal val="#ppt_w"/>
                                          </p:val>
                                        </p:tav>
                                      </p:tavLst>
                                    </p:anim>
                                    <p:anim calcmode="lin" valueType="num">
                                      <p:cBhvr>
                                        <p:cTn id="8" dur="1000" fill="hold"/>
                                        <p:tgtEl>
                                          <p:spTgt spid="653313"/>
                                        </p:tgtEl>
                                        <p:attrNameLst>
                                          <p:attrName>ppt_h</p:attrName>
                                        </p:attrNameLst>
                                      </p:cBhvr>
                                      <p:tavLst>
                                        <p:tav tm="0">
                                          <p:val>
                                            <p:fltVal val="0"/>
                                          </p:val>
                                        </p:tav>
                                        <p:tav tm="100000">
                                          <p:val>
                                            <p:strVal val="#ppt_h"/>
                                          </p:val>
                                        </p:tav>
                                      </p:tavLst>
                                    </p:anim>
                                    <p:anim calcmode="lin" valueType="num">
                                      <p:cBhvr>
                                        <p:cTn id="9" dur="1000" fill="hold"/>
                                        <p:tgtEl>
                                          <p:spTgt spid="6533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5331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11">
                                            <p:bg/>
                                          </p:spTgt>
                                        </p:tgtEl>
                                        <p:attrNameLst>
                                          <p:attrName>style.visibility</p:attrName>
                                        </p:attrNameLst>
                                      </p:cBhvr>
                                      <p:to>
                                        <p:strVal val="visible"/>
                                      </p:to>
                                    </p:set>
                                    <p:anim calcmode="lin" valueType="num">
                                      <p:cBhvr>
                                        <p:cTn id="20" dur="500" fill="hold"/>
                                        <p:tgtEl>
                                          <p:spTgt spid="11">
                                            <p:bg/>
                                          </p:spTgt>
                                        </p:tgtEl>
                                        <p:attrNameLst>
                                          <p:attrName>ppt_w</p:attrName>
                                        </p:attrNameLst>
                                      </p:cBhvr>
                                      <p:tavLst>
                                        <p:tav tm="0">
                                          <p:val>
                                            <p:fltVal val="0"/>
                                          </p:val>
                                        </p:tav>
                                        <p:tav tm="100000">
                                          <p:val>
                                            <p:strVal val="#ppt_w"/>
                                          </p:val>
                                        </p:tav>
                                      </p:tavLst>
                                    </p:anim>
                                    <p:anim calcmode="lin" valueType="num">
                                      <p:cBhvr>
                                        <p:cTn id="21" dur="500" fill="hold"/>
                                        <p:tgtEl>
                                          <p:spTgt spid="11">
                                            <p:bg/>
                                          </p:spTgt>
                                        </p:tgtEl>
                                        <p:attrNameLst>
                                          <p:attrName>ppt_h</p:attrName>
                                        </p:attrNameLst>
                                      </p:cBhvr>
                                      <p:tavLst>
                                        <p:tav tm="0">
                                          <p:val>
                                            <p:fltVal val="0"/>
                                          </p:val>
                                        </p:tav>
                                        <p:tav tm="100000">
                                          <p:val>
                                            <p:strVal val="#ppt_h"/>
                                          </p:val>
                                        </p:tav>
                                      </p:tavLst>
                                    </p:anim>
                                    <p:animEffect transition="in" filter="fade">
                                      <p:cBhvr>
                                        <p:cTn id="22" dur="500"/>
                                        <p:tgtEl>
                                          <p:spTgt spid="11">
                                            <p:bg/>
                                          </p:spTgt>
                                        </p:tgtEl>
                                      </p:cBhvr>
                                    </p:animEffect>
                                  </p:childTnLst>
                                </p:cTn>
                              </p:par>
                            </p:childTnLst>
                          </p:cTn>
                        </p:par>
                        <p:par>
                          <p:cTn id="23" fill="hold">
                            <p:stCondLst>
                              <p:cond delay="1500"/>
                            </p:stCondLst>
                            <p:childTnLst>
                              <p:par>
                                <p:cTn id="24" presetID="53"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 calcmode="lin" valueType="num">
                                      <p:cBhvr>
                                        <p:cTn id="26"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2" name="Picture 2"/>
          <p:cNvPicPr>
            <a:picLocks noChangeAspect="1" noChangeArrowheads="1"/>
          </p:cNvPicPr>
          <p:nvPr/>
        </p:nvPicPr>
        <p:blipFill>
          <a:blip r:embed="rId2" cstate="print"/>
          <a:srcRect/>
          <a:stretch>
            <a:fillRect/>
          </a:stretch>
        </p:blipFill>
        <p:spPr bwMode="auto">
          <a:xfrm>
            <a:off x="304800" y="1371600"/>
            <a:ext cx="8153400" cy="5164498"/>
          </a:xfrm>
          <a:prstGeom prst="rect">
            <a:avLst/>
          </a:prstGeom>
          <a:noFill/>
          <a:ln w="9525">
            <a:noFill/>
            <a:miter lim="800000"/>
            <a:headEnd/>
            <a:tailEnd/>
          </a:ln>
        </p:spPr>
      </p:pic>
      <p:sp>
        <p:nvSpPr>
          <p:cNvPr id="4" name="TextBox 3"/>
          <p:cNvSpPr txBox="1"/>
          <p:nvPr/>
        </p:nvSpPr>
        <p:spPr>
          <a:xfrm>
            <a:off x="2057400" y="2209800"/>
            <a:ext cx="1143000" cy="215444"/>
          </a:xfrm>
          <a:prstGeom prst="rect">
            <a:avLst/>
          </a:prstGeom>
          <a:solidFill>
            <a:schemeClr val="bg1"/>
          </a:solidFill>
        </p:spPr>
        <p:txBody>
          <a:bodyPr wrap="square" rtlCol="0">
            <a:spAutoFit/>
          </a:bodyPr>
          <a:lstStyle/>
          <a:p>
            <a:r>
              <a:rPr lang="en-US" sz="800" b="1" dirty="0" smtClean="0"/>
              <a:t>Overhead  Guard</a:t>
            </a:r>
            <a:endParaRPr lang="en-US" sz="800" b="1"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5715000" cy="1143000"/>
          </a:xfrm>
        </p:spPr>
        <p:txBody>
          <a:bodyPr/>
          <a:lstStyle/>
          <a:p>
            <a:r>
              <a:rPr lang="en-US" dirty="0" smtClean="0"/>
              <a:t>NASA Standard 8719.9</a:t>
            </a:r>
            <a:endParaRPr lang="en-US" dirty="0"/>
          </a:p>
        </p:txBody>
      </p:sp>
      <p:sp>
        <p:nvSpPr>
          <p:cNvPr id="6" name="Rectangle 5"/>
          <p:cNvSpPr/>
          <p:nvPr/>
        </p:nvSpPr>
        <p:spPr>
          <a:xfrm>
            <a:off x="3048000" y="1295400"/>
            <a:ext cx="5715000" cy="3170099"/>
          </a:xfrm>
          <a:prstGeom prst="rect">
            <a:avLst/>
          </a:prstGeom>
        </p:spPr>
        <p:txBody>
          <a:bodyPr wrap="square">
            <a:spAutoFit/>
          </a:bodyPr>
          <a:lstStyle/>
          <a:p>
            <a:r>
              <a:rPr lang="en-US" dirty="0" smtClean="0"/>
              <a:t>1.5 Critical and Noncritical Lifting Operations. </a:t>
            </a:r>
          </a:p>
          <a:p>
            <a:r>
              <a:rPr lang="en-US" dirty="0" smtClean="0"/>
              <a:t>There are two categories of lifting operations for the purposes of this standard, critical and noncritical.</a:t>
            </a:r>
          </a:p>
          <a:p>
            <a:endParaRPr lang="en-US" dirty="0" smtClean="0"/>
          </a:p>
          <a:p>
            <a:r>
              <a:rPr lang="en-US" dirty="0" smtClean="0"/>
              <a:t>1.5.1 </a:t>
            </a:r>
            <a:r>
              <a:rPr lang="en-US" sz="2000" b="1" u="sng" dirty="0" smtClean="0"/>
              <a:t>Critical lifts </a:t>
            </a:r>
            <a:r>
              <a:rPr lang="en-US" dirty="0" smtClean="0"/>
              <a:t>are lifts where failure/loss of control could result in loss of life, loss of or damage to flight hardware, or a lift involving special high dollar items, such as spacecraft, one-of-a-kind articles, or major facility components, whose loss would have serious programmatic or institutional impact.</a:t>
            </a:r>
          </a:p>
          <a:p>
            <a:endParaRPr lang="en-US" dirty="0"/>
          </a:p>
        </p:txBody>
      </p:sp>
      <p:sp>
        <p:nvSpPr>
          <p:cNvPr id="7" name="Rectangle 6"/>
          <p:cNvSpPr/>
          <p:nvPr/>
        </p:nvSpPr>
        <p:spPr>
          <a:xfrm>
            <a:off x="3048000" y="4267200"/>
            <a:ext cx="6096000" cy="1785104"/>
          </a:xfrm>
          <a:prstGeom prst="rect">
            <a:avLst/>
          </a:prstGeom>
        </p:spPr>
        <p:txBody>
          <a:bodyPr wrap="square">
            <a:spAutoFit/>
          </a:bodyPr>
          <a:lstStyle/>
          <a:p>
            <a:endParaRPr lang="en-US" dirty="0" smtClean="0"/>
          </a:p>
          <a:p>
            <a:r>
              <a:rPr lang="en-US" dirty="0" smtClean="0"/>
              <a:t>1.5.2 </a:t>
            </a:r>
            <a:r>
              <a:rPr lang="en-US" sz="2000" b="1" u="sng" dirty="0" smtClean="0"/>
              <a:t>Noncritical lifts </a:t>
            </a:r>
            <a:r>
              <a:rPr lang="en-US" dirty="0" smtClean="0"/>
              <a:t>typically involve routine lifting operations and are governed by standard industry rules and practices except as supplemented with unique NASA testing, operations, maintenance, inspection, and personnel licensing requirements contained in this standard.</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1219200"/>
            <a:ext cx="3048000" cy="563880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4" cstate="print"/>
          <a:srcRect/>
          <a:stretch>
            <a:fillRect/>
          </a:stretch>
        </p:blipFill>
        <p:spPr bwMode="auto">
          <a:xfrm rot="2038731">
            <a:off x="7739362" y="385726"/>
            <a:ext cx="856006" cy="961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100355" name="Rectangle 3"/>
          <p:cNvSpPr>
            <a:spLocks noGrp="1" noChangeArrowheads="1"/>
          </p:cNvSpPr>
          <p:nvPr>
            <p:ph idx="1"/>
          </p:nvPr>
        </p:nvSpPr>
        <p:spPr>
          <a:xfrm>
            <a:off x="457200" y="1481329"/>
            <a:ext cx="8229600" cy="5376671"/>
          </a:xfrm>
        </p:spPr>
        <p:txBody>
          <a:bodyPr>
            <a:normAutofit/>
          </a:bodyPr>
          <a:lstStyle/>
          <a:p>
            <a:pPr eaLnBrk="1" hangingPunct="1">
              <a:lnSpc>
                <a:spcPct val="90000"/>
              </a:lnSpc>
              <a:buClr>
                <a:srgbClr val="FF0000"/>
              </a:buClr>
              <a:defRPr/>
            </a:pPr>
            <a:endParaRPr lang="en-US" sz="2400" dirty="0" smtClean="0"/>
          </a:p>
          <a:p>
            <a:pPr eaLnBrk="1" hangingPunct="1">
              <a:lnSpc>
                <a:spcPct val="90000"/>
              </a:lnSpc>
              <a:buClr>
                <a:srgbClr val="FF0000"/>
              </a:buClr>
              <a:buFont typeface="Wingdings 3" pitchFamily="18" charset="2"/>
              <a:buChar char="u"/>
              <a:defRPr/>
            </a:pPr>
            <a:r>
              <a:rPr lang="en-US" sz="2400" dirty="0" smtClean="0"/>
              <a:t>2.0 </a:t>
            </a:r>
            <a:r>
              <a:rPr lang="en-US" sz="2400" b="1" u="sng" dirty="0" smtClean="0"/>
              <a:t>Applicable Documents</a:t>
            </a:r>
          </a:p>
          <a:p>
            <a:pPr eaLnBrk="1" hangingPunct="1">
              <a:lnSpc>
                <a:spcPct val="90000"/>
              </a:lnSpc>
              <a:buClr>
                <a:srgbClr val="FF0000"/>
              </a:buClr>
              <a:defRPr/>
            </a:pPr>
            <a:endParaRPr lang="en-US" sz="2400" dirty="0" smtClean="0"/>
          </a:p>
          <a:p>
            <a:pPr eaLnBrk="1" hangingPunct="1">
              <a:lnSpc>
                <a:spcPct val="90000"/>
              </a:lnSpc>
              <a:buClr>
                <a:srgbClr val="FF0000"/>
              </a:buClr>
              <a:defRPr/>
            </a:pPr>
            <a:r>
              <a:rPr lang="en-US" sz="2400" dirty="0" smtClean="0"/>
              <a:t>2.1  The applicable documents cited in this standard are listed for reference only. The specified technical requirements listed in the body of this document must be met whether or not the source document is listed in this section.</a:t>
            </a:r>
          </a:p>
          <a:p>
            <a:pPr eaLnBrk="1" hangingPunct="1">
              <a:lnSpc>
                <a:spcPct val="90000"/>
              </a:lnSpc>
              <a:buClr>
                <a:srgbClr val="FF0000"/>
              </a:buClr>
              <a:buNone/>
              <a:defRPr/>
            </a:pPr>
            <a:endParaRPr lang="en-US" sz="2400" dirty="0" smtClean="0"/>
          </a:p>
          <a:p>
            <a:pPr eaLnBrk="1" hangingPunct="1">
              <a:lnSpc>
                <a:spcPct val="90000"/>
              </a:lnSpc>
              <a:buClr>
                <a:srgbClr val="FF0000"/>
              </a:buClr>
              <a:defRPr/>
            </a:pPr>
            <a:r>
              <a:rPr lang="en-US" sz="2400" dirty="0" smtClean="0"/>
              <a:t>2.2  Government Documents</a:t>
            </a:r>
          </a:p>
          <a:p>
            <a:pPr lvl="1" eaLnBrk="1" hangingPunct="1">
              <a:lnSpc>
                <a:spcPct val="90000"/>
              </a:lnSpc>
              <a:buClr>
                <a:srgbClr val="FF0000"/>
              </a:buClr>
              <a:buFont typeface="Wingdings" pitchFamily="2" charset="2"/>
              <a:buChar char="Ø"/>
              <a:defRPr/>
            </a:pPr>
            <a:r>
              <a:rPr lang="en-US" sz="2000" dirty="0" smtClean="0"/>
              <a:t> Department of Labor ( OSHA )</a:t>
            </a:r>
          </a:p>
          <a:p>
            <a:pPr lvl="1" eaLnBrk="1" hangingPunct="1">
              <a:lnSpc>
                <a:spcPct val="90000"/>
              </a:lnSpc>
              <a:buClr>
                <a:srgbClr val="FF0000"/>
              </a:buClr>
              <a:buFont typeface="Wingdings" pitchFamily="2" charset="2"/>
              <a:buChar char="Ø"/>
              <a:defRPr/>
            </a:pPr>
            <a:r>
              <a:rPr lang="en-US" sz="2000" b="1" dirty="0" smtClean="0">
                <a:solidFill>
                  <a:srgbClr val="FF0000"/>
                </a:solidFill>
              </a:rPr>
              <a:t> </a:t>
            </a:r>
            <a:r>
              <a:rPr lang="en-US" sz="2000" dirty="0" smtClean="0"/>
              <a:t>OSHA  Standard 29CFR 1910 subpart I </a:t>
            </a:r>
          </a:p>
          <a:p>
            <a:pPr lvl="1" eaLnBrk="1" hangingPunct="1">
              <a:lnSpc>
                <a:spcPct val="90000"/>
              </a:lnSpc>
              <a:defRPr/>
            </a:pPr>
            <a:endParaRPr lang="en-US" sz="2000" dirty="0" smtClean="0"/>
          </a:p>
        </p:txBody>
      </p:sp>
      <p:sp>
        <p:nvSpPr>
          <p:cNvPr id="100354" name="Rectangle 2"/>
          <p:cNvSpPr>
            <a:spLocks noGrp="1" noRot="1" noChangeArrowheads="1"/>
          </p:cNvSpPr>
          <p:nvPr>
            <p:ph type="title"/>
          </p:nvPr>
        </p:nvSpPr>
        <p:spPr/>
        <p:txBody>
          <a:bodyPr/>
          <a:lstStyle/>
          <a:p>
            <a:pPr algn="ctr" eaLnBrk="1" hangingPunct="1">
              <a:defRPr/>
            </a:pPr>
            <a:r>
              <a:rPr lang="en-US" dirty="0" smtClean="0"/>
              <a:t>NASA-STD-8719.9</a:t>
            </a:r>
          </a:p>
        </p:txBody>
      </p:sp>
      <p:pic>
        <p:nvPicPr>
          <p:cNvPr id="55300"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7" name="Picture 21" descr="8719 pic"/>
          <p:cNvPicPr>
            <a:picLocks noChangeAspect="1" noChangeArrowheads="1"/>
          </p:cNvPicPr>
          <p:nvPr/>
        </p:nvPicPr>
        <p:blipFill>
          <a:blip r:embed="rId3" cstate="print"/>
          <a:srcRect/>
          <a:stretch>
            <a:fillRect/>
          </a:stretch>
        </p:blipFill>
        <p:spPr bwMode="auto">
          <a:xfrm rot="2038731">
            <a:off x="7561729" y="426676"/>
            <a:ext cx="1079098" cy="121191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00355">
                                            <p:txEl>
                                              <p:pRg st="3" end="3"/>
                                            </p:txEl>
                                          </p:spTgt>
                                        </p:tgtEl>
                                        <p:attrNameLst>
                                          <p:attrName>style.visibility</p:attrName>
                                        </p:attrNameLst>
                                      </p:cBhvr>
                                      <p:to>
                                        <p:strVal val="visible"/>
                                      </p:to>
                                    </p:set>
                                    <p:animEffect transition="in" filter="wedge">
                                      <p:cBhvr>
                                        <p:cTn id="7" dur="2000"/>
                                        <p:tgtEl>
                                          <p:spTgt spid="100355">
                                            <p:txEl>
                                              <p:pRg st="3" end="3"/>
                                            </p:txEl>
                                          </p:spTgt>
                                        </p:tgtEl>
                                      </p:cBhvr>
                                    </p:animEffect>
                                  </p:childTnLst>
                                </p:cTn>
                              </p:par>
                            </p:childTnLst>
                          </p:cTn>
                        </p:par>
                        <p:par>
                          <p:cTn id="8" fill="hold">
                            <p:stCondLst>
                              <p:cond delay="2000"/>
                            </p:stCondLst>
                            <p:childTnLst>
                              <p:par>
                                <p:cTn id="9" presetID="21" presetClass="entr" presetSubtype="8" fill="hold" nodeType="afterEffect">
                                  <p:stCondLst>
                                    <p:cond delay="0"/>
                                  </p:stCondLst>
                                  <p:childTnLst>
                                    <p:set>
                                      <p:cBhvr>
                                        <p:cTn id="10" dur="1" fill="hold">
                                          <p:stCondLst>
                                            <p:cond delay="0"/>
                                          </p:stCondLst>
                                        </p:cTn>
                                        <p:tgtEl>
                                          <p:spTgt spid="100355">
                                            <p:txEl>
                                              <p:pRg st="5" end="5"/>
                                            </p:txEl>
                                          </p:spTgt>
                                        </p:tgtEl>
                                        <p:attrNameLst>
                                          <p:attrName>style.visibility</p:attrName>
                                        </p:attrNameLst>
                                      </p:cBhvr>
                                      <p:to>
                                        <p:strVal val="visible"/>
                                      </p:to>
                                    </p:set>
                                    <p:animEffect transition="in" filter="wheel(8)">
                                      <p:cBhvr>
                                        <p:cTn id="11" dur="2000"/>
                                        <p:tgtEl>
                                          <p:spTgt spid="100355">
                                            <p:txEl>
                                              <p:pRg st="5" end="5"/>
                                            </p:txEl>
                                          </p:spTgt>
                                        </p:tgtEl>
                                      </p:cBhvr>
                                    </p:animEffect>
                                  </p:childTnLst>
                                </p:cTn>
                              </p:par>
                              <p:par>
                                <p:cTn id="12" presetID="21" presetClass="entr" presetSubtype="4" fill="hold" nodeType="withEffect">
                                  <p:stCondLst>
                                    <p:cond delay="0"/>
                                  </p:stCondLst>
                                  <p:childTnLst>
                                    <p:set>
                                      <p:cBhvr>
                                        <p:cTn id="13" dur="1" fill="hold">
                                          <p:stCondLst>
                                            <p:cond delay="0"/>
                                          </p:stCondLst>
                                        </p:cTn>
                                        <p:tgtEl>
                                          <p:spTgt spid="100355">
                                            <p:txEl>
                                              <p:pRg st="6" end="6"/>
                                            </p:txEl>
                                          </p:spTgt>
                                        </p:tgtEl>
                                        <p:attrNameLst>
                                          <p:attrName>style.visibility</p:attrName>
                                        </p:attrNameLst>
                                      </p:cBhvr>
                                      <p:to>
                                        <p:strVal val="visible"/>
                                      </p:to>
                                    </p:set>
                                    <p:animEffect transition="in" filter="wheel(4)">
                                      <p:cBhvr>
                                        <p:cTn id="14" dur="2000"/>
                                        <p:tgtEl>
                                          <p:spTgt spid="100355">
                                            <p:txEl>
                                              <p:pRg st="6" end="6"/>
                                            </p:txEl>
                                          </p:spTgt>
                                        </p:tgtEl>
                                      </p:cBhvr>
                                    </p:animEffect>
                                  </p:childTnLst>
                                </p:cTn>
                              </p:par>
                              <p:par>
                                <p:cTn id="15" presetID="21" presetClass="entr" presetSubtype="4" fill="hold" nodeType="withEffect">
                                  <p:stCondLst>
                                    <p:cond delay="0"/>
                                  </p:stCondLst>
                                  <p:childTnLst>
                                    <p:set>
                                      <p:cBhvr>
                                        <p:cTn id="16" dur="1" fill="hold">
                                          <p:stCondLst>
                                            <p:cond delay="0"/>
                                          </p:stCondLst>
                                        </p:cTn>
                                        <p:tgtEl>
                                          <p:spTgt spid="100355">
                                            <p:txEl>
                                              <p:pRg st="7" end="7"/>
                                            </p:txEl>
                                          </p:spTgt>
                                        </p:tgtEl>
                                        <p:attrNameLst>
                                          <p:attrName>style.visibility</p:attrName>
                                        </p:attrNameLst>
                                      </p:cBhvr>
                                      <p:to>
                                        <p:strVal val="visible"/>
                                      </p:to>
                                    </p:set>
                                    <p:animEffect transition="in" filter="wheel(4)">
                                      <p:cBhvr>
                                        <p:cTn id="17" dur="2000"/>
                                        <p:tgtEl>
                                          <p:spTgt spid="1003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752600"/>
            <a:ext cx="8610600" cy="4648200"/>
          </a:xfrm>
          <a:noFill/>
        </p:spPr>
        <p:style>
          <a:lnRef idx="2">
            <a:schemeClr val="accent1"/>
          </a:lnRef>
          <a:fillRef idx="1002">
            <a:schemeClr val="lt2"/>
          </a:fillRef>
          <a:effectRef idx="0">
            <a:schemeClr val="accent1"/>
          </a:effectRef>
          <a:fontRef idx="minor">
            <a:schemeClr val="dk1"/>
          </a:fontRef>
        </p:style>
        <p:txBody>
          <a:bodyPr>
            <a:noAutofit/>
          </a:bodyPr>
          <a:lstStyle/>
          <a:p>
            <a:pPr>
              <a:lnSpc>
                <a:spcPct val="90000"/>
              </a:lnSpc>
              <a:buClr>
                <a:srgbClr val="FF0000"/>
              </a:buClr>
              <a:defRPr/>
            </a:pPr>
            <a:endParaRPr lang="en-US" sz="2000" dirty="0" smtClean="0"/>
          </a:p>
          <a:p>
            <a:pPr>
              <a:lnSpc>
                <a:spcPct val="90000"/>
              </a:lnSpc>
              <a:buClr>
                <a:srgbClr val="FF0000"/>
              </a:buClr>
              <a:defRPr/>
            </a:pPr>
            <a:r>
              <a:rPr lang="en-US" sz="2800" b="1" dirty="0" smtClean="0">
                <a:solidFill>
                  <a:schemeClr val="tx1"/>
                </a:solidFill>
              </a:rPr>
              <a:t>2.2 Government Documents </a:t>
            </a:r>
            <a:endParaRPr lang="en-US" sz="2400" b="1" dirty="0" smtClean="0">
              <a:solidFill>
                <a:schemeClr val="tx1"/>
              </a:solidFill>
            </a:endParaRPr>
          </a:p>
          <a:p>
            <a:pPr>
              <a:lnSpc>
                <a:spcPct val="90000"/>
              </a:lnSpc>
              <a:buClr>
                <a:srgbClr val="FF0000"/>
              </a:buClr>
              <a:buNone/>
              <a:defRPr/>
            </a:pPr>
            <a:r>
              <a:rPr lang="en-US" sz="2400" b="1" dirty="0" smtClean="0">
                <a:solidFill>
                  <a:schemeClr val="tx1"/>
                </a:solidFill>
              </a:rPr>
              <a:t>Department of Labor </a:t>
            </a:r>
          </a:p>
          <a:p>
            <a:pPr>
              <a:lnSpc>
                <a:spcPct val="90000"/>
              </a:lnSpc>
              <a:buClr>
                <a:srgbClr val="FF0000"/>
              </a:buClr>
              <a:buNone/>
              <a:defRPr/>
            </a:pPr>
            <a:r>
              <a:rPr lang="en-US" sz="2400" b="1" dirty="0" smtClean="0">
                <a:solidFill>
                  <a:schemeClr val="tx1"/>
                </a:solidFill>
              </a:rPr>
              <a:t>Occupational Safety and Health Administration(</a:t>
            </a:r>
            <a:r>
              <a:rPr lang="en-US" sz="2400" b="1" u="sng" dirty="0" smtClean="0">
                <a:solidFill>
                  <a:schemeClr val="tx1"/>
                </a:solidFill>
              </a:rPr>
              <a:t>OSHA</a:t>
            </a:r>
            <a:r>
              <a:rPr lang="en-US" sz="2400" b="1" u="sng" dirty="0" smtClean="0"/>
              <a:t>)</a:t>
            </a:r>
          </a:p>
          <a:p>
            <a:pPr marL="0">
              <a:lnSpc>
                <a:spcPct val="90000"/>
              </a:lnSpc>
              <a:spcBef>
                <a:spcPts val="0"/>
              </a:spcBef>
              <a:buClr>
                <a:srgbClr val="FF0000"/>
              </a:buClr>
              <a:buNone/>
              <a:defRPr/>
            </a:pPr>
            <a:r>
              <a:rPr lang="en-US" sz="2000" dirty="0" smtClean="0"/>
              <a:t> </a:t>
            </a:r>
            <a:r>
              <a:rPr lang="en-US" sz="2000" b="1" dirty="0" smtClean="0"/>
              <a:t>OSHA  Standard 29CFR 1910 subpart I 	</a:t>
            </a:r>
            <a:r>
              <a:rPr lang="en-US" sz="1600" b="1" dirty="0" smtClean="0"/>
              <a:t>( Personal Protective Equipment</a:t>
            </a:r>
            <a:r>
              <a:rPr lang="en-US" sz="2000" b="1" dirty="0" smtClean="0"/>
              <a:t>)</a:t>
            </a:r>
          </a:p>
          <a:p>
            <a:pPr marL="0">
              <a:lnSpc>
                <a:spcPct val="90000"/>
              </a:lnSpc>
              <a:spcBef>
                <a:spcPts val="0"/>
              </a:spcBef>
              <a:buClr>
                <a:srgbClr val="FF0000"/>
              </a:buClr>
              <a:buNone/>
              <a:defRPr/>
            </a:pPr>
            <a:r>
              <a:rPr lang="en-US" sz="2000" b="1" dirty="0" smtClean="0"/>
              <a:t> OSHA  Standard 29CFR 1910.29 (</a:t>
            </a:r>
            <a:r>
              <a:rPr lang="en-US" sz="1600" b="1" dirty="0" smtClean="0"/>
              <a:t>Manually Propelled Mobile Ladder Stands and Scaffolds) </a:t>
            </a:r>
            <a:endParaRPr lang="en-US" sz="2000" b="1" dirty="0" smtClean="0"/>
          </a:p>
          <a:p>
            <a:pPr marL="0">
              <a:lnSpc>
                <a:spcPct val="90000"/>
              </a:lnSpc>
              <a:spcBef>
                <a:spcPts val="0"/>
              </a:spcBef>
              <a:buClr>
                <a:srgbClr val="FF0000"/>
              </a:buClr>
              <a:buNone/>
              <a:defRPr/>
            </a:pPr>
            <a:r>
              <a:rPr lang="en-US" sz="2000" b="1" dirty="0" smtClean="0"/>
              <a:t> OSHA  Standard 29CFR 1910.67	</a:t>
            </a:r>
            <a:r>
              <a:rPr lang="en-US" sz="1600" b="1" dirty="0" smtClean="0"/>
              <a:t>(Vehicle-Mounted Elevating and Rotating Work Platforms)	</a:t>
            </a:r>
            <a:endParaRPr lang="en-US" sz="2000" b="1" dirty="0" smtClean="0"/>
          </a:p>
          <a:p>
            <a:pPr marL="0">
              <a:lnSpc>
                <a:spcPct val="90000"/>
              </a:lnSpc>
              <a:spcBef>
                <a:spcPts val="0"/>
              </a:spcBef>
              <a:buClr>
                <a:srgbClr val="FF0000"/>
              </a:buClr>
              <a:buNone/>
              <a:defRPr/>
            </a:pPr>
            <a:r>
              <a:rPr lang="en-US" sz="2000" b="1" dirty="0" smtClean="0"/>
              <a:t> </a:t>
            </a:r>
            <a:r>
              <a:rPr lang="en-US" sz="2800" b="1" dirty="0" smtClean="0"/>
              <a:t>OSHA  Standard 29CFR 1910.178 </a:t>
            </a:r>
            <a:r>
              <a:rPr lang="en-US" sz="2000" b="1" dirty="0" smtClean="0"/>
              <a:t>( Powered Industrial Trucks</a:t>
            </a:r>
            <a:r>
              <a:rPr lang="en-US" sz="1600" b="1" dirty="0" smtClean="0"/>
              <a:t>)</a:t>
            </a:r>
            <a:endParaRPr lang="en-US" sz="1600" b="1" dirty="0" smtClean="0">
              <a:solidFill>
                <a:schemeClr val="bg1"/>
              </a:solidFill>
            </a:endParaRPr>
          </a:p>
          <a:p>
            <a:pPr marL="0">
              <a:lnSpc>
                <a:spcPct val="90000"/>
              </a:lnSpc>
              <a:spcBef>
                <a:spcPts val="0"/>
              </a:spcBef>
              <a:buClr>
                <a:srgbClr val="FF0000"/>
              </a:buClr>
              <a:buNone/>
              <a:defRPr/>
            </a:pPr>
            <a:r>
              <a:rPr lang="en-US" sz="2000" b="1" dirty="0" smtClean="0"/>
              <a:t> OSHA  Standard 29CFR 1910.180 </a:t>
            </a:r>
            <a:r>
              <a:rPr lang="en-US" sz="1600" b="1" dirty="0" smtClean="0"/>
              <a:t>(Crawler, Locomotive, and Truck Cranes)</a:t>
            </a:r>
          </a:p>
          <a:p>
            <a:pPr marL="0">
              <a:lnSpc>
                <a:spcPct val="90000"/>
              </a:lnSpc>
              <a:spcBef>
                <a:spcPts val="0"/>
              </a:spcBef>
              <a:buClr>
                <a:srgbClr val="FF0000"/>
              </a:buClr>
              <a:buNone/>
              <a:defRPr/>
            </a:pPr>
            <a:r>
              <a:rPr lang="en-US" sz="2000" b="1" dirty="0" smtClean="0"/>
              <a:t> OSHA  Standard 29CFR 1910.181 </a:t>
            </a:r>
            <a:r>
              <a:rPr lang="en-US" sz="1600" b="1" dirty="0" smtClean="0"/>
              <a:t>( Derricks)</a:t>
            </a:r>
          </a:p>
          <a:p>
            <a:pPr marL="0">
              <a:lnSpc>
                <a:spcPct val="90000"/>
              </a:lnSpc>
              <a:spcBef>
                <a:spcPts val="0"/>
              </a:spcBef>
              <a:buClr>
                <a:srgbClr val="FF0000"/>
              </a:buClr>
              <a:buNone/>
              <a:defRPr/>
            </a:pPr>
            <a:r>
              <a:rPr lang="en-US" sz="1600" b="1" dirty="0" smtClean="0"/>
              <a:t> </a:t>
            </a:r>
            <a:r>
              <a:rPr lang="en-US" sz="2000" b="1" dirty="0" smtClean="0"/>
              <a:t>OSHA  Standard 29CFR 1910.184 </a:t>
            </a:r>
            <a:r>
              <a:rPr lang="en-US" sz="1600" b="1" dirty="0" smtClean="0"/>
              <a:t>(Slings)</a:t>
            </a:r>
          </a:p>
          <a:p>
            <a:pPr marL="0">
              <a:lnSpc>
                <a:spcPct val="90000"/>
              </a:lnSpc>
              <a:spcBef>
                <a:spcPts val="0"/>
              </a:spcBef>
              <a:buClr>
                <a:srgbClr val="FF0000"/>
              </a:buClr>
              <a:buNone/>
              <a:defRPr/>
            </a:pPr>
            <a:r>
              <a:rPr lang="en-US" sz="2000" b="1" dirty="0" smtClean="0"/>
              <a:t>OSHA Standard</a:t>
            </a:r>
            <a:r>
              <a:rPr lang="en-US" sz="2800" b="1" dirty="0" smtClean="0"/>
              <a:t>  </a:t>
            </a:r>
            <a:r>
              <a:rPr lang="en-US" sz="2000" b="1" dirty="0" smtClean="0">
                <a:solidFill>
                  <a:schemeClr val="tx1"/>
                </a:solidFill>
              </a:rPr>
              <a:t>29CFR 1926.550 </a:t>
            </a:r>
            <a:r>
              <a:rPr lang="en-US" sz="1600" b="1" dirty="0" smtClean="0">
                <a:solidFill>
                  <a:schemeClr val="tx1"/>
                </a:solidFill>
              </a:rPr>
              <a:t>( Cranes and Derricks)</a:t>
            </a:r>
          </a:p>
          <a:p>
            <a:pPr marL="0">
              <a:lnSpc>
                <a:spcPct val="90000"/>
              </a:lnSpc>
              <a:spcBef>
                <a:spcPts val="0"/>
              </a:spcBef>
              <a:buClr>
                <a:srgbClr val="FF0000"/>
              </a:buClr>
              <a:buNone/>
              <a:defRPr/>
            </a:pPr>
            <a:r>
              <a:rPr lang="en-US" sz="2000" b="1" dirty="0" smtClean="0">
                <a:solidFill>
                  <a:srgbClr val="11030E"/>
                </a:solidFill>
              </a:rPr>
              <a:t>NASA Specifications (SPECSINTACT)  </a:t>
            </a:r>
            <a:r>
              <a:rPr lang="en-US" sz="1600" b="1" dirty="0" smtClean="0">
                <a:solidFill>
                  <a:srgbClr val="11030E"/>
                </a:solidFill>
              </a:rPr>
              <a:t>(Standard Construction Specification System)</a:t>
            </a:r>
          </a:p>
        </p:txBody>
      </p:sp>
      <p:sp>
        <p:nvSpPr>
          <p:cNvPr id="3" name="Title 2"/>
          <p:cNvSpPr>
            <a:spLocks noGrp="1"/>
          </p:cNvSpPr>
          <p:nvPr>
            <p:ph type="title"/>
          </p:nvPr>
        </p:nvSpPr>
        <p:spPr/>
        <p:txBody>
          <a:bodyPr/>
          <a:lstStyle/>
          <a:p>
            <a:pPr algn="ctr"/>
            <a:r>
              <a:rPr lang="en-US" dirty="0" smtClean="0"/>
              <a:t>NASA-STD-8719.9</a:t>
            </a:r>
            <a:endParaRPr lang="en-US" dirty="0"/>
          </a:p>
        </p:txBody>
      </p:sp>
      <p:pic>
        <p:nvPicPr>
          <p:cNvPr id="4"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480471" y="159760"/>
            <a:ext cx="870355" cy="9774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 calcmode="lin" valueType="num">
                                      <p:cBhvr additive="base">
                                        <p:cTn id="3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iterate type="wd">
                                    <p:tmPct val="0"/>
                                  </p:iterate>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 calcmode="lin" valueType="num">
                                      <p:cBhvr additive="base">
                                        <p:cTn id="42"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 calcmode="lin" valueType="num">
                                      <p:cBhvr additive="base">
                                        <p:cTn id="4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 calcmode="lin" valueType="num">
                                      <p:cBhvr additive="base">
                                        <p:cTn id="52"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 calcmode="lin" valueType="num">
                                      <p:cBhvr additive="base">
                                        <p:cTn id="5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
                                            <p:txEl>
                                              <p:pRg st="12" end="12"/>
                                            </p:txEl>
                                          </p:spTgt>
                                        </p:tgtEl>
                                        <p:attrNameLst>
                                          <p:attrName>style.visibility</p:attrName>
                                        </p:attrNameLst>
                                      </p:cBhvr>
                                      <p:to>
                                        <p:strVal val="visible"/>
                                      </p:to>
                                    </p:set>
                                    <p:anim calcmode="lin" valueType="num">
                                      <p:cBhvr additive="base">
                                        <p:cTn id="62"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64" presetID="36" presetClass="emph" presetSubtype="0" fill="hold" nodeType="withEffect">
                                  <p:stCondLst>
                                    <p:cond delay="0"/>
                                  </p:stCondLst>
                                  <p:iterate type="wd">
                                    <p:tmPct val="5000"/>
                                  </p:iterate>
                                  <p:childTnLst>
                                    <p:animScale>
                                      <p:cBhvr>
                                        <p:cTn id="65" dur="500" autoRev="1" fill="hold">
                                          <p:stCondLst>
                                            <p:cond delay="0"/>
                                          </p:stCondLst>
                                        </p:cTn>
                                        <p:tgtEl>
                                          <p:spTgt spid="2">
                                            <p:txEl>
                                              <p:pRg st="7" end="7"/>
                                            </p:txEl>
                                          </p:spTgt>
                                        </p:tgtEl>
                                      </p:cBhvr>
                                      <p:to x="80000" y="100000"/>
                                    </p:animScale>
                                    <p:anim by="(#ppt_w*0.10)" calcmode="lin" valueType="num">
                                      <p:cBhvr>
                                        <p:cTn id="66" dur="500" autoRev="1" fill="hold">
                                          <p:stCondLst>
                                            <p:cond delay="0"/>
                                          </p:stCondLst>
                                        </p:cTn>
                                        <p:tgtEl>
                                          <p:spTgt spid="2">
                                            <p:txEl>
                                              <p:pRg st="7" end="7"/>
                                            </p:txEl>
                                          </p:spTgt>
                                        </p:tgtEl>
                                        <p:attrNameLst>
                                          <p:attrName>ppt_x</p:attrName>
                                        </p:attrNameLst>
                                      </p:cBhvr>
                                    </p:anim>
                                    <p:anim by="(-#ppt_w*0.10)" calcmode="lin" valueType="num">
                                      <p:cBhvr>
                                        <p:cTn id="67" dur="500" autoRev="1" fill="hold">
                                          <p:stCondLst>
                                            <p:cond delay="0"/>
                                          </p:stCondLst>
                                        </p:cTn>
                                        <p:tgtEl>
                                          <p:spTgt spid="2">
                                            <p:txEl>
                                              <p:pRg st="7" end="7"/>
                                            </p:txEl>
                                          </p:spTgt>
                                        </p:tgtEl>
                                        <p:attrNameLst>
                                          <p:attrName>ppt_y</p:attrName>
                                        </p:attrNameLst>
                                      </p:cBhvr>
                                    </p:anim>
                                    <p:animRot by="-480000">
                                      <p:cBhvr>
                                        <p:cTn id="68" dur="500" autoRev="1" fill="hold">
                                          <p:stCondLst>
                                            <p:cond delay="0"/>
                                          </p:stCondLst>
                                        </p:cTn>
                                        <p:tgtEl>
                                          <p:spTgt spid="2">
                                            <p:txEl>
                                              <p:pRg st="7" end="7"/>
                                            </p:txEl>
                                          </p:spTgt>
                                        </p:tgtEl>
                                        <p:attrNameLst>
                                          <p:attrName>r</p:attrName>
                                        </p:attrNameLst>
                                      </p:cBhvr>
                                    </p:animRo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686800" cy="4525963"/>
          </a:xfrm>
        </p:spPr>
        <p:txBody>
          <a:bodyPr>
            <a:normAutofit fontScale="77500" lnSpcReduction="20000"/>
          </a:bodyPr>
          <a:lstStyle/>
          <a:p>
            <a:pPr marL="114300" indent="-4763">
              <a:lnSpc>
                <a:spcPct val="90000"/>
              </a:lnSpc>
              <a:buClr>
                <a:srgbClr val="FF0000"/>
              </a:buClr>
              <a:defRPr/>
            </a:pPr>
            <a:r>
              <a:rPr lang="en-US" sz="2400" dirty="0" smtClean="0"/>
              <a:t>2.3 Non-Government Publications</a:t>
            </a:r>
          </a:p>
          <a:p>
            <a:pPr marL="114300" indent="-4763">
              <a:lnSpc>
                <a:spcPct val="90000"/>
              </a:lnSpc>
              <a:buClr>
                <a:srgbClr val="FF0000"/>
              </a:buClr>
              <a:buNone/>
              <a:defRPr/>
            </a:pPr>
            <a:endParaRPr lang="en-US" sz="2400" dirty="0" smtClean="0"/>
          </a:p>
          <a:p>
            <a:pPr marL="114300" lvl="1" indent="-4763">
              <a:lnSpc>
                <a:spcPct val="90000"/>
              </a:lnSpc>
              <a:buClr>
                <a:srgbClr val="FF0000"/>
              </a:buClr>
              <a:defRPr/>
            </a:pPr>
            <a:r>
              <a:rPr lang="en-US" sz="2800" dirty="0" smtClean="0"/>
              <a:t>American Institute of Steel Construction, Inc.</a:t>
            </a:r>
          </a:p>
          <a:p>
            <a:pPr marL="114300" lvl="1" indent="-4763">
              <a:lnSpc>
                <a:spcPct val="90000"/>
              </a:lnSpc>
              <a:buClr>
                <a:srgbClr val="FF0000"/>
              </a:buClr>
              <a:defRPr/>
            </a:pPr>
            <a:r>
              <a:rPr lang="en-US" sz="2800" dirty="0" smtClean="0"/>
              <a:t>American Society for Nondestructive Testing</a:t>
            </a:r>
          </a:p>
          <a:p>
            <a:pPr marL="114300" lvl="1" indent="-4763">
              <a:lnSpc>
                <a:spcPct val="90000"/>
              </a:lnSpc>
              <a:buClr>
                <a:srgbClr val="FF0000"/>
              </a:buClr>
              <a:defRPr/>
            </a:pPr>
            <a:r>
              <a:rPr lang="en-US" sz="2800" b="1" dirty="0" smtClean="0"/>
              <a:t>American Society of Mechanical Engineers (ASME)</a:t>
            </a:r>
          </a:p>
          <a:p>
            <a:pPr marL="114300" lvl="1" indent="-4763">
              <a:lnSpc>
                <a:spcPct val="90000"/>
              </a:lnSpc>
              <a:buClr>
                <a:srgbClr val="FF0000"/>
              </a:buClr>
              <a:defRPr/>
            </a:pPr>
            <a:r>
              <a:rPr lang="en-US" sz="2800" dirty="0" smtClean="0"/>
              <a:t> </a:t>
            </a:r>
            <a:r>
              <a:rPr lang="en-US" sz="2800" b="1" dirty="0" smtClean="0"/>
              <a:t>American National Standards Institute (ANSI)</a:t>
            </a:r>
            <a:endParaRPr lang="en-US" b="1" dirty="0" smtClean="0"/>
          </a:p>
          <a:p>
            <a:pPr marL="114300" lvl="1" indent="-4763">
              <a:lnSpc>
                <a:spcPct val="90000"/>
              </a:lnSpc>
              <a:buClr>
                <a:srgbClr val="FF0000"/>
              </a:buClr>
              <a:defRPr/>
            </a:pPr>
            <a:r>
              <a:rPr lang="en-US" b="1" dirty="0" smtClean="0"/>
              <a:t> (ITSDF)  Industrial Truck Standards Development Foundation</a:t>
            </a:r>
          </a:p>
          <a:p>
            <a:pPr marL="114300" lvl="1" indent="-4763">
              <a:lnSpc>
                <a:spcPct val="90000"/>
              </a:lnSpc>
              <a:buClr>
                <a:srgbClr val="FF0000"/>
              </a:buClr>
              <a:defRPr/>
            </a:pPr>
            <a:r>
              <a:rPr lang="en-US" b="1" i="1" dirty="0" smtClean="0"/>
              <a:t>ANSI/ITSDF B56.1-2009</a:t>
            </a:r>
          </a:p>
          <a:p>
            <a:pPr marL="114300" lvl="1" indent="-4763">
              <a:lnSpc>
                <a:spcPct val="90000"/>
              </a:lnSpc>
              <a:buClr>
                <a:srgbClr val="FF0000"/>
              </a:buClr>
              <a:defRPr/>
            </a:pPr>
            <a:r>
              <a:rPr lang="en-US" b="1" i="1" dirty="0" smtClean="0"/>
              <a:t>ANSI/ITSDF B56.6-2005</a:t>
            </a:r>
            <a:endParaRPr lang="en-US" sz="2800" b="1" i="1" dirty="0" smtClean="0"/>
          </a:p>
          <a:p>
            <a:pPr marL="114300" lvl="1" indent="-4763">
              <a:lnSpc>
                <a:spcPct val="90000"/>
              </a:lnSpc>
              <a:buClr>
                <a:srgbClr val="FF0000"/>
              </a:buClr>
              <a:defRPr/>
            </a:pPr>
            <a:r>
              <a:rPr lang="en-US" sz="2800" dirty="0" smtClean="0"/>
              <a:t>American Welding Society</a:t>
            </a:r>
          </a:p>
          <a:p>
            <a:pPr marL="114300" lvl="1" indent="-4763">
              <a:lnSpc>
                <a:spcPct val="90000"/>
              </a:lnSpc>
              <a:buClr>
                <a:srgbClr val="FF0000"/>
              </a:buClr>
              <a:defRPr/>
            </a:pPr>
            <a:r>
              <a:rPr lang="en-US" sz="2800" dirty="0" smtClean="0"/>
              <a:t>Crane Manufacturers Association of America ( CMAA)</a:t>
            </a:r>
          </a:p>
          <a:p>
            <a:pPr marL="114300" lvl="1" indent="-4763">
              <a:lnSpc>
                <a:spcPct val="90000"/>
              </a:lnSpc>
              <a:buClr>
                <a:srgbClr val="FF0000"/>
              </a:buClr>
              <a:defRPr/>
            </a:pPr>
            <a:r>
              <a:rPr lang="en-US" sz="2800" dirty="0" smtClean="0"/>
              <a:t>National Fire Protection Association (NFPA)</a:t>
            </a:r>
          </a:p>
          <a:p>
            <a:pPr marL="114300" lvl="1" indent="-4763">
              <a:lnSpc>
                <a:spcPct val="90000"/>
              </a:lnSpc>
              <a:buClr>
                <a:srgbClr val="FF0000"/>
              </a:buClr>
              <a:defRPr/>
            </a:pPr>
            <a:r>
              <a:rPr lang="en-US" sz="2800" dirty="0" smtClean="0"/>
              <a:t>Power Crane and Shovel Association (PCSA)</a:t>
            </a:r>
          </a:p>
          <a:p>
            <a:pPr marL="114300" lvl="1" indent="-4763">
              <a:lnSpc>
                <a:spcPct val="90000"/>
              </a:lnSpc>
              <a:buClr>
                <a:srgbClr val="FF0000"/>
              </a:buClr>
              <a:defRPr/>
            </a:pPr>
            <a:r>
              <a:rPr lang="en-US" sz="2800" dirty="0" smtClean="0"/>
              <a:t>Society of Automotive Engineers (SAE)</a:t>
            </a:r>
          </a:p>
          <a:p>
            <a:pPr marL="114300" lvl="1" indent="-4763">
              <a:lnSpc>
                <a:spcPct val="90000"/>
              </a:lnSpc>
              <a:buClr>
                <a:srgbClr val="FF0000"/>
              </a:buClr>
              <a:defRPr/>
            </a:pPr>
            <a:r>
              <a:rPr lang="en-US" sz="2800" dirty="0" smtClean="0"/>
              <a:t>Wire Rope Technical Board</a:t>
            </a:r>
          </a:p>
          <a:p>
            <a:endParaRPr lang="en-US" dirty="0"/>
          </a:p>
        </p:txBody>
      </p:sp>
      <p:sp>
        <p:nvSpPr>
          <p:cNvPr id="3" name="Title 2"/>
          <p:cNvSpPr>
            <a:spLocks noGrp="1"/>
          </p:cNvSpPr>
          <p:nvPr>
            <p:ph type="title"/>
          </p:nvPr>
        </p:nvSpPr>
        <p:spPr/>
        <p:txBody>
          <a:bodyPr/>
          <a:lstStyle/>
          <a:p>
            <a:pPr algn="ctr"/>
            <a:r>
              <a:rPr lang="en-US" dirty="0" smtClean="0"/>
              <a:t>NASA-STD-8719.9</a:t>
            </a:r>
            <a:endParaRPr lang="en-US" dirty="0"/>
          </a:p>
        </p:txBody>
      </p:sp>
      <p:pic>
        <p:nvPicPr>
          <p:cNvPr id="4"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4" cstate="print"/>
          <a:srcRect/>
          <a:stretch>
            <a:fillRect/>
          </a:stretch>
        </p:blipFill>
        <p:spPr bwMode="auto">
          <a:xfrm rot="2038731">
            <a:off x="7620179" y="399801"/>
            <a:ext cx="932686" cy="10474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nodeType="clickEffect">
                                  <p:stCondLst>
                                    <p:cond delay="0"/>
                                  </p:stCondLst>
                                  <p:childTnLst>
                                    <p:set>
                                      <p:cBhvr override="childStyle">
                                        <p:cTn id="6" dur="250" autoRev="1" fill="hold"/>
                                        <p:tgtEl>
                                          <p:spTgt spid="2">
                                            <p:txEl>
                                              <p:pRg st="4" end="4"/>
                                            </p:txEl>
                                          </p:spTgt>
                                        </p:tgtEl>
                                        <p:attrNameLst>
                                          <p:attrName>style.color</p:attrName>
                                        </p:attrNameLst>
                                      </p:cBhvr>
                                      <p:to>
                                        <p:clrVal>
                                          <a:srgbClr val="0000FF"/>
                                        </p:clrVal>
                                      </p:to>
                                    </p:set>
                                    <p:set>
                                      <p:cBhvr>
                                        <p:cTn id="7" dur="250" autoRev="1" fill="hold"/>
                                        <p:tgtEl>
                                          <p:spTgt spid="2">
                                            <p:txEl>
                                              <p:pRg st="4" end="4"/>
                                            </p:txEl>
                                          </p:spTgt>
                                        </p:tgtEl>
                                        <p:attrNameLst>
                                          <p:attrName>fillcolor</p:attrName>
                                        </p:attrNameLst>
                                      </p:cBhvr>
                                      <p:to>
                                        <p:clrVal>
                                          <a:srgbClr val="0000FF"/>
                                        </p:clrVal>
                                      </p:to>
                                    </p:set>
                                    <p:set>
                                      <p:cBhvr>
                                        <p:cTn id="8" dur="250" autoRev="1" fill="hold"/>
                                        <p:tgtEl>
                                          <p:spTgt spid="2">
                                            <p:txEl>
                                              <p:pRg st="4" end="4"/>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0" presetClass="emph" presetSubtype="0" fill="hold" nodeType="withEffect">
                                  <p:stCondLst>
                                    <p:cond delay="0"/>
                                  </p:stCondLst>
                                  <p:iterate type="lt">
                                    <p:tmPct val="10000"/>
                                  </p:iterate>
                                  <p:childTnLst>
                                    <p:set>
                                      <p:cBhvr override="childStyle">
                                        <p:cTn id="10" dur="250" autoRev="1" fill="hold"/>
                                        <p:tgtEl>
                                          <p:spTgt spid="2">
                                            <p:txEl>
                                              <p:pRg st="5" end="5"/>
                                            </p:txEl>
                                          </p:spTgt>
                                        </p:tgtEl>
                                        <p:attrNameLst>
                                          <p:attrName>style.color</p:attrName>
                                        </p:attrNameLst>
                                      </p:cBhvr>
                                      <p:to>
                                        <p:clrVal>
                                          <a:srgbClr val="0000FF"/>
                                        </p:clrVal>
                                      </p:to>
                                    </p:set>
                                    <p:set>
                                      <p:cBhvr>
                                        <p:cTn id="11" dur="250" autoRev="1" fill="hold"/>
                                        <p:tgtEl>
                                          <p:spTgt spid="2">
                                            <p:txEl>
                                              <p:pRg st="5" end="5"/>
                                            </p:txEl>
                                          </p:spTgt>
                                        </p:tgtEl>
                                        <p:attrNameLst>
                                          <p:attrName>fillcolor</p:attrName>
                                        </p:attrNameLst>
                                      </p:cBhvr>
                                      <p:to>
                                        <p:clrVal>
                                          <a:srgbClr val="0000FF"/>
                                        </p:clrVal>
                                      </p:to>
                                    </p:set>
                                    <p:set>
                                      <p:cBhvr>
                                        <p:cTn id="12" dur="250" autoRev="1" fill="hold"/>
                                        <p:tgtEl>
                                          <p:spTgt spid="2">
                                            <p:txEl>
                                              <p:pRg st="5" end="5"/>
                                            </p:txEl>
                                          </p:spTgt>
                                        </p:tgtEl>
                                        <p:attrNameLst>
                                          <p:attrName>fill.type</p:attrName>
                                        </p:attrNameLst>
                                      </p:cBhvr>
                                      <p:to>
                                        <p:strVal val="solid"/>
                                      </p:to>
                                    </p:set>
                                  </p:childTnLst>
                                </p:cTn>
                              </p:par>
                              <p:par>
                                <p:cTn id="13" presetID="20" presetClass="emph" presetSubtype="0" fill="hold" nodeType="withEffect">
                                  <p:stCondLst>
                                    <p:cond delay="0"/>
                                  </p:stCondLst>
                                  <p:iterate type="lt">
                                    <p:tmPct val="10000"/>
                                  </p:iterate>
                                  <p:childTnLst>
                                    <p:set>
                                      <p:cBhvr override="childStyle">
                                        <p:cTn id="14" dur="250" autoRev="1" fill="hold"/>
                                        <p:tgtEl>
                                          <p:spTgt spid="2">
                                            <p:txEl>
                                              <p:pRg st="6" end="6"/>
                                            </p:txEl>
                                          </p:spTgt>
                                        </p:tgtEl>
                                        <p:attrNameLst>
                                          <p:attrName>style.color</p:attrName>
                                        </p:attrNameLst>
                                      </p:cBhvr>
                                      <p:to>
                                        <p:clrVal>
                                          <a:srgbClr val="0000FF"/>
                                        </p:clrVal>
                                      </p:to>
                                    </p:set>
                                    <p:set>
                                      <p:cBhvr>
                                        <p:cTn id="15" dur="250" autoRev="1" fill="hold"/>
                                        <p:tgtEl>
                                          <p:spTgt spid="2">
                                            <p:txEl>
                                              <p:pRg st="6" end="6"/>
                                            </p:txEl>
                                          </p:spTgt>
                                        </p:tgtEl>
                                        <p:attrNameLst>
                                          <p:attrName>fillcolor</p:attrName>
                                        </p:attrNameLst>
                                      </p:cBhvr>
                                      <p:to>
                                        <p:clrVal>
                                          <a:srgbClr val="0000FF"/>
                                        </p:clrVal>
                                      </p:to>
                                    </p:set>
                                    <p:set>
                                      <p:cBhvr>
                                        <p:cTn id="16" dur="250" autoRev="1" fill="hold"/>
                                        <p:tgtEl>
                                          <p:spTgt spid="2">
                                            <p:txEl>
                                              <p:pRg st="6" end="6"/>
                                            </p:txEl>
                                          </p:spTgt>
                                        </p:tgtEl>
                                        <p:attrNameLst>
                                          <p:attrName>fill.type</p:attrName>
                                        </p:attrNameLst>
                                      </p:cBhvr>
                                      <p:to>
                                        <p:strVal val="solid"/>
                                      </p:to>
                                    </p:set>
                                  </p:childTnLst>
                                </p:cTn>
                              </p:par>
                              <p:par>
                                <p:cTn id="17" presetID="20" presetClass="emph" presetSubtype="0" fill="hold" nodeType="withEffect">
                                  <p:stCondLst>
                                    <p:cond delay="0"/>
                                  </p:stCondLst>
                                  <p:iterate type="lt">
                                    <p:tmPct val="10000"/>
                                  </p:iterate>
                                  <p:childTnLst>
                                    <p:set>
                                      <p:cBhvr override="childStyle">
                                        <p:cTn id="18" dur="500" autoRev="1" fill="hold"/>
                                        <p:tgtEl>
                                          <p:spTgt spid="2">
                                            <p:txEl>
                                              <p:pRg st="7" end="7"/>
                                            </p:txEl>
                                          </p:spTgt>
                                        </p:tgtEl>
                                        <p:attrNameLst>
                                          <p:attrName>style.color</p:attrName>
                                        </p:attrNameLst>
                                      </p:cBhvr>
                                      <p:to>
                                        <p:clrVal>
                                          <a:srgbClr val="0000FF"/>
                                        </p:clrVal>
                                      </p:to>
                                    </p:set>
                                    <p:set>
                                      <p:cBhvr>
                                        <p:cTn id="19" dur="500" autoRev="1" fill="hold"/>
                                        <p:tgtEl>
                                          <p:spTgt spid="2">
                                            <p:txEl>
                                              <p:pRg st="7" end="7"/>
                                            </p:txEl>
                                          </p:spTgt>
                                        </p:tgtEl>
                                        <p:attrNameLst>
                                          <p:attrName>fillcolor</p:attrName>
                                        </p:attrNameLst>
                                      </p:cBhvr>
                                      <p:to>
                                        <p:clrVal>
                                          <a:srgbClr val="0000FF"/>
                                        </p:clrVal>
                                      </p:to>
                                    </p:set>
                                    <p:set>
                                      <p:cBhvr>
                                        <p:cTn id="20" dur="500" autoRev="1" fill="hold"/>
                                        <p:tgtEl>
                                          <p:spTgt spid="2">
                                            <p:txEl>
                                              <p:pRg st="7" end="7"/>
                                            </p:txEl>
                                          </p:spTgt>
                                        </p:tgtEl>
                                        <p:attrNameLst>
                                          <p:attrName>fill.type</p:attrName>
                                        </p:attrNameLst>
                                      </p:cBhvr>
                                      <p:to>
                                        <p:strVal val="solid"/>
                                      </p:to>
                                    </p:set>
                                  </p:childTnLst>
                                </p:cTn>
                              </p:par>
                              <p:par>
                                <p:cTn id="21" presetID="20" presetClass="emph" presetSubtype="0" fill="hold" nodeType="withEffect">
                                  <p:stCondLst>
                                    <p:cond delay="0"/>
                                  </p:stCondLst>
                                  <p:iterate type="lt">
                                    <p:tmPct val="10000"/>
                                  </p:iterate>
                                  <p:childTnLst>
                                    <p:set>
                                      <p:cBhvr override="childStyle">
                                        <p:cTn id="22" dur="500" autoRev="1" fill="hold"/>
                                        <p:tgtEl>
                                          <p:spTgt spid="2">
                                            <p:txEl>
                                              <p:pRg st="8" end="8"/>
                                            </p:txEl>
                                          </p:spTgt>
                                        </p:tgtEl>
                                        <p:attrNameLst>
                                          <p:attrName>style.color</p:attrName>
                                        </p:attrNameLst>
                                      </p:cBhvr>
                                      <p:to>
                                        <p:clrVal>
                                          <a:srgbClr val="0000FF"/>
                                        </p:clrVal>
                                      </p:to>
                                    </p:set>
                                    <p:set>
                                      <p:cBhvr>
                                        <p:cTn id="23" dur="500" autoRev="1" fill="hold"/>
                                        <p:tgtEl>
                                          <p:spTgt spid="2">
                                            <p:txEl>
                                              <p:pRg st="8" end="8"/>
                                            </p:txEl>
                                          </p:spTgt>
                                        </p:tgtEl>
                                        <p:attrNameLst>
                                          <p:attrName>fillcolor</p:attrName>
                                        </p:attrNameLst>
                                      </p:cBhvr>
                                      <p:to>
                                        <p:clrVal>
                                          <a:srgbClr val="0000FF"/>
                                        </p:clrVal>
                                      </p:to>
                                    </p:set>
                                    <p:set>
                                      <p:cBhvr>
                                        <p:cTn id="24" dur="500" autoRev="1" fill="hold"/>
                                        <p:tgtEl>
                                          <p:spTgt spid="2">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180227" name="Rectangle 3"/>
          <p:cNvSpPr>
            <a:spLocks noGrp="1" noChangeArrowheads="1"/>
          </p:cNvSpPr>
          <p:nvPr>
            <p:ph idx="1"/>
          </p:nvPr>
        </p:nvSpPr>
        <p:spPr/>
        <p:txBody>
          <a:bodyPr/>
          <a:lstStyle/>
          <a:p>
            <a:pPr eaLnBrk="1" hangingPunct="1">
              <a:buClr>
                <a:srgbClr val="FF0000"/>
              </a:buClr>
              <a:buSzPct val="100000"/>
              <a:defRPr/>
            </a:pPr>
            <a:r>
              <a:rPr lang="en-US" dirty="0" smtClean="0"/>
              <a:t>2.4 Order of Precedence</a:t>
            </a:r>
          </a:p>
          <a:p>
            <a:pPr lvl="1" eaLnBrk="1" hangingPunct="1">
              <a:buClr>
                <a:srgbClr val="FF0000"/>
              </a:buClr>
              <a:buFont typeface="Courier New" pitchFamily="49" charset="0"/>
              <a:buChar char="o"/>
              <a:defRPr/>
            </a:pPr>
            <a:r>
              <a:rPr lang="en-US" dirty="0" smtClean="0"/>
              <a:t>Where the document is adopted or imposed by contract on a program or project, the technical guidelines of this document take precedence in the case of conflict, over the technical guidelines cited in other referenced documents.</a:t>
            </a:r>
          </a:p>
        </p:txBody>
      </p:sp>
      <p:sp>
        <p:nvSpPr>
          <p:cNvPr id="180226" name="Rectangle 2"/>
          <p:cNvSpPr>
            <a:spLocks noGrp="1" noRot="1" noChangeArrowheads="1"/>
          </p:cNvSpPr>
          <p:nvPr>
            <p:ph type="title"/>
          </p:nvPr>
        </p:nvSpPr>
        <p:spPr/>
        <p:txBody>
          <a:bodyPr/>
          <a:lstStyle/>
          <a:p>
            <a:pPr algn="ctr" eaLnBrk="1" hangingPunct="1">
              <a:defRPr/>
            </a:pPr>
            <a:r>
              <a:rPr lang="en-US" dirty="0" smtClean="0"/>
              <a:t>NASA-STD-8719.9</a:t>
            </a:r>
          </a:p>
        </p:txBody>
      </p:sp>
      <p:pic>
        <p:nvPicPr>
          <p:cNvPr id="5632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6325" name="Picture 10" descr="MCj02790480000[1]"/>
          <p:cNvPicPr>
            <a:picLocks noChangeAspect="1" noChangeArrowheads="1"/>
          </p:cNvPicPr>
          <p:nvPr/>
        </p:nvPicPr>
        <p:blipFill>
          <a:blip r:embed="rId3" cstate="print"/>
          <a:srcRect/>
          <a:stretch>
            <a:fillRect/>
          </a:stretch>
        </p:blipFill>
        <p:spPr bwMode="auto">
          <a:xfrm>
            <a:off x="2895600" y="4343400"/>
            <a:ext cx="3505200" cy="2222500"/>
          </a:xfrm>
          <a:prstGeom prst="rect">
            <a:avLst/>
          </a:prstGeom>
          <a:noFill/>
          <a:ln w="9525">
            <a:noFill/>
            <a:miter lim="800000"/>
            <a:headEnd/>
            <a:tailEnd/>
          </a:ln>
        </p:spPr>
      </p:pic>
      <p:pic>
        <p:nvPicPr>
          <p:cNvPr id="7" name="Picture 21" descr="8719 pic"/>
          <p:cNvPicPr>
            <a:picLocks noChangeAspect="1" noChangeArrowheads="1"/>
          </p:cNvPicPr>
          <p:nvPr/>
        </p:nvPicPr>
        <p:blipFill>
          <a:blip r:embed="rId4" cstate="print"/>
          <a:srcRect/>
          <a:stretch>
            <a:fillRect/>
          </a:stretch>
        </p:blipFill>
        <p:spPr bwMode="auto">
          <a:xfrm rot="2038731">
            <a:off x="7608011" y="405396"/>
            <a:ext cx="963165" cy="10817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7" name="Picture 6" descr="Forklift 16-13 003.jpg"/>
          <p:cNvPicPr>
            <a:picLocks noChangeAspect="1"/>
          </p:cNvPicPr>
          <p:nvPr/>
        </p:nvPicPr>
        <p:blipFill>
          <a:blip r:embed="rId3" cstate="print"/>
          <a:stretch>
            <a:fillRect/>
          </a:stretch>
        </p:blipFill>
        <p:spPr>
          <a:xfrm>
            <a:off x="4038600" y="3429000"/>
            <a:ext cx="5105400" cy="3467100"/>
          </a:xfrm>
          <a:prstGeom prst="rect">
            <a:avLst/>
          </a:prstGeom>
        </p:spPr>
      </p:pic>
      <p:sp>
        <p:nvSpPr>
          <p:cNvPr id="2" name="Title 1"/>
          <p:cNvSpPr>
            <a:spLocks noGrp="1"/>
          </p:cNvSpPr>
          <p:nvPr>
            <p:ph type="title"/>
          </p:nvPr>
        </p:nvSpPr>
        <p:spPr>
          <a:xfrm>
            <a:off x="1905000" y="274638"/>
            <a:ext cx="5715000" cy="1143000"/>
          </a:xfrm>
        </p:spPr>
        <p:txBody>
          <a:bodyPr/>
          <a:lstStyle/>
          <a:p>
            <a:r>
              <a:rPr lang="en-US" dirty="0" smtClean="0"/>
              <a:t>NASA Standard 8719.9</a:t>
            </a:r>
            <a:endParaRPr lang="en-US" dirty="0"/>
          </a:p>
        </p:txBody>
      </p:sp>
      <p:sp>
        <p:nvSpPr>
          <p:cNvPr id="6" name="Rectangle 5"/>
          <p:cNvSpPr/>
          <p:nvPr/>
        </p:nvSpPr>
        <p:spPr>
          <a:xfrm>
            <a:off x="0" y="1295400"/>
            <a:ext cx="8915400" cy="2123658"/>
          </a:xfrm>
          <a:prstGeom prst="rect">
            <a:avLst/>
          </a:prstGeom>
        </p:spPr>
        <p:txBody>
          <a:bodyPr wrap="square">
            <a:spAutoFit/>
          </a:bodyPr>
          <a:lstStyle/>
          <a:p>
            <a:r>
              <a:rPr lang="en-US" sz="2400" b="1" u="sng" dirty="0" smtClean="0"/>
              <a:t>12. POWERED INDUSTRIAL TRUCKS</a:t>
            </a:r>
          </a:p>
          <a:p>
            <a:endParaRPr lang="en-US" dirty="0" smtClean="0"/>
          </a:p>
          <a:p>
            <a:r>
              <a:rPr lang="en-US" dirty="0" smtClean="0"/>
              <a:t>12.1 General. </a:t>
            </a:r>
          </a:p>
          <a:p>
            <a:r>
              <a:rPr lang="en-US" dirty="0" smtClean="0"/>
              <a:t>This section establishes minimum standards for the design, testing,</a:t>
            </a:r>
          </a:p>
          <a:p>
            <a:r>
              <a:rPr lang="en-US" dirty="0" smtClean="0"/>
              <a:t>inspection, maintenance, personnel certification, and operation of </a:t>
            </a:r>
            <a:r>
              <a:rPr lang="en-US" b="1" dirty="0" smtClean="0"/>
              <a:t>Powered Industrial Trucks</a:t>
            </a:r>
          </a:p>
          <a:p>
            <a:r>
              <a:rPr lang="en-US" b="1" dirty="0" smtClean="0"/>
              <a:t>(Forklifts). </a:t>
            </a:r>
            <a:r>
              <a:rPr lang="en-US" dirty="0" smtClean="0"/>
              <a:t>This section applies to those platforms covered by ASME B56.1, “Safety Standard</a:t>
            </a:r>
          </a:p>
          <a:p>
            <a:r>
              <a:rPr lang="en-US" dirty="0" smtClean="0"/>
              <a:t>For Low Lift and High Lift Trucks.”</a:t>
            </a:r>
            <a:endParaRPr lang="en-US" dirty="0"/>
          </a:p>
        </p:txBody>
      </p:sp>
      <p:pic>
        <p:nvPicPr>
          <p:cNvPr id="8" name="Picture 7" descr="Genie lift transport(2).jpg"/>
          <p:cNvPicPr>
            <a:picLocks noChangeAspect="1"/>
          </p:cNvPicPr>
          <p:nvPr/>
        </p:nvPicPr>
        <p:blipFill>
          <a:blip r:embed="rId4" cstate="print"/>
          <a:srcRect r="13333"/>
          <a:stretch>
            <a:fillRect/>
          </a:stretch>
        </p:blipFill>
        <p:spPr>
          <a:xfrm>
            <a:off x="0" y="3429000"/>
            <a:ext cx="4038600" cy="3429000"/>
          </a:xfrm>
          <a:prstGeom prst="rect">
            <a:avLst/>
          </a:prstGeom>
        </p:spPr>
      </p:pic>
      <p:pic>
        <p:nvPicPr>
          <p:cNvPr id="10" name="Picture 5"/>
          <p:cNvPicPr>
            <a:picLocks noChangeAspect="1" noChangeArrowheads="1"/>
          </p:cNvPicPr>
          <p:nvPr/>
        </p:nvPicPr>
        <p:blipFill>
          <a:blip r:embed="rId5"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11" name="Picture 21" descr="8719 pic"/>
          <p:cNvPicPr>
            <a:picLocks noChangeAspect="1" noChangeArrowheads="1"/>
          </p:cNvPicPr>
          <p:nvPr/>
        </p:nvPicPr>
        <p:blipFill>
          <a:blip r:embed="rId6" cstate="print"/>
          <a:srcRect/>
          <a:stretch>
            <a:fillRect/>
          </a:stretch>
        </p:blipFill>
        <p:spPr bwMode="auto">
          <a:xfrm rot="2038731">
            <a:off x="7561729" y="426676"/>
            <a:ext cx="1079098" cy="1211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lstStyle/>
          <a:p>
            <a:r>
              <a:rPr lang="en-US" dirty="0" smtClean="0"/>
              <a:t>NASA Standard 8719.9</a:t>
            </a:r>
            <a:endParaRPr lang="en-US" dirty="0"/>
          </a:p>
        </p:txBody>
      </p:sp>
      <p:sp>
        <p:nvSpPr>
          <p:cNvPr id="8" name="Rectangle 7"/>
          <p:cNvSpPr/>
          <p:nvPr/>
        </p:nvSpPr>
        <p:spPr>
          <a:xfrm>
            <a:off x="152400" y="914400"/>
            <a:ext cx="4648200" cy="5693866"/>
          </a:xfrm>
          <a:prstGeom prst="rect">
            <a:avLst/>
          </a:prstGeom>
        </p:spPr>
        <p:txBody>
          <a:bodyPr wrap="square">
            <a:spAutoFit/>
          </a:bodyPr>
          <a:lstStyle/>
          <a:p>
            <a:r>
              <a:rPr lang="en-US" sz="2000" b="1" dirty="0" smtClean="0"/>
              <a:t>12.2.2 Labeling/Tagging of Powered Industrial Trucks.</a:t>
            </a:r>
          </a:p>
          <a:p>
            <a:endParaRPr lang="en-US" dirty="0" smtClean="0"/>
          </a:p>
          <a:p>
            <a:pPr marL="342900" indent="-342900">
              <a:buAutoNum type="alphaLcPeriod"/>
            </a:pPr>
            <a:r>
              <a:rPr lang="en-US" dirty="0" smtClean="0"/>
              <a:t>The rated load/applicable capacity ratings shall be clearly marked on the powered industrial truck.</a:t>
            </a:r>
          </a:p>
          <a:p>
            <a:pPr marL="342900" indent="-342900"/>
            <a:endParaRPr lang="en-US" dirty="0" smtClean="0"/>
          </a:p>
          <a:p>
            <a:r>
              <a:rPr lang="en-US" dirty="0" smtClean="0"/>
              <a:t>b. A standard system of labeling shall be established and used throughout the installation.</a:t>
            </a:r>
          </a:p>
          <a:p>
            <a:endParaRPr lang="en-US" dirty="0" smtClean="0"/>
          </a:p>
          <a:p>
            <a:r>
              <a:rPr lang="en-US" dirty="0" smtClean="0"/>
              <a:t>c. A standard lockout/tag out system shall be established and used throughout the installation to indicate equipment that is not to be used due to inspection discrepancies, ongoing maintenance, mishaps, or other reason.</a:t>
            </a:r>
          </a:p>
          <a:p>
            <a:endParaRPr lang="en-US" dirty="0" smtClean="0"/>
          </a:p>
          <a:p>
            <a:r>
              <a:rPr lang="en-US" dirty="0" smtClean="0"/>
              <a:t>d. Certification/recertification tags are required as described in paragraph 12.3.4.</a:t>
            </a:r>
            <a:endParaRPr lang="en-US" dirty="0"/>
          </a:p>
        </p:txBody>
      </p:sp>
      <p:pic>
        <p:nvPicPr>
          <p:cNvPr id="9" name="Picture 21" descr="8719 pic"/>
          <p:cNvPicPr>
            <a:picLocks noChangeAspect="1" noChangeArrowheads="1"/>
          </p:cNvPicPr>
          <p:nvPr/>
        </p:nvPicPr>
        <p:blipFill>
          <a:blip r:embed="rId2" cstate="print"/>
          <a:srcRect/>
          <a:stretch>
            <a:fillRect/>
          </a:stretch>
        </p:blipFill>
        <p:spPr bwMode="auto">
          <a:xfrm rot="2038731">
            <a:off x="7786689" y="133929"/>
            <a:ext cx="729628" cy="819428"/>
          </a:xfrm>
          <a:prstGeom prst="rect">
            <a:avLst/>
          </a:prstGeom>
          <a:noFill/>
          <a:ln w="9525">
            <a:noFill/>
            <a:miter lim="800000"/>
            <a:headEnd/>
            <a:tailEnd/>
          </a:ln>
        </p:spPr>
      </p:pic>
      <p:pic>
        <p:nvPicPr>
          <p:cNvPr id="10" name="Picture 5"/>
          <p:cNvPicPr>
            <a:picLocks noChangeAspect="1" noChangeArrowheads="1"/>
          </p:cNvPicPr>
          <p:nvPr/>
        </p:nvPicPr>
        <p:blipFill>
          <a:blip r:embed="rId3" cstate="print"/>
          <a:srcRect l="-688" t="-635" r="-688" b="-635"/>
          <a:stretch>
            <a:fillRect/>
          </a:stretch>
        </p:blipFill>
        <p:spPr bwMode="auto">
          <a:xfrm>
            <a:off x="0" y="1"/>
            <a:ext cx="1076042" cy="914400"/>
          </a:xfrm>
          <a:prstGeom prst="rect">
            <a:avLst/>
          </a:prstGeom>
          <a:noFill/>
          <a:ln w="9525">
            <a:noFill/>
            <a:miter lim="800000"/>
            <a:headEnd/>
            <a:tailEnd/>
          </a:ln>
        </p:spPr>
      </p:pic>
      <p:pic>
        <p:nvPicPr>
          <p:cNvPr id="14" name="Picture 13" descr="New Tags (1).JPG"/>
          <p:cNvPicPr>
            <a:picLocks noChangeAspect="1"/>
          </p:cNvPicPr>
          <p:nvPr/>
        </p:nvPicPr>
        <p:blipFill>
          <a:blip r:embed="rId4" cstate="print"/>
          <a:srcRect l="31360" t="51462" r="17105" b="10526"/>
          <a:stretch>
            <a:fillRect/>
          </a:stretch>
        </p:blipFill>
        <p:spPr>
          <a:xfrm>
            <a:off x="4876799" y="2438400"/>
            <a:ext cx="4132385" cy="2590800"/>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Standard 8719.9</a:t>
            </a:r>
            <a:endParaRPr lang="en-US" dirty="0"/>
          </a:p>
        </p:txBody>
      </p:sp>
      <p:sp>
        <p:nvSpPr>
          <p:cNvPr id="9" name="Rectangle 8"/>
          <p:cNvSpPr/>
          <p:nvPr/>
        </p:nvSpPr>
        <p:spPr>
          <a:xfrm>
            <a:off x="0" y="1305343"/>
            <a:ext cx="8915400" cy="5262979"/>
          </a:xfrm>
          <a:prstGeom prst="rect">
            <a:avLst/>
          </a:prstGeom>
        </p:spPr>
        <p:txBody>
          <a:bodyPr wrap="square">
            <a:spAutoFit/>
          </a:bodyPr>
          <a:lstStyle/>
          <a:p>
            <a:r>
              <a:rPr lang="en-US" sz="2400" b="1" u="sng" dirty="0" smtClean="0"/>
              <a:t>12.4 Inspection.</a:t>
            </a:r>
          </a:p>
          <a:p>
            <a:endParaRPr lang="en-US" sz="2400" b="1" u="sng" dirty="0" smtClean="0"/>
          </a:p>
          <a:p>
            <a:r>
              <a:rPr lang="en-US" dirty="0" smtClean="0"/>
              <a:t>12.4.1</a:t>
            </a:r>
          </a:p>
          <a:p>
            <a:pPr>
              <a:buClr>
                <a:srgbClr val="FF0000"/>
              </a:buClr>
              <a:buFont typeface="Wingdings" pitchFamily="2" charset="2"/>
              <a:buChar char="Ø"/>
            </a:pPr>
            <a:r>
              <a:rPr lang="en-US" dirty="0" smtClean="0"/>
              <a:t> Inspections shall be performed on all powered industrial trucks. Inspections shall</a:t>
            </a:r>
          </a:p>
          <a:p>
            <a:pPr>
              <a:buClr>
                <a:srgbClr val="FF0000"/>
              </a:buClr>
            </a:pPr>
            <a:r>
              <a:rPr lang="en-US" dirty="0" smtClean="0"/>
              <a:t>be performed according to this section, the manufacturers’ recommendations, and</a:t>
            </a:r>
          </a:p>
          <a:p>
            <a:pPr>
              <a:buClr>
                <a:srgbClr val="FF0000"/>
              </a:buClr>
            </a:pPr>
            <a:endParaRPr lang="en-US" dirty="0" smtClean="0"/>
          </a:p>
          <a:p>
            <a:pPr>
              <a:buClr>
                <a:srgbClr val="FF0000"/>
              </a:buClr>
            </a:pPr>
            <a:endParaRPr lang="en-US" dirty="0" smtClean="0"/>
          </a:p>
          <a:p>
            <a:pPr>
              <a:buClr>
                <a:srgbClr val="FF0000"/>
              </a:buClr>
              <a:buFont typeface="Wingdings" pitchFamily="2" charset="2"/>
              <a:buChar char="Ø"/>
            </a:pPr>
            <a:r>
              <a:rPr lang="en-US" dirty="0" smtClean="0"/>
              <a:t>Inadequacies discovered during an inspection shall be documented and, if determined to be a hazard, the truck will be tagged out and the inadequacy corrected prior to further use.</a:t>
            </a:r>
          </a:p>
          <a:p>
            <a:pPr>
              <a:buClr>
                <a:srgbClr val="FF0000"/>
              </a:buClr>
              <a:buFont typeface="Wingdings" pitchFamily="2" charset="2"/>
              <a:buChar char="Ø"/>
            </a:pPr>
            <a:endParaRPr lang="en-US" dirty="0" smtClean="0"/>
          </a:p>
          <a:p>
            <a:pPr>
              <a:buClr>
                <a:srgbClr val="FF0000"/>
              </a:buClr>
              <a:buFont typeface="Wingdings" pitchFamily="2" charset="2"/>
              <a:buChar char="Ø"/>
            </a:pPr>
            <a:r>
              <a:rPr lang="en-US" sz="2400" dirty="0" smtClean="0"/>
              <a:t>Inspections shall be performed by </a:t>
            </a:r>
          </a:p>
          <a:p>
            <a:pPr>
              <a:buClr>
                <a:srgbClr val="FF0000"/>
              </a:buClr>
            </a:pPr>
            <a:r>
              <a:rPr lang="en-US" sz="2400" b="1" u="sng" dirty="0" smtClean="0"/>
              <a:t>qualified personnel </a:t>
            </a:r>
            <a:r>
              <a:rPr lang="en-US" sz="2400" dirty="0" smtClean="0"/>
              <a:t>according to </a:t>
            </a:r>
          </a:p>
          <a:p>
            <a:pPr>
              <a:buClr>
                <a:srgbClr val="FF0000"/>
              </a:buClr>
            </a:pPr>
            <a:r>
              <a:rPr lang="en-US" sz="2400" dirty="0" smtClean="0"/>
              <a:t>approved technical operating procedures.</a:t>
            </a:r>
          </a:p>
          <a:p>
            <a:pPr>
              <a:buClr>
                <a:srgbClr val="FF0000"/>
              </a:buClr>
            </a:pPr>
            <a:endParaRPr lang="en-US" dirty="0" smtClean="0"/>
          </a:p>
          <a:p>
            <a:pPr>
              <a:buClr>
                <a:srgbClr val="FF0000"/>
              </a:buClr>
            </a:pPr>
            <a:endParaRPr lang="en-US" dirty="0" smtClean="0"/>
          </a:p>
          <a:p>
            <a:pPr>
              <a:buClr>
                <a:srgbClr val="FF0000"/>
              </a:buClr>
            </a:pPr>
            <a:endParaRPr lang="en-US" dirty="0" smtClean="0"/>
          </a:p>
          <a:p>
            <a:pPr>
              <a:buClr>
                <a:srgbClr val="FF0000"/>
              </a:buClr>
            </a:pP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5257800" y="4047978"/>
            <a:ext cx="3886200" cy="2810022"/>
          </a:xfrm>
          <a:prstGeom prst="rect">
            <a:avLst/>
          </a:prstGeom>
          <a:noFill/>
          <a:ln w="9525">
            <a:noFill/>
            <a:miter lim="800000"/>
            <a:headEnd/>
            <a:tailEnd/>
          </a:ln>
        </p:spPr>
      </p:pic>
      <p:pic>
        <p:nvPicPr>
          <p:cNvPr id="8" name="Picture 21" descr="8719 pic"/>
          <p:cNvPicPr>
            <a:picLocks noChangeAspect="1" noChangeArrowheads="1"/>
          </p:cNvPicPr>
          <p:nvPr/>
        </p:nvPicPr>
        <p:blipFill>
          <a:blip r:embed="rId4" cstate="print"/>
          <a:srcRect/>
          <a:stretch>
            <a:fillRect/>
          </a:stretch>
        </p:blipFill>
        <p:spPr bwMode="auto">
          <a:xfrm rot="2038731">
            <a:off x="7561729" y="426676"/>
            <a:ext cx="1079098" cy="1211910"/>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srcRect l="-688" t="-635" r="-688" b="-635"/>
          <a:stretch>
            <a:fillRect/>
          </a:stretch>
        </p:blipFill>
        <p:spPr bwMode="auto">
          <a:xfrm>
            <a:off x="0" y="0"/>
            <a:ext cx="1447800" cy="1230313"/>
          </a:xfrm>
          <a:prstGeom prst="rect">
            <a:avLst/>
          </a:prstGeom>
          <a:noFill/>
          <a:ln w="9525">
            <a:noFill/>
            <a:miter lim="800000"/>
            <a:headEnd/>
            <a:tailEnd/>
          </a:ln>
        </p:spPr>
      </p:pic>
      <p:sp>
        <p:nvSpPr>
          <p:cNvPr id="7" name="TextBox 6"/>
          <p:cNvSpPr txBox="1"/>
          <p:nvPr/>
        </p:nvSpPr>
        <p:spPr>
          <a:xfrm>
            <a:off x="152400" y="2895600"/>
            <a:ext cx="1981200" cy="369332"/>
          </a:xfrm>
          <a:prstGeom prst="rect">
            <a:avLst/>
          </a:prstGeom>
          <a:noFill/>
        </p:spPr>
        <p:txBody>
          <a:bodyPr wrap="square" rtlCol="0">
            <a:spAutoFit/>
          </a:bodyPr>
          <a:lstStyle/>
          <a:p>
            <a:r>
              <a:rPr lang="en-US" dirty="0" smtClean="0"/>
              <a:t>ANSI/ITSDF B56.1</a:t>
            </a:r>
            <a:endParaRPr lang="en-US" dirty="0"/>
          </a:p>
        </p:txBody>
      </p:sp>
      <p:sp>
        <p:nvSpPr>
          <p:cNvPr id="11" name="TextBox 10"/>
          <p:cNvSpPr txBox="1"/>
          <p:nvPr/>
        </p:nvSpPr>
        <p:spPr>
          <a:xfrm>
            <a:off x="0" y="5715000"/>
            <a:ext cx="5257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6.2 (b) </a:t>
            </a:r>
            <a:endParaRPr lang="en-US" dirty="0"/>
          </a:p>
        </p:txBody>
      </p:sp>
      <p:sp>
        <p:nvSpPr>
          <p:cNvPr id="12" name="Rectangle 11"/>
          <p:cNvSpPr/>
          <p:nvPr/>
        </p:nvSpPr>
        <p:spPr>
          <a:xfrm>
            <a:off x="0" y="6488668"/>
            <a:ext cx="5257800" cy="369332"/>
          </a:xfrm>
          <a:prstGeom prst="rect">
            <a:avLst/>
          </a:prstGeom>
          <a:solidFill>
            <a:srgbClr val="92D050"/>
          </a:solidFill>
        </p:spPr>
        <p:txBody>
          <a:bodyPr wrap="square">
            <a:spAutoFit/>
          </a:bodyPr>
          <a:lstStyle/>
          <a:p>
            <a:r>
              <a:rPr lang="en-US" b="1" dirty="0" smtClean="0"/>
              <a:t>Reference OSHA  Standard 29CFR 1910.178(l)(3)(i)(J)</a:t>
            </a:r>
            <a:endParaRPr lang="en-US" dirty="0"/>
          </a:p>
        </p:txBody>
      </p:sp>
      <p:sp>
        <p:nvSpPr>
          <p:cNvPr id="14" name="TextBox 13"/>
          <p:cNvSpPr txBox="1"/>
          <p:nvPr/>
        </p:nvSpPr>
        <p:spPr>
          <a:xfrm>
            <a:off x="0" y="6096000"/>
            <a:ext cx="5257800" cy="369332"/>
          </a:xfrm>
          <a:prstGeom prst="rect">
            <a:avLst/>
          </a:prstGeom>
          <a:solidFill>
            <a:srgbClr val="00B0F0"/>
          </a:solidFill>
        </p:spPr>
        <p:txBody>
          <a:bodyPr wrap="square" rtlCol="0">
            <a:spAutoFit/>
          </a:bodyPr>
          <a:lstStyle/>
          <a:p>
            <a:r>
              <a:rPr lang="en-US" dirty="0" smtClean="0"/>
              <a:t>Reference: ANSI/ITSDF B56..6-2005 6.5.1 </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5" name="Content Placeholder 4"/>
          <p:cNvSpPr>
            <a:spLocks noGrp="1"/>
          </p:cNvSpPr>
          <p:nvPr>
            <p:ph idx="1"/>
          </p:nvPr>
        </p:nvSpPr>
        <p:spPr>
          <a:xfrm>
            <a:off x="228600" y="1371600"/>
            <a:ext cx="8534400" cy="2286000"/>
          </a:xfrm>
          <a:solidFill>
            <a:srgbClr val="FFFF00"/>
          </a:solidFill>
        </p:spPr>
        <p:txBody>
          <a:bodyPr>
            <a:normAutofit fontScale="92500" lnSpcReduction="10000"/>
          </a:bodyPr>
          <a:lstStyle/>
          <a:p>
            <a:r>
              <a:rPr lang="en-US" dirty="0" smtClean="0"/>
              <a:t>12.4.3 Powered industrial trucks in regular service (used at least once a month) shall be inspected as required in paragraphs 12.4.4 and 12.4.5. </a:t>
            </a:r>
          </a:p>
          <a:p>
            <a:r>
              <a:rPr lang="en-US" dirty="0" smtClean="0"/>
              <a:t>Idle and standby powered industrial  trucks shall be inspected according to paragraph 12.4.6.</a:t>
            </a:r>
            <a:endParaRPr lang="en-US" dirty="0"/>
          </a:p>
        </p:txBody>
      </p:sp>
      <p:pic>
        <p:nvPicPr>
          <p:cNvPr id="6" name="Picture 5" descr="Forklift Bldg 31 013.jpg"/>
          <p:cNvPicPr>
            <a:picLocks noChangeAspect="1"/>
          </p:cNvPicPr>
          <p:nvPr/>
        </p:nvPicPr>
        <p:blipFill>
          <a:blip r:embed="rId2" cstate="print"/>
          <a:stretch>
            <a:fillRect/>
          </a:stretch>
        </p:blipFill>
        <p:spPr>
          <a:xfrm>
            <a:off x="228600" y="3657600"/>
            <a:ext cx="8534400" cy="2819400"/>
          </a:xfrm>
          <a:prstGeom prst="rect">
            <a:avLst/>
          </a:prstGeom>
        </p:spPr>
      </p:pic>
      <p:pic>
        <p:nvPicPr>
          <p:cNvPr id="9" name="Picture 21" descr="8719 pic"/>
          <p:cNvPicPr>
            <a:picLocks noChangeAspect="1" noChangeArrowheads="1"/>
          </p:cNvPicPr>
          <p:nvPr/>
        </p:nvPicPr>
        <p:blipFill>
          <a:blip r:embed="rId3" cstate="print"/>
          <a:srcRect/>
          <a:stretch>
            <a:fillRect/>
          </a:stretch>
        </p:blipFill>
        <p:spPr bwMode="auto">
          <a:xfrm rot="2038731">
            <a:off x="7665102" y="379146"/>
            <a:ext cx="820158" cy="921101"/>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7" name="TextBox 6"/>
          <p:cNvSpPr txBox="1"/>
          <p:nvPr/>
        </p:nvSpPr>
        <p:spPr>
          <a:xfrm>
            <a:off x="0" y="5715000"/>
            <a:ext cx="5181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6.2 (b) </a:t>
            </a:r>
            <a:endParaRPr lang="en-US" dirty="0"/>
          </a:p>
        </p:txBody>
      </p:sp>
      <p:sp>
        <p:nvSpPr>
          <p:cNvPr id="8" name="Rectangle 7"/>
          <p:cNvSpPr/>
          <p:nvPr/>
        </p:nvSpPr>
        <p:spPr>
          <a:xfrm>
            <a:off x="0" y="6488668"/>
            <a:ext cx="5181600" cy="369332"/>
          </a:xfrm>
          <a:prstGeom prst="rect">
            <a:avLst/>
          </a:prstGeom>
          <a:solidFill>
            <a:srgbClr val="92D050"/>
          </a:solidFill>
        </p:spPr>
        <p:txBody>
          <a:bodyPr wrap="square">
            <a:spAutoFit/>
          </a:bodyPr>
          <a:lstStyle/>
          <a:p>
            <a:r>
              <a:rPr lang="en-US" b="1" dirty="0" smtClean="0"/>
              <a:t>Reference OSHA  Standard 29CFR 1910.178(l)(3)(i)(J)</a:t>
            </a:r>
            <a:endParaRPr lang="en-US" dirty="0"/>
          </a:p>
        </p:txBody>
      </p:sp>
      <p:sp>
        <p:nvSpPr>
          <p:cNvPr id="11" name="TextBox 10"/>
          <p:cNvSpPr txBox="1"/>
          <p:nvPr/>
        </p:nvSpPr>
        <p:spPr>
          <a:xfrm>
            <a:off x="0" y="6096000"/>
            <a:ext cx="5181600" cy="369332"/>
          </a:xfrm>
          <a:prstGeom prst="rect">
            <a:avLst/>
          </a:prstGeom>
          <a:solidFill>
            <a:srgbClr val="00B0F0"/>
          </a:solidFill>
        </p:spPr>
        <p:txBody>
          <a:bodyPr wrap="square" rtlCol="0">
            <a:spAutoFit/>
          </a:bodyPr>
          <a:lstStyle/>
          <a:p>
            <a:r>
              <a:rPr lang="en-US" dirty="0" smtClean="0"/>
              <a:t>Reference: ANSI/ITSDF B56..6-2005 6.5.1 </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2057400" y="3810000"/>
            <a:ext cx="2971800" cy="2228850"/>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5181600" y="3733800"/>
            <a:ext cx="2946400" cy="2209800"/>
          </a:xfrm>
          <a:prstGeom prst="rect">
            <a:avLst/>
          </a:prstGeom>
          <a:noFill/>
          <a:ln w="9525">
            <a:noFill/>
            <a:miter lim="800000"/>
            <a:headEnd/>
            <a:tailEnd/>
          </a:ln>
        </p:spPr>
      </p:pic>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990600" y="1143000"/>
            <a:ext cx="6705600" cy="1815882"/>
          </a:xfrm>
          <a:prstGeom prst="rect">
            <a:avLst/>
          </a:prstGeom>
        </p:spPr>
        <p:txBody>
          <a:bodyPr wrap="square">
            <a:spAutoFit/>
          </a:bodyPr>
          <a:lstStyle/>
          <a:p>
            <a:r>
              <a:rPr lang="en-US" sz="2800" b="1" dirty="0" smtClean="0"/>
              <a:t>12.4.4 Daily Inspections. </a:t>
            </a:r>
          </a:p>
          <a:p>
            <a:r>
              <a:rPr lang="en-US" sz="2800" b="1" dirty="0" smtClean="0"/>
              <a:t>These inspections shall be performed by the operator prior to each shift the truck is used. </a:t>
            </a:r>
            <a:endParaRPr lang="en-US" sz="2800" b="1" dirty="0"/>
          </a:p>
        </p:txBody>
      </p:sp>
      <p:sp>
        <p:nvSpPr>
          <p:cNvPr id="8" name="Rectangle 7"/>
          <p:cNvSpPr/>
          <p:nvPr/>
        </p:nvSpPr>
        <p:spPr>
          <a:xfrm>
            <a:off x="990600" y="2971800"/>
            <a:ext cx="7239000" cy="954107"/>
          </a:xfrm>
          <a:prstGeom prst="rect">
            <a:avLst/>
          </a:prstGeom>
          <a:solidFill>
            <a:schemeClr val="accent1">
              <a:lumMod val="20000"/>
              <a:lumOff val="80000"/>
            </a:schemeClr>
          </a:solidFill>
        </p:spPr>
        <p:txBody>
          <a:bodyPr wrap="square">
            <a:spAutoFit/>
          </a:bodyPr>
          <a:lstStyle/>
          <a:p>
            <a:pPr marL="514350" indent="-514350">
              <a:buAutoNum type="alphaLcPeriod"/>
            </a:pPr>
            <a:r>
              <a:rPr lang="en-US" sz="2800" b="1" dirty="0" smtClean="0"/>
              <a:t>Warning and safety devices for malfunction </a:t>
            </a:r>
          </a:p>
          <a:p>
            <a:pPr marL="514350" indent="-514350"/>
            <a:r>
              <a:rPr lang="en-US" sz="2800" b="1" dirty="0" smtClean="0"/>
              <a:t>                         (to include the horn).</a:t>
            </a:r>
            <a:endParaRPr lang="en-US" sz="2800" b="1" dirty="0"/>
          </a:p>
        </p:txBody>
      </p:sp>
      <p:pic>
        <p:nvPicPr>
          <p:cNvPr id="4098" name="Picture 2"/>
          <p:cNvPicPr>
            <a:picLocks noChangeAspect="1" noChangeArrowheads="1"/>
          </p:cNvPicPr>
          <p:nvPr/>
        </p:nvPicPr>
        <p:blipFill>
          <a:blip r:embed="rId4" cstate="print"/>
          <a:srcRect/>
          <a:stretch>
            <a:fillRect/>
          </a:stretch>
        </p:blipFill>
        <p:spPr bwMode="auto">
          <a:xfrm>
            <a:off x="0" y="4038600"/>
            <a:ext cx="1844766" cy="2060643"/>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
        <p:nvSpPr>
          <p:cNvPr id="12" name="TextBox 11"/>
          <p:cNvSpPr txBox="1"/>
          <p:nvPr/>
        </p:nvSpPr>
        <p:spPr>
          <a:xfrm>
            <a:off x="3886200" y="5715000"/>
            <a:ext cx="5257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(c) (d) </a:t>
            </a:r>
            <a:endParaRPr lang="en-US" dirty="0"/>
          </a:p>
        </p:txBody>
      </p:sp>
      <p:sp>
        <p:nvSpPr>
          <p:cNvPr id="13" name="Rectangle 12"/>
          <p:cNvSpPr/>
          <p:nvPr/>
        </p:nvSpPr>
        <p:spPr>
          <a:xfrm>
            <a:off x="3886200" y="6488668"/>
            <a:ext cx="5257800" cy="369332"/>
          </a:xfrm>
          <a:prstGeom prst="rect">
            <a:avLst/>
          </a:prstGeom>
          <a:solidFill>
            <a:srgbClr val="92D050"/>
          </a:solidFill>
        </p:spPr>
        <p:txBody>
          <a:bodyPr wrap="square">
            <a:spAutoFit/>
          </a:bodyPr>
          <a:lstStyle/>
          <a:p>
            <a:r>
              <a:rPr lang="en-US" b="1" dirty="0" smtClean="0"/>
              <a:t>Reference OSHA  Standard 29CFR 1910.178(q)(7)</a:t>
            </a:r>
            <a:endParaRPr lang="en-US" dirty="0"/>
          </a:p>
        </p:txBody>
      </p:sp>
      <p:sp>
        <p:nvSpPr>
          <p:cNvPr id="14" name="TextBox 13"/>
          <p:cNvSpPr txBox="1"/>
          <p:nvPr/>
        </p:nvSpPr>
        <p:spPr>
          <a:xfrm>
            <a:off x="3886200" y="6096000"/>
            <a:ext cx="5257800" cy="369332"/>
          </a:xfrm>
          <a:prstGeom prst="rect">
            <a:avLst/>
          </a:prstGeom>
          <a:solidFill>
            <a:srgbClr val="00B0F0"/>
          </a:solidFill>
        </p:spPr>
        <p:txBody>
          <a:bodyPr wrap="square" rtlCol="0">
            <a:spAutoFit/>
          </a:bodyPr>
          <a:lstStyle/>
          <a:p>
            <a:r>
              <a:rPr lang="en-US" dirty="0" smtClean="0"/>
              <a:t>Reference: ANSI/ITSDF B56..6-2005 6.5.1 (c)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4381501" y="2057400"/>
            <a:ext cx="4762499" cy="3124200"/>
          </a:xfrm>
          <a:prstGeom prst="rect">
            <a:avLst/>
          </a:prstGeom>
          <a:noFill/>
          <a:ln w="9525">
            <a:noFill/>
            <a:miter lim="800000"/>
            <a:headEnd/>
            <a:tailEnd/>
          </a:ln>
        </p:spPr>
      </p:pic>
      <p:sp>
        <p:nvSpPr>
          <p:cNvPr id="2" name="Title 1"/>
          <p:cNvSpPr>
            <a:spLocks noGrp="1"/>
          </p:cNvSpPr>
          <p:nvPr>
            <p:ph type="title"/>
          </p:nvPr>
        </p:nvSpPr>
        <p:spPr>
          <a:xfrm>
            <a:off x="4343400" y="1219200"/>
            <a:ext cx="4572000" cy="609600"/>
          </a:xfrm>
          <a:solidFill>
            <a:schemeClr val="accent4">
              <a:lumMod val="40000"/>
              <a:lumOff val="60000"/>
            </a:schemeClr>
          </a:solidFill>
        </p:spPr>
        <p:txBody>
          <a:bodyPr>
            <a:normAutofit fontScale="90000"/>
          </a:bodyPr>
          <a:lstStyle/>
          <a:p>
            <a:r>
              <a:rPr lang="en-US" b="1" dirty="0" smtClean="0"/>
              <a:t/>
            </a:r>
            <a:br>
              <a:rPr lang="en-US" b="1" dirty="0" smtClean="0"/>
            </a:br>
            <a:r>
              <a:rPr lang="en-US" b="1" dirty="0" smtClean="0"/>
              <a:t>Forklift Truck</a:t>
            </a:r>
            <a:br>
              <a:rPr lang="en-US" b="1" dirty="0" smtClean="0"/>
            </a:br>
            <a:endParaRPr lang="en-US" dirty="0"/>
          </a:p>
        </p:txBody>
      </p:sp>
      <p:sp>
        <p:nvSpPr>
          <p:cNvPr id="3" name="Content Placeholder 2"/>
          <p:cNvSpPr>
            <a:spLocks noGrp="1"/>
          </p:cNvSpPr>
          <p:nvPr>
            <p:ph idx="1"/>
          </p:nvPr>
        </p:nvSpPr>
        <p:spPr>
          <a:xfrm>
            <a:off x="0" y="1066800"/>
            <a:ext cx="4419600" cy="4114800"/>
          </a:xfrm>
        </p:spPr>
        <p:txBody>
          <a:bodyPr>
            <a:noAutofit/>
          </a:bodyPr>
          <a:lstStyle/>
          <a:p>
            <a:r>
              <a:rPr lang="en-US" sz="2200" dirty="0" smtClean="0"/>
              <a:t>A </a:t>
            </a:r>
            <a:r>
              <a:rPr lang="en-US" sz="2400" b="1" u="sng" dirty="0" smtClean="0"/>
              <a:t>Forklift</a:t>
            </a:r>
            <a:r>
              <a:rPr lang="en-US" sz="2200" dirty="0" smtClean="0"/>
              <a:t> </a:t>
            </a:r>
          </a:p>
          <a:p>
            <a:pPr>
              <a:buNone/>
            </a:pPr>
            <a:r>
              <a:rPr lang="en-US" sz="2200" dirty="0" smtClean="0"/>
              <a:t>     (also called a lift truck, a high/low, a stacker-truck, trailer loader, side loader, fork truck, tow-motor or a fork hoist) is a powered industrial truck used to lift and transport materials. The modern forklift was developed in the 1920s by various companies including the transmission manufacturing company Clark and the hoist company Yale &amp; Towne Manufacturing. </a:t>
            </a:r>
          </a:p>
        </p:txBody>
      </p:sp>
      <p:sp>
        <p:nvSpPr>
          <p:cNvPr id="5" name="Rectangle 4"/>
          <p:cNvSpPr/>
          <p:nvPr/>
        </p:nvSpPr>
        <p:spPr>
          <a:xfrm>
            <a:off x="1676400" y="152400"/>
            <a:ext cx="64008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3657600" y="5181600"/>
            <a:ext cx="5486400" cy="1569660"/>
          </a:xfrm>
          <a:prstGeom prst="rect">
            <a:avLst/>
          </a:prstGeom>
          <a:noFill/>
        </p:spPr>
        <p:txBody>
          <a:bodyPr wrap="square" rtlCol="0">
            <a:spAutoFit/>
          </a:bodyPr>
          <a:lstStyle/>
          <a:p>
            <a:r>
              <a:rPr lang="en-US" sz="2400" b="1" dirty="0" smtClean="0"/>
              <a:t>The forklift has since become an indispensable piece of equipment in manufacturing and warehousing operations.</a:t>
            </a:r>
            <a:endParaRPr lang="en-US" sz="2400" b="1"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228600" y="1676400"/>
            <a:ext cx="8686800" cy="954107"/>
          </a:xfrm>
          <a:prstGeom prst="rect">
            <a:avLst/>
          </a:prstGeom>
        </p:spPr>
        <p:txBody>
          <a:bodyPr wrap="square">
            <a:spAutoFit/>
          </a:bodyPr>
          <a:lstStyle/>
          <a:p>
            <a:r>
              <a:rPr lang="en-US" sz="2800" b="1" dirty="0" smtClean="0"/>
              <a:t>b. Condition of tires</a:t>
            </a:r>
          </a:p>
          <a:p>
            <a:r>
              <a:rPr lang="en-US" sz="2800" b="1" dirty="0" smtClean="0"/>
              <a:t> (if pneumatic tires, check inflation pressures).</a:t>
            </a:r>
            <a:endParaRPr lang="en-US" sz="2800" b="1" dirty="0"/>
          </a:p>
        </p:txBody>
      </p:sp>
      <p:pic>
        <p:nvPicPr>
          <p:cNvPr id="5122" name="Picture 2"/>
          <p:cNvPicPr>
            <a:picLocks noChangeAspect="1" noChangeArrowheads="1"/>
          </p:cNvPicPr>
          <p:nvPr/>
        </p:nvPicPr>
        <p:blipFill>
          <a:blip r:embed="rId2" cstate="print"/>
          <a:srcRect/>
          <a:stretch>
            <a:fillRect/>
          </a:stretch>
        </p:blipFill>
        <p:spPr bwMode="auto">
          <a:xfrm>
            <a:off x="304800" y="2590800"/>
            <a:ext cx="4191000" cy="3189474"/>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572000" y="2590800"/>
            <a:ext cx="4227773" cy="3124200"/>
          </a:xfrm>
          <a:prstGeom prst="rect">
            <a:avLst/>
          </a:prstGeom>
          <a:noFill/>
          <a:ln w="9525">
            <a:noFill/>
            <a:miter lim="800000"/>
            <a:headEnd/>
            <a:tailEnd/>
          </a:ln>
        </p:spPr>
      </p:pic>
      <p:pic>
        <p:nvPicPr>
          <p:cNvPr id="8" name="Picture 21" descr="8719 pic"/>
          <p:cNvPicPr>
            <a:picLocks noChangeAspect="1" noChangeArrowheads="1"/>
          </p:cNvPicPr>
          <p:nvPr/>
        </p:nvPicPr>
        <p:blipFill>
          <a:blip r:embed="rId4"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l="-688" t="-635" r="-688" b="-635"/>
          <a:stretch>
            <a:fillRect/>
          </a:stretch>
        </p:blipFill>
        <p:spPr bwMode="auto">
          <a:xfrm>
            <a:off x="0" y="0"/>
            <a:ext cx="1447800" cy="1230313"/>
          </a:xfrm>
          <a:prstGeom prst="rect">
            <a:avLst/>
          </a:prstGeom>
          <a:noFill/>
          <a:ln w="9525">
            <a:noFill/>
            <a:miter lim="800000"/>
            <a:headEnd/>
            <a:tailEnd/>
          </a:ln>
        </p:spPr>
      </p:pic>
      <p:sp>
        <p:nvSpPr>
          <p:cNvPr id="11" name="TextBox 10"/>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(a) (b) </a:t>
            </a:r>
            <a:endParaRPr lang="en-US" dirty="0"/>
          </a:p>
        </p:txBody>
      </p:sp>
      <p:sp>
        <p:nvSpPr>
          <p:cNvPr id="12" name="Rectangle 11"/>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0" name="TextBox 9"/>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6.5.1 (a) </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685800" y="1752600"/>
            <a:ext cx="1657249" cy="584775"/>
          </a:xfrm>
          <a:prstGeom prst="rect">
            <a:avLst/>
          </a:prstGeom>
        </p:spPr>
        <p:txBody>
          <a:bodyPr wrap="none">
            <a:spAutoFit/>
          </a:bodyPr>
          <a:lstStyle/>
          <a:p>
            <a:r>
              <a:rPr lang="en-US" sz="3200" b="1" dirty="0" smtClean="0"/>
              <a:t>c. Lights.</a:t>
            </a:r>
            <a:endParaRPr lang="en-US" sz="3200" b="1" dirty="0"/>
          </a:p>
        </p:txBody>
      </p:sp>
      <p:pic>
        <p:nvPicPr>
          <p:cNvPr id="6146" name="Picture 2"/>
          <p:cNvPicPr>
            <a:picLocks noChangeAspect="1" noChangeArrowheads="1"/>
          </p:cNvPicPr>
          <p:nvPr/>
        </p:nvPicPr>
        <p:blipFill>
          <a:blip r:embed="rId2" cstate="print"/>
          <a:srcRect/>
          <a:stretch>
            <a:fillRect/>
          </a:stretch>
        </p:blipFill>
        <p:spPr bwMode="auto">
          <a:xfrm>
            <a:off x="380999" y="2438400"/>
            <a:ext cx="4006223" cy="266700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114800" y="1295400"/>
            <a:ext cx="2476500" cy="1190625"/>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5638800" y="2590800"/>
            <a:ext cx="2628900" cy="2857500"/>
          </a:xfrm>
          <a:prstGeom prst="rect">
            <a:avLst/>
          </a:prstGeom>
          <a:noFill/>
          <a:ln w="9525">
            <a:noFill/>
            <a:miter lim="800000"/>
            <a:headEnd/>
            <a:tailEnd/>
          </a:ln>
        </p:spPr>
      </p:pic>
      <p:pic>
        <p:nvPicPr>
          <p:cNvPr id="9"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0"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
        <p:nvSpPr>
          <p:cNvPr id="11" name="TextBox 10"/>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(d)  </a:t>
            </a:r>
            <a:endParaRPr lang="en-US" dirty="0"/>
          </a:p>
        </p:txBody>
      </p:sp>
      <p:sp>
        <p:nvSpPr>
          <p:cNvPr id="13" name="Rectangle 12"/>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2" name="TextBox 11"/>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6.5.1 (c) </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8" name="Rectangle 7"/>
          <p:cNvSpPr/>
          <p:nvPr/>
        </p:nvSpPr>
        <p:spPr>
          <a:xfrm>
            <a:off x="304800" y="1600200"/>
            <a:ext cx="8305800" cy="830997"/>
          </a:xfrm>
          <a:prstGeom prst="rect">
            <a:avLst/>
          </a:prstGeom>
        </p:spPr>
        <p:txBody>
          <a:bodyPr wrap="square">
            <a:spAutoFit/>
          </a:bodyPr>
          <a:lstStyle/>
          <a:p>
            <a:r>
              <a:rPr lang="en-US" sz="2400" b="1" dirty="0" smtClean="0"/>
              <a:t>d. Hydraulic system for observable deterioration or leakage and check for proper oil level if suspect.</a:t>
            </a:r>
            <a:endParaRPr lang="en-US" sz="2400" b="1" dirty="0"/>
          </a:p>
        </p:txBody>
      </p:sp>
      <p:pic>
        <p:nvPicPr>
          <p:cNvPr id="7170" name="Picture 2"/>
          <p:cNvPicPr>
            <a:picLocks noChangeAspect="1" noChangeArrowheads="1"/>
          </p:cNvPicPr>
          <p:nvPr/>
        </p:nvPicPr>
        <p:blipFill>
          <a:blip r:embed="rId2" cstate="print"/>
          <a:srcRect/>
          <a:stretch>
            <a:fillRect/>
          </a:stretch>
        </p:blipFill>
        <p:spPr bwMode="auto">
          <a:xfrm>
            <a:off x="49530" y="2667000"/>
            <a:ext cx="2872740" cy="1981200"/>
          </a:xfrm>
          <a:prstGeom prst="rect">
            <a:avLst/>
          </a:prstGeom>
          <a:noFill/>
          <a:ln w="9525">
            <a:noFill/>
            <a:miter lim="800000"/>
            <a:headEnd/>
            <a:tailEnd/>
          </a:ln>
        </p:spPr>
      </p:pic>
      <p:pic>
        <p:nvPicPr>
          <p:cNvPr id="9" name="Picture 8" descr="Forklift Bldg 31 022.jpg"/>
          <p:cNvPicPr>
            <a:picLocks noChangeAspect="1"/>
          </p:cNvPicPr>
          <p:nvPr/>
        </p:nvPicPr>
        <p:blipFill>
          <a:blip r:embed="rId3" cstate="print"/>
          <a:stretch>
            <a:fillRect/>
          </a:stretch>
        </p:blipFill>
        <p:spPr>
          <a:xfrm>
            <a:off x="2743200" y="3048000"/>
            <a:ext cx="3352800" cy="2514600"/>
          </a:xfrm>
          <a:prstGeom prst="rect">
            <a:avLst/>
          </a:prstGeom>
        </p:spPr>
      </p:pic>
      <p:pic>
        <p:nvPicPr>
          <p:cNvPr id="10" name="Picture 9" descr="Forklift Bldg 31 043.jpg"/>
          <p:cNvPicPr>
            <a:picLocks noChangeAspect="1"/>
          </p:cNvPicPr>
          <p:nvPr/>
        </p:nvPicPr>
        <p:blipFill>
          <a:blip r:embed="rId4" cstate="print"/>
          <a:stretch>
            <a:fillRect/>
          </a:stretch>
        </p:blipFill>
        <p:spPr>
          <a:xfrm>
            <a:off x="5791200" y="4267200"/>
            <a:ext cx="2971800" cy="2228850"/>
          </a:xfrm>
          <a:prstGeom prst="rect">
            <a:avLst/>
          </a:prstGeom>
        </p:spPr>
      </p:pic>
      <p:pic>
        <p:nvPicPr>
          <p:cNvPr id="11"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2"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
        <p:nvSpPr>
          <p:cNvPr id="13" name="TextBox 12"/>
          <p:cNvSpPr txBox="1"/>
          <p:nvPr/>
        </p:nvSpPr>
        <p:spPr>
          <a:xfrm>
            <a:off x="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(g) </a:t>
            </a:r>
            <a:endParaRPr lang="en-US" dirty="0"/>
          </a:p>
        </p:txBody>
      </p:sp>
      <p:sp>
        <p:nvSpPr>
          <p:cNvPr id="14" name="Rectangle 13"/>
          <p:cNvSpPr/>
          <p:nvPr/>
        </p:nvSpPr>
        <p:spPr>
          <a:xfrm>
            <a:off x="0"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5" name="TextBox 14"/>
          <p:cNvSpPr txBox="1"/>
          <p:nvPr/>
        </p:nvSpPr>
        <p:spPr>
          <a:xfrm>
            <a:off x="0" y="6096000"/>
            <a:ext cx="4800600" cy="369332"/>
          </a:xfrm>
          <a:prstGeom prst="rect">
            <a:avLst/>
          </a:prstGeom>
          <a:solidFill>
            <a:srgbClr val="00B0F0"/>
          </a:solidFill>
        </p:spPr>
        <p:txBody>
          <a:bodyPr wrap="square" rtlCol="0">
            <a:spAutoFit/>
          </a:bodyPr>
          <a:lstStyle/>
          <a:p>
            <a:r>
              <a:rPr lang="en-US" dirty="0" smtClean="0"/>
              <a:t>Reference: ANSI/ITSDF B56..6-2005 6.5.1 (d) </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0" y="1371600"/>
            <a:ext cx="9144000" cy="830997"/>
          </a:xfrm>
          <a:prstGeom prst="rect">
            <a:avLst/>
          </a:prstGeom>
        </p:spPr>
        <p:txBody>
          <a:bodyPr wrap="square">
            <a:spAutoFit/>
          </a:bodyPr>
          <a:lstStyle/>
          <a:p>
            <a:r>
              <a:rPr lang="en-US" sz="2400" b="1" dirty="0" smtClean="0"/>
              <a:t>e. Electrical equipment for signs of malfunction, signs of deterioration, and dust and moisture accumulation.</a:t>
            </a:r>
            <a:endParaRPr lang="en-US" sz="2400" b="1" dirty="0"/>
          </a:p>
        </p:txBody>
      </p:sp>
      <p:pic>
        <p:nvPicPr>
          <p:cNvPr id="1026" name="Picture 2"/>
          <p:cNvPicPr>
            <a:picLocks noChangeAspect="1" noChangeArrowheads="1"/>
          </p:cNvPicPr>
          <p:nvPr/>
        </p:nvPicPr>
        <p:blipFill>
          <a:blip r:embed="rId2" cstate="print"/>
          <a:srcRect/>
          <a:stretch>
            <a:fillRect/>
          </a:stretch>
        </p:blipFill>
        <p:spPr bwMode="auto">
          <a:xfrm>
            <a:off x="228600" y="2348546"/>
            <a:ext cx="3833869" cy="428085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95800" y="2209800"/>
            <a:ext cx="4267200" cy="3355405"/>
          </a:xfrm>
          <a:prstGeom prst="rect">
            <a:avLst/>
          </a:prstGeom>
          <a:noFill/>
          <a:ln w="9525">
            <a:noFill/>
            <a:miter lim="800000"/>
            <a:headEnd/>
            <a:tailEnd/>
          </a:ln>
        </p:spPr>
      </p:pic>
      <p:pic>
        <p:nvPicPr>
          <p:cNvPr id="8" name="Picture 21" descr="8719 pic"/>
          <p:cNvPicPr>
            <a:picLocks noChangeAspect="1" noChangeArrowheads="1"/>
          </p:cNvPicPr>
          <p:nvPr/>
        </p:nvPicPr>
        <p:blipFill>
          <a:blip r:embed="rId4"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l="-688" t="-635" r="-688" b="-635"/>
          <a:stretch>
            <a:fillRect/>
          </a:stretch>
        </p:blipFill>
        <p:spPr bwMode="auto">
          <a:xfrm>
            <a:off x="0" y="0"/>
            <a:ext cx="1447800" cy="1230313"/>
          </a:xfrm>
          <a:prstGeom prst="rect">
            <a:avLst/>
          </a:prstGeom>
          <a:noFill/>
          <a:ln w="9525">
            <a:noFill/>
            <a:miter lim="800000"/>
            <a:headEnd/>
            <a:tailEnd/>
          </a:ln>
        </p:spPr>
      </p:pic>
      <p:sp>
        <p:nvSpPr>
          <p:cNvPr id="10" name="TextBox 9"/>
          <p:cNvSpPr txBox="1"/>
          <p:nvPr/>
        </p:nvSpPr>
        <p:spPr>
          <a:xfrm>
            <a:off x="4191000" y="57912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(e) (f)</a:t>
            </a:r>
            <a:endParaRPr lang="en-US" dirty="0"/>
          </a:p>
        </p:txBody>
      </p:sp>
      <p:sp>
        <p:nvSpPr>
          <p:cNvPr id="11" name="Rectangle 10"/>
          <p:cNvSpPr/>
          <p:nvPr/>
        </p:nvSpPr>
        <p:spPr>
          <a:xfrm>
            <a:off x="4191000" y="6488668"/>
            <a:ext cx="4953000" cy="369332"/>
          </a:xfrm>
          <a:prstGeom prst="rect">
            <a:avLst/>
          </a:prstGeom>
          <a:solidFill>
            <a:srgbClr val="92D050"/>
          </a:solidFill>
        </p:spPr>
        <p:txBody>
          <a:bodyPr wrap="square">
            <a:spAutoFit/>
          </a:bodyPr>
          <a:lstStyle/>
          <a:p>
            <a:r>
              <a:rPr lang="en-US" b="1" dirty="0" smtClean="0"/>
              <a:t>Reference OSHA  Standard 29CFR 1910.178(q)(7)</a:t>
            </a:r>
            <a:endParaRPr lang="en-US" dirty="0"/>
          </a:p>
        </p:txBody>
      </p:sp>
      <p:sp>
        <p:nvSpPr>
          <p:cNvPr id="12" name="TextBox 11"/>
          <p:cNvSpPr txBox="1"/>
          <p:nvPr/>
        </p:nvSpPr>
        <p:spPr>
          <a:xfrm>
            <a:off x="4191000" y="6172200"/>
            <a:ext cx="4953000" cy="369332"/>
          </a:xfrm>
          <a:prstGeom prst="rect">
            <a:avLst/>
          </a:prstGeom>
          <a:solidFill>
            <a:srgbClr val="00B0F0"/>
          </a:solidFill>
        </p:spPr>
        <p:txBody>
          <a:bodyPr wrap="square" rtlCol="0">
            <a:spAutoFit/>
          </a:bodyPr>
          <a:lstStyle/>
          <a:p>
            <a:r>
              <a:rPr lang="en-US" dirty="0" smtClean="0"/>
              <a:t>Reference: ANSI/ITSDF B56..6-2005 6.5.1 (b) (c) (d )</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990600" y="1295400"/>
            <a:ext cx="6482480" cy="523220"/>
          </a:xfrm>
          <a:prstGeom prst="rect">
            <a:avLst/>
          </a:prstGeom>
        </p:spPr>
        <p:txBody>
          <a:bodyPr wrap="none">
            <a:spAutoFit/>
          </a:bodyPr>
          <a:lstStyle/>
          <a:p>
            <a:r>
              <a:rPr lang="en-US" sz="2800" b="1" dirty="0" smtClean="0"/>
              <a:t>f. Chains and cables for wear or distortion.</a:t>
            </a:r>
            <a:endParaRPr lang="en-US" sz="2800" b="1" dirty="0"/>
          </a:p>
        </p:txBody>
      </p:sp>
      <p:pic>
        <p:nvPicPr>
          <p:cNvPr id="2050" name="Picture 2"/>
          <p:cNvPicPr>
            <a:picLocks noChangeAspect="1" noChangeArrowheads="1"/>
          </p:cNvPicPr>
          <p:nvPr/>
        </p:nvPicPr>
        <p:blipFill>
          <a:blip r:embed="rId2" cstate="print"/>
          <a:srcRect/>
          <a:stretch>
            <a:fillRect/>
          </a:stretch>
        </p:blipFill>
        <p:spPr bwMode="auto">
          <a:xfrm>
            <a:off x="762000" y="1828800"/>
            <a:ext cx="5334000" cy="3962399"/>
          </a:xfrm>
          <a:prstGeom prst="rect">
            <a:avLst/>
          </a:prstGeom>
          <a:noFill/>
          <a:ln w="9525">
            <a:noFill/>
            <a:miter lim="800000"/>
            <a:headEnd/>
            <a:tailEnd/>
          </a:ln>
        </p:spPr>
      </p:pic>
      <p:pic>
        <p:nvPicPr>
          <p:cNvPr id="8"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10" name="TextBox 9"/>
          <p:cNvSpPr txBox="1"/>
          <p:nvPr/>
        </p:nvSpPr>
        <p:spPr>
          <a:xfrm>
            <a:off x="4343400" y="57912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(g) </a:t>
            </a:r>
            <a:endParaRPr lang="en-US" dirty="0"/>
          </a:p>
        </p:txBody>
      </p:sp>
      <p:sp>
        <p:nvSpPr>
          <p:cNvPr id="11" name="Rectangle 10"/>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2" name="TextBox 11"/>
          <p:cNvSpPr txBox="1"/>
          <p:nvPr/>
        </p:nvSpPr>
        <p:spPr>
          <a:xfrm>
            <a:off x="4343400" y="6172200"/>
            <a:ext cx="4800600" cy="369332"/>
          </a:xfrm>
          <a:prstGeom prst="rect">
            <a:avLst/>
          </a:prstGeom>
          <a:solidFill>
            <a:srgbClr val="00B0F0"/>
          </a:solidFill>
        </p:spPr>
        <p:txBody>
          <a:bodyPr wrap="square" rtlCol="0">
            <a:spAutoFit/>
          </a:bodyPr>
          <a:lstStyle/>
          <a:p>
            <a:r>
              <a:rPr lang="en-US" dirty="0" smtClean="0"/>
              <a:t>Reference: ANSI/ITSDF B56..6-2005 6.5.1 (d) </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505200" y="2057400"/>
            <a:ext cx="3276600" cy="245745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rot="21167658">
            <a:off x="3520288" y="4404932"/>
            <a:ext cx="2296886" cy="16002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rot="442635">
            <a:off x="5715000" y="3886200"/>
            <a:ext cx="3200400" cy="2400300"/>
          </a:xfrm>
          <a:prstGeom prst="rect">
            <a:avLst/>
          </a:prstGeom>
          <a:noFill/>
          <a:ln w="9525">
            <a:noFill/>
            <a:miter lim="800000"/>
            <a:headEnd/>
            <a:tailEnd/>
          </a:ln>
        </p:spPr>
      </p:pic>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838200" y="1524000"/>
            <a:ext cx="6588470" cy="584775"/>
          </a:xfrm>
          <a:prstGeom prst="rect">
            <a:avLst/>
          </a:prstGeom>
        </p:spPr>
        <p:txBody>
          <a:bodyPr wrap="none">
            <a:spAutoFit/>
          </a:bodyPr>
          <a:lstStyle/>
          <a:p>
            <a:r>
              <a:rPr lang="en-US" sz="3200" b="1" dirty="0" smtClean="0"/>
              <a:t>g. Battery, connections, and load test.</a:t>
            </a:r>
            <a:endParaRPr lang="en-US" sz="3200" b="1" dirty="0"/>
          </a:p>
        </p:txBody>
      </p:sp>
      <p:pic>
        <p:nvPicPr>
          <p:cNvPr id="3074" name="Picture 2"/>
          <p:cNvPicPr>
            <a:picLocks noChangeAspect="1" noChangeArrowheads="1"/>
          </p:cNvPicPr>
          <p:nvPr/>
        </p:nvPicPr>
        <p:blipFill>
          <a:blip r:embed="rId5" cstate="print"/>
          <a:srcRect/>
          <a:stretch>
            <a:fillRect/>
          </a:stretch>
        </p:blipFill>
        <p:spPr bwMode="auto">
          <a:xfrm rot="21429096">
            <a:off x="632494" y="2130623"/>
            <a:ext cx="3048000" cy="4064000"/>
          </a:xfrm>
          <a:prstGeom prst="rect">
            <a:avLst/>
          </a:prstGeom>
          <a:noFill/>
          <a:ln w="9525">
            <a:noFill/>
            <a:miter lim="800000"/>
            <a:headEnd/>
            <a:tailEnd/>
          </a:ln>
        </p:spPr>
      </p:pic>
      <p:pic>
        <p:nvPicPr>
          <p:cNvPr id="9" name="Picture 21" descr="8719 pic"/>
          <p:cNvPicPr>
            <a:picLocks noChangeAspect="1" noChangeArrowheads="1"/>
          </p:cNvPicPr>
          <p:nvPr/>
        </p:nvPicPr>
        <p:blipFill>
          <a:blip r:embed="rId6"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0" name="Picture 5"/>
          <p:cNvPicPr>
            <a:picLocks noChangeAspect="1" noChangeArrowheads="1"/>
          </p:cNvPicPr>
          <p:nvPr/>
        </p:nvPicPr>
        <p:blipFill>
          <a:blip r:embed="rId7" cstate="print"/>
          <a:srcRect l="-688" t="-635" r="-688" b="-635"/>
          <a:stretch>
            <a:fillRect/>
          </a:stretch>
        </p:blipFill>
        <p:spPr bwMode="auto">
          <a:xfrm>
            <a:off x="0" y="0"/>
            <a:ext cx="1447800" cy="1230313"/>
          </a:xfrm>
          <a:prstGeom prst="rect">
            <a:avLst/>
          </a:prstGeom>
          <a:noFill/>
          <a:ln w="9525">
            <a:noFill/>
            <a:miter lim="800000"/>
            <a:headEnd/>
            <a:tailEnd/>
          </a:ln>
        </p:spPr>
      </p:pic>
      <p:sp>
        <p:nvSpPr>
          <p:cNvPr id="11" name="TextBox 10"/>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(e)</a:t>
            </a:r>
            <a:endParaRPr lang="en-US" dirty="0"/>
          </a:p>
        </p:txBody>
      </p:sp>
      <p:sp>
        <p:nvSpPr>
          <p:cNvPr id="12" name="Rectangle 11"/>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pic>
        <p:nvPicPr>
          <p:cNvPr id="1027" name="Picture 3"/>
          <p:cNvPicPr>
            <a:picLocks noChangeAspect="1" noChangeArrowheads="1"/>
          </p:cNvPicPr>
          <p:nvPr/>
        </p:nvPicPr>
        <p:blipFill>
          <a:blip r:embed="rId8" cstate="print"/>
          <a:srcRect/>
          <a:stretch>
            <a:fillRect/>
          </a:stretch>
        </p:blipFill>
        <p:spPr bwMode="auto">
          <a:xfrm rot="20942891">
            <a:off x="6794264" y="2099568"/>
            <a:ext cx="2209800" cy="1684973"/>
          </a:xfrm>
          <a:prstGeom prst="rect">
            <a:avLst/>
          </a:prstGeom>
          <a:noFill/>
          <a:ln w="9525">
            <a:noFill/>
            <a:miter lim="800000"/>
            <a:headEnd/>
            <a:tailEnd/>
          </a:ln>
        </p:spPr>
      </p:pic>
      <p:sp>
        <p:nvSpPr>
          <p:cNvPr id="13" name="TextBox 12"/>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6.5.1 (d) </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914400" y="1524000"/>
            <a:ext cx="4688784" cy="646331"/>
          </a:xfrm>
          <a:prstGeom prst="rect">
            <a:avLst/>
          </a:prstGeom>
        </p:spPr>
        <p:txBody>
          <a:bodyPr wrap="none">
            <a:spAutoFit/>
          </a:bodyPr>
          <a:lstStyle/>
          <a:p>
            <a:r>
              <a:rPr lang="en-US" sz="3600" b="1" dirty="0" smtClean="0"/>
              <a:t>h. Control mechanisms.</a:t>
            </a:r>
            <a:endParaRPr lang="en-US" sz="3600" b="1" dirty="0"/>
          </a:p>
        </p:txBody>
      </p:sp>
      <p:pic>
        <p:nvPicPr>
          <p:cNvPr id="4098" name="Picture 2"/>
          <p:cNvPicPr>
            <a:picLocks noChangeAspect="1" noChangeArrowheads="1"/>
          </p:cNvPicPr>
          <p:nvPr/>
        </p:nvPicPr>
        <p:blipFill>
          <a:blip r:embed="rId2" cstate="print"/>
          <a:srcRect/>
          <a:stretch>
            <a:fillRect/>
          </a:stretch>
        </p:blipFill>
        <p:spPr bwMode="auto">
          <a:xfrm>
            <a:off x="228600" y="2286000"/>
            <a:ext cx="2776538" cy="4191000"/>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l="3333" t="3333" r="3333" b="3333"/>
          <a:stretch>
            <a:fillRect/>
          </a:stretch>
        </p:blipFill>
        <p:spPr bwMode="auto">
          <a:xfrm rot="350379">
            <a:off x="6427605" y="3608205"/>
            <a:ext cx="2133600" cy="2133600"/>
          </a:xfrm>
          <a:prstGeom prst="rect">
            <a:avLst/>
          </a:prstGeom>
          <a:noFill/>
          <a:ln w="3175">
            <a:solidFill>
              <a:schemeClr val="tx1"/>
            </a:solidFill>
            <a:miter lim="800000"/>
            <a:headEnd/>
            <a:tailEnd/>
          </a:ln>
        </p:spPr>
      </p:pic>
      <p:pic>
        <p:nvPicPr>
          <p:cNvPr id="9" name="Picture 8" descr="Forklift 16-13 006.jpg"/>
          <p:cNvPicPr>
            <a:picLocks noChangeAspect="1"/>
          </p:cNvPicPr>
          <p:nvPr/>
        </p:nvPicPr>
        <p:blipFill>
          <a:blip r:embed="rId4" cstate="print"/>
          <a:stretch>
            <a:fillRect/>
          </a:stretch>
        </p:blipFill>
        <p:spPr>
          <a:xfrm rot="21183152">
            <a:off x="2663903" y="2492740"/>
            <a:ext cx="3581400" cy="2686050"/>
          </a:xfrm>
          <a:prstGeom prst="rect">
            <a:avLst/>
          </a:prstGeom>
        </p:spPr>
      </p:pic>
      <p:pic>
        <p:nvPicPr>
          <p:cNvPr id="4099" name="Picture 3"/>
          <p:cNvPicPr>
            <a:picLocks noChangeAspect="1" noChangeArrowheads="1"/>
          </p:cNvPicPr>
          <p:nvPr/>
        </p:nvPicPr>
        <p:blipFill>
          <a:blip r:embed="rId5" cstate="print"/>
          <a:srcRect/>
          <a:stretch>
            <a:fillRect/>
          </a:stretch>
        </p:blipFill>
        <p:spPr bwMode="auto">
          <a:xfrm rot="436085">
            <a:off x="5759110" y="2013876"/>
            <a:ext cx="3319164" cy="1645752"/>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6"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l="-688" t="-635" r="-688" b="-635"/>
          <a:stretch>
            <a:fillRect/>
          </a:stretch>
        </p:blipFill>
        <p:spPr bwMode="auto">
          <a:xfrm>
            <a:off x="0" y="0"/>
            <a:ext cx="1447800" cy="1230313"/>
          </a:xfrm>
          <a:prstGeom prst="rect">
            <a:avLst/>
          </a:prstGeom>
          <a:noFill/>
          <a:ln w="9525">
            <a:noFill/>
            <a:miter lim="800000"/>
            <a:headEnd/>
            <a:tailEnd/>
          </a:ln>
        </p:spPr>
      </p:pic>
      <p:sp>
        <p:nvSpPr>
          <p:cNvPr id="12" name="TextBox 11"/>
          <p:cNvSpPr txBox="1"/>
          <p:nvPr/>
        </p:nvSpPr>
        <p:spPr>
          <a:xfrm>
            <a:off x="4343400" y="57912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(f)</a:t>
            </a:r>
            <a:endParaRPr lang="en-US" dirty="0"/>
          </a:p>
        </p:txBody>
      </p:sp>
      <p:sp>
        <p:nvSpPr>
          <p:cNvPr id="13" name="Rectangle 12"/>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4" name="TextBox 13"/>
          <p:cNvSpPr txBox="1"/>
          <p:nvPr/>
        </p:nvSpPr>
        <p:spPr>
          <a:xfrm>
            <a:off x="4343400" y="6172200"/>
            <a:ext cx="4800600" cy="369332"/>
          </a:xfrm>
          <a:prstGeom prst="rect">
            <a:avLst/>
          </a:prstGeom>
          <a:solidFill>
            <a:srgbClr val="00B0F0"/>
          </a:solidFill>
        </p:spPr>
        <p:txBody>
          <a:bodyPr wrap="square" rtlCol="0">
            <a:spAutoFit/>
          </a:bodyPr>
          <a:lstStyle/>
          <a:p>
            <a:r>
              <a:rPr lang="en-US" dirty="0" smtClean="0"/>
              <a:t>Reference: ANSI/ITSDF B56..6-2005 6.5.1 (d) </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10" name="Rectangle 9"/>
          <p:cNvSpPr/>
          <p:nvPr/>
        </p:nvSpPr>
        <p:spPr>
          <a:xfrm>
            <a:off x="228600" y="1295400"/>
            <a:ext cx="4831131" cy="707886"/>
          </a:xfrm>
          <a:prstGeom prst="rect">
            <a:avLst/>
          </a:prstGeom>
        </p:spPr>
        <p:txBody>
          <a:bodyPr wrap="none">
            <a:spAutoFit/>
          </a:bodyPr>
          <a:lstStyle/>
          <a:p>
            <a:r>
              <a:rPr lang="en-US" sz="4000" b="1" dirty="0" smtClean="0"/>
              <a:t>i. Lift and tilt systems.</a:t>
            </a:r>
            <a:endParaRPr lang="en-US" sz="4000" b="1" dirty="0"/>
          </a:p>
        </p:txBody>
      </p:sp>
      <p:pic>
        <p:nvPicPr>
          <p:cNvPr id="5122" name="Picture 2"/>
          <p:cNvPicPr>
            <a:picLocks noChangeAspect="1" noChangeArrowheads="1"/>
          </p:cNvPicPr>
          <p:nvPr/>
        </p:nvPicPr>
        <p:blipFill>
          <a:blip r:embed="rId2" cstate="print"/>
          <a:srcRect/>
          <a:stretch>
            <a:fillRect/>
          </a:stretch>
        </p:blipFill>
        <p:spPr bwMode="auto">
          <a:xfrm>
            <a:off x="2743200" y="1828800"/>
            <a:ext cx="4876800" cy="3677587"/>
          </a:xfrm>
          <a:prstGeom prst="rect">
            <a:avLst/>
          </a:prstGeom>
          <a:noFill/>
          <a:ln w="9525">
            <a:noFill/>
            <a:miter lim="800000"/>
            <a:headEnd/>
            <a:tailEnd/>
          </a:ln>
        </p:spPr>
      </p:pic>
      <p:pic>
        <p:nvPicPr>
          <p:cNvPr id="7"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9" name="TextBox 8"/>
          <p:cNvSpPr txBox="1"/>
          <p:nvPr/>
        </p:nvSpPr>
        <p:spPr>
          <a:xfrm>
            <a:off x="4343400" y="58674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(g) </a:t>
            </a:r>
            <a:endParaRPr lang="en-US" dirty="0"/>
          </a:p>
        </p:txBody>
      </p:sp>
      <p:sp>
        <p:nvSpPr>
          <p:cNvPr id="11" name="Rectangle 10"/>
          <p:cNvSpPr/>
          <p:nvPr/>
        </p:nvSpPr>
        <p:spPr>
          <a:xfrm>
            <a:off x="4343400" y="6488668"/>
            <a:ext cx="4800600" cy="369332"/>
          </a:xfrm>
          <a:prstGeom prst="rect">
            <a:avLst/>
          </a:prstGeom>
          <a:solidFill>
            <a:srgbClr val="92D050"/>
          </a:solidFill>
        </p:spPr>
        <p:txBody>
          <a:bodyPr wrap="square">
            <a:spAutoFit/>
          </a:bodyPr>
          <a:lstStyle/>
          <a:p>
            <a:r>
              <a:rPr lang="en-US" b="1" dirty="0" smtClean="0"/>
              <a:t>Reference OSHA  Standard 29CFR 1910.178(q)(7)</a:t>
            </a:r>
            <a:endParaRPr lang="en-US" dirty="0"/>
          </a:p>
        </p:txBody>
      </p:sp>
      <p:sp>
        <p:nvSpPr>
          <p:cNvPr id="12" name="TextBox 11"/>
          <p:cNvSpPr txBox="1"/>
          <p:nvPr/>
        </p:nvSpPr>
        <p:spPr>
          <a:xfrm>
            <a:off x="4343400" y="6172200"/>
            <a:ext cx="4800600" cy="369332"/>
          </a:xfrm>
          <a:prstGeom prst="rect">
            <a:avLst/>
          </a:prstGeom>
          <a:solidFill>
            <a:srgbClr val="00B0F0"/>
          </a:solidFill>
        </p:spPr>
        <p:txBody>
          <a:bodyPr wrap="square" rtlCol="0">
            <a:spAutoFit/>
          </a:bodyPr>
          <a:lstStyle/>
          <a:p>
            <a:r>
              <a:rPr lang="en-US" dirty="0" smtClean="0"/>
              <a:t>Reference: ANSI/ITSDF B56..6-2005 6.5.1 (d) </a:t>
            </a: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3228814" y="2133600"/>
            <a:ext cx="2867186" cy="2819400"/>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228600" y="4267200"/>
            <a:ext cx="2857500" cy="2143125"/>
          </a:xfrm>
          <a:prstGeom prst="rect">
            <a:avLst/>
          </a:prstGeom>
          <a:noFill/>
          <a:ln w="9525">
            <a:noFill/>
            <a:miter lim="800000"/>
            <a:headEnd/>
            <a:tailEnd/>
          </a:ln>
        </p:spPr>
      </p:pic>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914400" y="1524000"/>
            <a:ext cx="4800600" cy="584775"/>
          </a:xfrm>
          <a:prstGeom prst="rect">
            <a:avLst/>
          </a:prstGeom>
        </p:spPr>
        <p:txBody>
          <a:bodyPr wrap="square">
            <a:spAutoFit/>
          </a:bodyPr>
          <a:lstStyle/>
          <a:p>
            <a:r>
              <a:rPr lang="en-US" sz="3200" b="1" dirty="0" smtClean="0"/>
              <a:t>j. Load engaging means.</a:t>
            </a:r>
            <a:endParaRPr lang="en-US" sz="3200" b="1" dirty="0"/>
          </a:p>
        </p:txBody>
      </p:sp>
      <p:pic>
        <p:nvPicPr>
          <p:cNvPr id="6147" name="Picture 3"/>
          <p:cNvPicPr>
            <a:picLocks noChangeAspect="1" noChangeArrowheads="1"/>
          </p:cNvPicPr>
          <p:nvPr/>
        </p:nvPicPr>
        <p:blipFill>
          <a:blip r:embed="rId4" cstate="print"/>
          <a:srcRect l="38406" r="5942"/>
          <a:stretch>
            <a:fillRect/>
          </a:stretch>
        </p:blipFill>
        <p:spPr bwMode="auto">
          <a:xfrm>
            <a:off x="6248400" y="1676399"/>
            <a:ext cx="2514600" cy="2946797"/>
          </a:xfrm>
          <a:prstGeom prst="rect">
            <a:avLst/>
          </a:prstGeom>
          <a:noFill/>
          <a:ln w="9525">
            <a:noFill/>
            <a:miter lim="800000"/>
            <a:headEnd/>
            <a:tailEnd/>
          </a:ln>
        </p:spPr>
      </p:pic>
      <p:pic>
        <p:nvPicPr>
          <p:cNvPr id="9"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0"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
        <p:nvSpPr>
          <p:cNvPr id="11" name="TextBox 10"/>
          <p:cNvSpPr txBox="1"/>
          <p:nvPr/>
        </p:nvSpPr>
        <p:spPr>
          <a:xfrm>
            <a:off x="4343400" y="57912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(h) </a:t>
            </a:r>
            <a:endParaRPr lang="en-US" dirty="0"/>
          </a:p>
        </p:txBody>
      </p:sp>
      <p:sp>
        <p:nvSpPr>
          <p:cNvPr id="12" name="Rectangle 11"/>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3" name="TextBox 12"/>
          <p:cNvSpPr txBox="1"/>
          <p:nvPr/>
        </p:nvSpPr>
        <p:spPr>
          <a:xfrm>
            <a:off x="4343400" y="6172200"/>
            <a:ext cx="4800600" cy="369332"/>
          </a:xfrm>
          <a:prstGeom prst="rect">
            <a:avLst/>
          </a:prstGeom>
          <a:solidFill>
            <a:srgbClr val="00B0F0"/>
          </a:solidFill>
        </p:spPr>
        <p:txBody>
          <a:bodyPr wrap="square" rtlCol="0">
            <a:spAutoFit/>
          </a:bodyPr>
          <a:lstStyle/>
          <a:p>
            <a:r>
              <a:rPr lang="en-US" dirty="0" smtClean="0"/>
              <a:t>Reference: ANSI/ITSDF B56..6-2005 6.5.1 (d) </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lum bright="20000" contrast="30000"/>
          </a:blip>
          <a:srcRect/>
          <a:stretch>
            <a:fillRect/>
          </a:stretch>
        </p:blipFill>
        <p:spPr bwMode="auto">
          <a:xfrm>
            <a:off x="228600" y="2362200"/>
            <a:ext cx="4416004" cy="3581400"/>
          </a:xfrm>
          <a:prstGeom prst="rect">
            <a:avLst/>
          </a:prstGeom>
          <a:noFill/>
          <a:ln w="9525">
            <a:noFill/>
            <a:miter lim="800000"/>
            <a:headEnd/>
            <a:tailEnd/>
          </a:ln>
        </p:spPr>
      </p:pic>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838200" y="1600200"/>
            <a:ext cx="2286000" cy="646331"/>
          </a:xfrm>
          <a:prstGeom prst="rect">
            <a:avLst/>
          </a:prstGeom>
        </p:spPr>
        <p:txBody>
          <a:bodyPr wrap="square">
            <a:spAutoFit/>
          </a:bodyPr>
          <a:lstStyle/>
          <a:p>
            <a:r>
              <a:rPr lang="en-US" sz="3600" b="1" dirty="0" smtClean="0"/>
              <a:t>k. Brakes.</a:t>
            </a:r>
            <a:endParaRPr lang="en-US" sz="3600" b="1" dirty="0"/>
          </a:p>
        </p:txBody>
      </p:sp>
      <p:pic>
        <p:nvPicPr>
          <p:cNvPr id="7170" name="Picture 2"/>
          <p:cNvPicPr>
            <a:picLocks noChangeAspect="1" noChangeArrowheads="1"/>
          </p:cNvPicPr>
          <p:nvPr/>
        </p:nvPicPr>
        <p:blipFill>
          <a:blip r:embed="rId2" cstate="print">
            <a:lum bright="20000" contrast="30000"/>
          </a:blip>
          <a:srcRect/>
          <a:stretch>
            <a:fillRect/>
          </a:stretch>
        </p:blipFill>
        <p:spPr bwMode="auto">
          <a:xfrm>
            <a:off x="228600" y="2286000"/>
            <a:ext cx="4416004" cy="35814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953000" y="1981200"/>
            <a:ext cx="3200400" cy="4267200"/>
          </a:xfrm>
          <a:prstGeom prst="rect">
            <a:avLst/>
          </a:prstGeom>
          <a:noFill/>
          <a:ln w="9525">
            <a:noFill/>
            <a:miter lim="800000"/>
            <a:headEnd/>
            <a:tailEnd/>
          </a:ln>
        </p:spPr>
      </p:pic>
      <p:pic>
        <p:nvPicPr>
          <p:cNvPr id="8" name="Picture 21" descr="8719 pic"/>
          <p:cNvPicPr>
            <a:picLocks noChangeAspect="1" noChangeArrowheads="1"/>
          </p:cNvPicPr>
          <p:nvPr/>
        </p:nvPicPr>
        <p:blipFill>
          <a:blip r:embed="rId4"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l="-688" t="-635" r="-688" b="-635"/>
          <a:stretch>
            <a:fillRect/>
          </a:stretch>
        </p:blipFill>
        <p:spPr bwMode="auto">
          <a:xfrm>
            <a:off x="0" y="0"/>
            <a:ext cx="1447800" cy="1230313"/>
          </a:xfrm>
          <a:prstGeom prst="rect">
            <a:avLst/>
          </a:prstGeom>
          <a:noFill/>
          <a:ln w="9525">
            <a:noFill/>
            <a:miter lim="800000"/>
            <a:headEnd/>
            <a:tailEnd/>
          </a:ln>
        </p:spPr>
      </p:pic>
      <p:sp>
        <p:nvSpPr>
          <p:cNvPr id="10" name="TextBox 9"/>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(i) </a:t>
            </a:r>
            <a:endParaRPr lang="en-US" dirty="0"/>
          </a:p>
        </p:txBody>
      </p:sp>
      <p:sp>
        <p:nvSpPr>
          <p:cNvPr id="12" name="Rectangle 11"/>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3" name="TextBox 12"/>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6.5.1 (e)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2971800" cy="609600"/>
          </a:xfrm>
        </p:spPr>
        <p:txBody>
          <a:bodyPr/>
          <a:lstStyle/>
          <a:p>
            <a:r>
              <a:rPr lang="en-US" b="1" u="sng" dirty="0" smtClean="0"/>
              <a:t>Fork Lift Types</a:t>
            </a:r>
          </a:p>
          <a:p>
            <a:pPr>
              <a:buNone/>
            </a:pPr>
            <a:endParaRPr lang="en-US" b="1" u="sng"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8" name="Picture 4"/>
          <p:cNvPicPr>
            <a:picLocks noChangeAspect="1" noChangeArrowheads="1"/>
          </p:cNvPicPr>
          <p:nvPr/>
        </p:nvPicPr>
        <p:blipFill>
          <a:blip r:embed="rId2" cstate="print"/>
          <a:srcRect/>
          <a:stretch>
            <a:fillRect/>
          </a:stretch>
        </p:blipFill>
        <p:spPr bwMode="auto">
          <a:xfrm>
            <a:off x="0" y="3657600"/>
            <a:ext cx="5943600" cy="3200400"/>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5715000" y="3276600"/>
            <a:ext cx="3429000" cy="3581400"/>
          </a:xfrm>
          <a:prstGeom prst="rect">
            <a:avLst/>
          </a:prstGeom>
          <a:noFill/>
          <a:ln w="9525">
            <a:noFill/>
            <a:miter lim="800000"/>
            <a:headEnd/>
            <a:tailEnd/>
          </a:ln>
        </p:spPr>
      </p:pic>
      <p:sp>
        <p:nvSpPr>
          <p:cNvPr id="8" name="TextBox 7"/>
          <p:cNvSpPr txBox="1"/>
          <p:nvPr/>
        </p:nvSpPr>
        <p:spPr>
          <a:xfrm>
            <a:off x="381000" y="1905000"/>
            <a:ext cx="5791200" cy="1754326"/>
          </a:xfrm>
          <a:prstGeom prst="rect">
            <a:avLst/>
          </a:prstGeom>
          <a:solidFill>
            <a:srgbClr val="FFC000"/>
          </a:solidFill>
        </p:spPr>
        <p:txBody>
          <a:bodyPr wrap="square" rtlCol="0">
            <a:spAutoFit/>
          </a:bodyPr>
          <a:lstStyle/>
          <a:p>
            <a:r>
              <a:rPr lang="en-US" sz="2800" b="1" u="sng" dirty="0" smtClean="0"/>
              <a:t>Industrial Lift Trucks</a:t>
            </a:r>
            <a:endParaRPr lang="en-US" sz="2000" dirty="0" smtClean="0"/>
          </a:p>
          <a:p>
            <a:r>
              <a:rPr lang="en-US" sz="2000" dirty="0" smtClean="0"/>
              <a:t>There are two Primary types of industrial lift trucks:</a:t>
            </a:r>
          </a:p>
          <a:p>
            <a:pPr algn="ctr"/>
            <a:r>
              <a:rPr lang="en-US" sz="2000" b="1" dirty="0" smtClean="0"/>
              <a:t>High Lift </a:t>
            </a:r>
            <a:r>
              <a:rPr lang="en-US" sz="2000" dirty="0" smtClean="0"/>
              <a:t>and </a:t>
            </a:r>
            <a:r>
              <a:rPr lang="en-US" sz="2000" b="1" dirty="0" smtClean="0"/>
              <a:t>Low Lift</a:t>
            </a:r>
          </a:p>
          <a:p>
            <a:r>
              <a:rPr lang="en-US" sz="2000" b="1" dirty="0" smtClean="0"/>
              <a:t>They are designed to operate primarily on finished surfaces in an industrial environment. </a:t>
            </a:r>
          </a:p>
        </p:txBody>
      </p:sp>
      <p:pic>
        <p:nvPicPr>
          <p:cNvPr id="1026" name="Picture 2"/>
          <p:cNvPicPr>
            <a:picLocks noChangeAspect="1" noChangeArrowheads="1"/>
          </p:cNvPicPr>
          <p:nvPr/>
        </p:nvPicPr>
        <p:blipFill>
          <a:blip r:embed="rId4" cstate="print"/>
          <a:srcRect/>
          <a:stretch>
            <a:fillRect/>
          </a:stretch>
        </p:blipFill>
        <p:spPr bwMode="auto">
          <a:xfrm>
            <a:off x="6172200" y="1273908"/>
            <a:ext cx="2209800" cy="2833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838200" y="1371600"/>
            <a:ext cx="4046108" cy="584775"/>
          </a:xfrm>
          <a:prstGeom prst="rect">
            <a:avLst/>
          </a:prstGeom>
        </p:spPr>
        <p:txBody>
          <a:bodyPr wrap="none">
            <a:spAutoFit/>
          </a:bodyPr>
          <a:lstStyle/>
          <a:p>
            <a:r>
              <a:rPr lang="en-US" sz="3200" b="1" dirty="0" smtClean="0"/>
              <a:t>l. Steering mechanism.</a:t>
            </a:r>
            <a:endParaRPr lang="en-US" sz="3200" b="1" dirty="0"/>
          </a:p>
        </p:txBody>
      </p:sp>
      <p:pic>
        <p:nvPicPr>
          <p:cNvPr id="8194" name="Picture 2"/>
          <p:cNvPicPr>
            <a:picLocks noChangeAspect="1" noChangeArrowheads="1"/>
          </p:cNvPicPr>
          <p:nvPr/>
        </p:nvPicPr>
        <p:blipFill>
          <a:blip r:embed="rId2" cstate="print"/>
          <a:srcRect/>
          <a:stretch>
            <a:fillRect/>
          </a:stretch>
        </p:blipFill>
        <p:spPr bwMode="auto">
          <a:xfrm>
            <a:off x="381000" y="2057400"/>
            <a:ext cx="3153067" cy="270986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6248400" y="1676400"/>
            <a:ext cx="2662518" cy="3429000"/>
          </a:xfrm>
          <a:prstGeom prst="rect">
            <a:avLst/>
          </a:prstGeom>
          <a:noFill/>
          <a:ln w="9525">
            <a:noFill/>
            <a:miter lim="800000"/>
            <a:headEnd/>
            <a:tailEnd/>
          </a:ln>
        </p:spPr>
      </p:pic>
      <p:sp>
        <p:nvSpPr>
          <p:cNvPr id="8" name="Flowchart: Connector 7"/>
          <p:cNvSpPr/>
          <p:nvPr/>
        </p:nvSpPr>
        <p:spPr>
          <a:xfrm rot="174466">
            <a:off x="6448504" y="2540431"/>
            <a:ext cx="1066800" cy="1907835"/>
          </a:xfrm>
          <a:prstGeom prst="flowChartConnector">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6" name="Picture 4"/>
          <p:cNvPicPr>
            <a:picLocks noChangeAspect="1" noChangeArrowheads="1"/>
          </p:cNvPicPr>
          <p:nvPr/>
        </p:nvPicPr>
        <p:blipFill>
          <a:blip r:embed="rId4" cstate="print"/>
          <a:srcRect/>
          <a:stretch>
            <a:fillRect/>
          </a:stretch>
        </p:blipFill>
        <p:spPr bwMode="auto">
          <a:xfrm>
            <a:off x="3733800" y="2209800"/>
            <a:ext cx="2352675" cy="3522789"/>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
        <p:nvSpPr>
          <p:cNvPr id="12" name="TextBox 11"/>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(j)  </a:t>
            </a:r>
            <a:endParaRPr lang="en-US" dirty="0"/>
          </a:p>
        </p:txBody>
      </p:sp>
      <p:sp>
        <p:nvSpPr>
          <p:cNvPr id="13" name="Rectangle 12"/>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4" name="TextBox 13"/>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6.5.1 (f) </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1066800" y="1600200"/>
            <a:ext cx="3368485" cy="584775"/>
          </a:xfrm>
          <a:prstGeom prst="rect">
            <a:avLst/>
          </a:prstGeom>
        </p:spPr>
        <p:txBody>
          <a:bodyPr wrap="square">
            <a:spAutoFit/>
          </a:bodyPr>
          <a:lstStyle/>
          <a:p>
            <a:r>
              <a:rPr lang="en-US" sz="3200" b="1" dirty="0" smtClean="0"/>
              <a:t>m. Fuel systems.</a:t>
            </a:r>
            <a:endParaRPr lang="en-US" sz="3200" b="1" dirty="0"/>
          </a:p>
        </p:txBody>
      </p:sp>
      <p:pic>
        <p:nvPicPr>
          <p:cNvPr id="9218" name="Picture 2"/>
          <p:cNvPicPr>
            <a:picLocks noChangeAspect="1" noChangeArrowheads="1"/>
          </p:cNvPicPr>
          <p:nvPr/>
        </p:nvPicPr>
        <p:blipFill>
          <a:blip r:embed="rId2" cstate="print"/>
          <a:srcRect/>
          <a:stretch>
            <a:fillRect/>
          </a:stretch>
        </p:blipFill>
        <p:spPr bwMode="auto">
          <a:xfrm>
            <a:off x="304800" y="2362200"/>
            <a:ext cx="3238500" cy="2562225"/>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rot="826637">
            <a:off x="4425771" y="1818631"/>
            <a:ext cx="2752725" cy="2304198"/>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rot="21209807">
            <a:off x="2633425" y="3967593"/>
            <a:ext cx="2911487" cy="2263681"/>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a:stretch>
            <a:fillRect/>
          </a:stretch>
        </p:blipFill>
        <p:spPr bwMode="auto">
          <a:xfrm rot="20460481">
            <a:off x="5901081" y="3945287"/>
            <a:ext cx="2578061" cy="2043113"/>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6"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l="-688" t="-635" r="-688" b="-635"/>
          <a:stretch>
            <a:fillRect/>
          </a:stretch>
        </p:blipFill>
        <p:spPr bwMode="auto">
          <a:xfrm>
            <a:off x="0" y="0"/>
            <a:ext cx="1447800" cy="1230313"/>
          </a:xfrm>
          <a:prstGeom prst="rect">
            <a:avLst/>
          </a:prstGeom>
          <a:noFill/>
          <a:ln w="9525">
            <a:noFill/>
            <a:miter lim="800000"/>
            <a:headEnd/>
            <a:tailEnd/>
          </a:ln>
        </p:spPr>
      </p:pic>
      <p:sp>
        <p:nvSpPr>
          <p:cNvPr id="12" name="TextBox 11"/>
          <p:cNvSpPr txBox="1"/>
          <p:nvPr/>
        </p:nvSpPr>
        <p:spPr>
          <a:xfrm>
            <a:off x="4343400" y="57912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(k)  </a:t>
            </a:r>
            <a:endParaRPr lang="en-US" dirty="0"/>
          </a:p>
        </p:txBody>
      </p:sp>
      <p:sp>
        <p:nvSpPr>
          <p:cNvPr id="13" name="Rectangle 12"/>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4" name="TextBox 13"/>
          <p:cNvSpPr txBox="1"/>
          <p:nvPr/>
        </p:nvSpPr>
        <p:spPr>
          <a:xfrm>
            <a:off x="4343400" y="6172200"/>
            <a:ext cx="4800600" cy="369332"/>
          </a:xfrm>
          <a:prstGeom prst="rect">
            <a:avLst/>
          </a:prstGeom>
          <a:solidFill>
            <a:srgbClr val="00B0F0"/>
          </a:solidFill>
        </p:spPr>
        <p:txBody>
          <a:bodyPr wrap="square" rtlCol="0">
            <a:spAutoFit/>
          </a:bodyPr>
          <a:lstStyle/>
          <a:p>
            <a:r>
              <a:rPr lang="en-US" dirty="0" smtClean="0"/>
              <a:t>Reference: ANSI/ITSDF B56..6-2005 6.5.1 (g) </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990600" y="1676400"/>
            <a:ext cx="4107150" cy="523220"/>
          </a:xfrm>
          <a:prstGeom prst="rect">
            <a:avLst/>
          </a:prstGeom>
        </p:spPr>
        <p:txBody>
          <a:bodyPr wrap="none">
            <a:spAutoFit/>
          </a:bodyPr>
          <a:lstStyle/>
          <a:p>
            <a:r>
              <a:rPr lang="en-US" sz="2800" b="1" dirty="0" smtClean="0"/>
              <a:t>n. Engine oil and pressure.</a:t>
            </a:r>
            <a:endParaRPr lang="en-US" sz="2800" b="1" dirty="0"/>
          </a:p>
        </p:txBody>
      </p:sp>
      <p:pic>
        <p:nvPicPr>
          <p:cNvPr id="10243" name="Picture 3"/>
          <p:cNvPicPr>
            <a:picLocks noChangeAspect="1" noChangeArrowheads="1"/>
          </p:cNvPicPr>
          <p:nvPr/>
        </p:nvPicPr>
        <p:blipFill>
          <a:blip r:embed="rId2" cstate="print"/>
          <a:srcRect/>
          <a:stretch>
            <a:fillRect/>
          </a:stretch>
        </p:blipFill>
        <p:spPr bwMode="auto">
          <a:xfrm>
            <a:off x="381000" y="2362200"/>
            <a:ext cx="3352800" cy="2514600"/>
          </a:xfrm>
          <a:prstGeom prst="rect">
            <a:avLst/>
          </a:prstGeom>
          <a:noFill/>
          <a:ln w="9525">
            <a:noFill/>
            <a:miter lim="800000"/>
            <a:headEnd/>
            <a:tailEnd/>
          </a:ln>
        </p:spPr>
      </p:pic>
      <p:pic>
        <p:nvPicPr>
          <p:cNvPr id="10244" name="Picture 4"/>
          <p:cNvPicPr>
            <a:picLocks noChangeAspect="1" noChangeArrowheads="1"/>
          </p:cNvPicPr>
          <p:nvPr/>
        </p:nvPicPr>
        <p:blipFill>
          <a:blip r:embed="rId3" cstate="print"/>
          <a:srcRect/>
          <a:stretch>
            <a:fillRect/>
          </a:stretch>
        </p:blipFill>
        <p:spPr bwMode="auto">
          <a:xfrm>
            <a:off x="3810000" y="2133600"/>
            <a:ext cx="3200400" cy="3028071"/>
          </a:xfrm>
          <a:prstGeom prst="rect">
            <a:avLst/>
          </a:prstGeom>
          <a:noFill/>
          <a:ln w="9525">
            <a:noFill/>
            <a:miter lim="800000"/>
            <a:headEnd/>
            <a:tailEnd/>
          </a:ln>
        </p:spPr>
      </p:pic>
      <p:pic>
        <p:nvPicPr>
          <p:cNvPr id="10245" name="Picture 5"/>
          <p:cNvPicPr>
            <a:picLocks noChangeAspect="1" noChangeArrowheads="1"/>
          </p:cNvPicPr>
          <p:nvPr/>
        </p:nvPicPr>
        <p:blipFill>
          <a:blip r:embed="rId4" cstate="print"/>
          <a:srcRect/>
          <a:stretch>
            <a:fillRect/>
          </a:stretch>
        </p:blipFill>
        <p:spPr bwMode="auto">
          <a:xfrm rot="20542710">
            <a:off x="2054730" y="3807331"/>
            <a:ext cx="2362200" cy="2362200"/>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
        <p:nvSpPr>
          <p:cNvPr id="12" name="TextBox 11"/>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5.5.1  (l) </a:t>
            </a:r>
            <a:endParaRPr lang="en-US" dirty="0"/>
          </a:p>
        </p:txBody>
      </p:sp>
      <p:sp>
        <p:nvSpPr>
          <p:cNvPr id="13" name="Rectangle 12"/>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pic>
        <p:nvPicPr>
          <p:cNvPr id="10246" name="Picture 6"/>
          <p:cNvPicPr>
            <a:picLocks noChangeAspect="1" noChangeArrowheads="1"/>
          </p:cNvPicPr>
          <p:nvPr/>
        </p:nvPicPr>
        <p:blipFill>
          <a:blip r:embed="rId7" cstate="print"/>
          <a:srcRect/>
          <a:stretch>
            <a:fillRect/>
          </a:stretch>
        </p:blipFill>
        <p:spPr bwMode="auto">
          <a:xfrm rot="671432">
            <a:off x="7075028" y="3291216"/>
            <a:ext cx="1905000" cy="1876425"/>
          </a:xfrm>
          <a:prstGeom prst="rect">
            <a:avLst/>
          </a:prstGeom>
          <a:noFill/>
          <a:ln w="9525">
            <a:noFill/>
            <a:miter lim="800000"/>
            <a:headEnd/>
            <a:tailEnd/>
          </a:ln>
        </p:spPr>
      </p:pic>
      <p:sp>
        <p:nvSpPr>
          <p:cNvPr id="14" name="TextBox 13"/>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6.5.1  </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0" y="1219200"/>
            <a:ext cx="8229600" cy="954107"/>
          </a:xfrm>
          <a:prstGeom prst="rect">
            <a:avLst/>
          </a:prstGeom>
        </p:spPr>
        <p:txBody>
          <a:bodyPr wrap="square">
            <a:spAutoFit/>
          </a:bodyPr>
          <a:lstStyle/>
          <a:p>
            <a:r>
              <a:rPr lang="en-US" sz="2800" b="1" dirty="0" smtClean="0"/>
              <a:t>o. Manufacturing plates, tags, or decals in legible condition.</a:t>
            </a:r>
            <a:endParaRPr lang="en-US" sz="2800" b="1" dirty="0"/>
          </a:p>
        </p:txBody>
      </p:sp>
      <p:pic>
        <p:nvPicPr>
          <p:cNvPr id="11266" name="Picture 2"/>
          <p:cNvPicPr>
            <a:picLocks noChangeAspect="1" noChangeArrowheads="1"/>
          </p:cNvPicPr>
          <p:nvPr/>
        </p:nvPicPr>
        <p:blipFill>
          <a:blip r:embed="rId2" cstate="print"/>
          <a:srcRect/>
          <a:stretch>
            <a:fillRect/>
          </a:stretch>
        </p:blipFill>
        <p:spPr bwMode="auto">
          <a:xfrm>
            <a:off x="0" y="2133600"/>
            <a:ext cx="3810000" cy="2409825"/>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l="20026" t="17680" r="30864" b="11602"/>
          <a:stretch>
            <a:fillRect/>
          </a:stretch>
        </p:blipFill>
        <p:spPr bwMode="auto">
          <a:xfrm>
            <a:off x="4114800" y="1828800"/>
            <a:ext cx="1414463" cy="2514600"/>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5791200" y="1828800"/>
            <a:ext cx="1676400" cy="2460771"/>
          </a:xfrm>
          <a:prstGeom prst="rect">
            <a:avLst/>
          </a:prstGeom>
          <a:noFill/>
          <a:ln w="9525">
            <a:noFill/>
            <a:miter lim="800000"/>
            <a:headEnd/>
            <a:tailEnd/>
          </a:ln>
        </p:spPr>
      </p:pic>
      <p:pic>
        <p:nvPicPr>
          <p:cNvPr id="11269" name="Picture 5"/>
          <p:cNvPicPr>
            <a:picLocks noChangeAspect="1" noChangeArrowheads="1"/>
          </p:cNvPicPr>
          <p:nvPr/>
        </p:nvPicPr>
        <p:blipFill>
          <a:blip r:embed="rId5" cstate="print"/>
          <a:srcRect/>
          <a:stretch>
            <a:fillRect/>
          </a:stretch>
        </p:blipFill>
        <p:spPr bwMode="auto">
          <a:xfrm>
            <a:off x="0" y="4648200"/>
            <a:ext cx="3061607" cy="1143000"/>
          </a:xfrm>
          <a:prstGeom prst="rect">
            <a:avLst/>
          </a:prstGeom>
          <a:noFill/>
          <a:ln w="9525">
            <a:noFill/>
            <a:miter lim="800000"/>
            <a:headEnd/>
            <a:tailEnd/>
          </a:ln>
        </p:spPr>
      </p:pic>
      <p:pic>
        <p:nvPicPr>
          <p:cNvPr id="11270" name="Picture 6"/>
          <p:cNvPicPr>
            <a:picLocks noChangeAspect="1" noChangeArrowheads="1"/>
          </p:cNvPicPr>
          <p:nvPr/>
        </p:nvPicPr>
        <p:blipFill>
          <a:blip r:embed="rId6" cstate="print"/>
          <a:srcRect/>
          <a:stretch>
            <a:fillRect/>
          </a:stretch>
        </p:blipFill>
        <p:spPr bwMode="auto">
          <a:xfrm>
            <a:off x="3352800" y="4267200"/>
            <a:ext cx="4052888" cy="1524000"/>
          </a:xfrm>
          <a:prstGeom prst="rect">
            <a:avLst/>
          </a:prstGeom>
          <a:noFill/>
          <a:ln w="9525">
            <a:noFill/>
            <a:miter lim="800000"/>
            <a:headEnd/>
            <a:tailEnd/>
          </a:ln>
        </p:spPr>
      </p:pic>
      <p:pic>
        <p:nvPicPr>
          <p:cNvPr id="11" name="Picture 21" descr="8719 pic"/>
          <p:cNvPicPr>
            <a:picLocks noChangeAspect="1" noChangeArrowheads="1"/>
          </p:cNvPicPr>
          <p:nvPr/>
        </p:nvPicPr>
        <p:blipFill>
          <a:blip r:embed="rId7"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2" name="Picture 5"/>
          <p:cNvPicPr>
            <a:picLocks noChangeAspect="1" noChangeArrowheads="1"/>
          </p:cNvPicPr>
          <p:nvPr/>
        </p:nvPicPr>
        <p:blipFill>
          <a:blip r:embed="rId8" cstate="print"/>
          <a:srcRect l="-688" t="-635" r="-688" b="-635"/>
          <a:stretch>
            <a:fillRect/>
          </a:stretch>
        </p:blipFill>
        <p:spPr bwMode="auto">
          <a:xfrm>
            <a:off x="0" y="0"/>
            <a:ext cx="1447800" cy="1230313"/>
          </a:xfrm>
          <a:prstGeom prst="rect">
            <a:avLst/>
          </a:prstGeom>
          <a:noFill/>
          <a:ln w="9525">
            <a:noFill/>
            <a:miter lim="800000"/>
            <a:headEnd/>
            <a:tailEnd/>
          </a:ln>
        </p:spPr>
      </p:pic>
      <p:sp>
        <p:nvSpPr>
          <p:cNvPr id="13" name="TextBox 12"/>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4.2.4 </a:t>
            </a:r>
            <a:endParaRPr lang="en-US" dirty="0"/>
          </a:p>
        </p:txBody>
      </p:sp>
      <p:sp>
        <p:nvSpPr>
          <p:cNvPr id="14" name="Rectangle 13"/>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5" name="TextBox 14"/>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8.5.2 </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228600" y="1676400"/>
            <a:ext cx="4191000" cy="3847207"/>
          </a:xfrm>
          <a:prstGeom prst="rect">
            <a:avLst/>
          </a:prstGeom>
        </p:spPr>
        <p:txBody>
          <a:bodyPr wrap="square">
            <a:spAutoFit/>
          </a:bodyPr>
          <a:lstStyle/>
          <a:p>
            <a:r>
              <a:rPr lang="en-US" sz="2400" b="1" dirty="0" smtClean="0"/>
              <a:t>12.4.6 </a:t>
            </a:r>
          </a:p>
          <a:p>
            <a:r>
              <a:rPr lang="en-US" sz="2000" b="1" dirty="0" smtClean="0"/>
              <a:t>Idle and Standby Powered Industrial Trucks. </a:t>
            </a:r>
          </a:p>
          <a:p>
            <a:endParaRPr lang="en-US" sz="2000" b="1" dirty="0" smtClean="0"/>
          </a:p>
          <a:p>
            <a:pPr>
              <a:buFont typeface="Wingdings" pitchFamily="2" charset="2"/>
              <a:buChar char="Ø"/>
            </a:pPr>
            <a:r>
              <a:rPr lang="en-US" sz="2000" b="1" dirty="0" smtClean="0"/>
              <a:t>Idle and standby powered industrial trucks shall be inspected prior to first use according to the requirements of paragraphs 12.4.4 and 12.4.5 unless these daily and periodic inspections were performed at required intervals and recorded during the idle/standby period.</a:t>
            </a:r>
            <a:endParaRPr lang="en-US" sz="2000" b="1" dirty="0"/>
          </a:p>
        </p:txBody>
      </p:sp>
      <p:sp>
        <p:nvSpPr>
          <p:cNvPr id="13313" name="Rectangle 1"/>
          <p:cNvSpPr>
            <a:spLocks noChangeArrowheads="1"/>
          </p:cNvSpPr>
          <p:nvPr/>
        </p:nvSpPr>
        <p:spPr bwMode="auto">
          <a:xfrm>
            <a:off x="4572000" y="1524000"/>
            <a:ext cx="4343400" cy="4824026"/>
          </a:xfrm>
          <a:prstGeom prst="rect">
            <a:avLst/>
          </a:prstGeom>
          <a:solidFill>
            <a:srgbClr val="FFFF00"/>
          </a:solidFill>
          <a:ln w="28575">
            <a:solidFill>
              <a:srgbClr val="FF0000"/>
            </a:solidFill>
            <a:miter lim="800000"/>
            <a:headEnd/>
            <a:tailEnd/>
          </a:ln>
          <a:effectLst/>
        </p:spPr>
        <p:txBody>
          <a:bodyPr vert="horz" wrap="square" lIns="228528"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2000" b="1" i="0" u="sng" strike="noStrike" cap="none" normalizeH="0" baseline="0" dirty="0" smtClean="0">
                <a:ln>
                  <a:noFill/>
                </a:ln>
                <a:solidFill>
                  <a:schemeClr val="tx1"/>
                </a:solidFill>
                <a:effectLst/>
                <a:latin typeface="Arial" pitchFamily="34" charset="0"/>
                <a:ea typeface="Times New Roman" pitchFamily="18" charset="0"/>
              </a:rPr>
              <a:t>Idle Lifting Device (LD)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2800" b="1" i="0" u="none" strike="noStrike" cap="none" normalizeH="0" baseline="0" dirty="0" smtClean="0">
                <a:ln>
                  <a:noFill/>
                </a:ln>
                <a:solidFill>
                  <a:schemeClr val="tx1"/>
                </a:solidFill>
                <a:effectLst/>
                <a:latin typeface="Arial" pitchFamily="34" charset="0"/>
                <a:ea typeface="Times New Roman" pitchFamily="18" charset="0"/>
              </a:rPr>
              <a:t>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This LD has been locked out by </a:t>
            </a:r>
            <a:r>
              <a:rPr kumimoji="0" lang="en-US" sz="1200" b="1" i="0" u="none" strike="noStrike" cap="none" normalizeH="0" baseline="0" dirty="0" smtClean="0">
                <a:ln>
                  <a:noFill/>
                </a:ln>
                <a:solidFill>
                  <a:srgbClr val="FF0000"/>
                </a:solidFill>
                <a:effectLst/>
                <a:latin typeface="Arial" pitchFamily="34" charset="0"/>
                <a:ea typeface="Times New Roman" pitchFamily="18" charset="0"/>
              </a:rPr>
              <a:t>RECERT</a:t>
            </a:r>
            <a:r>
              <a:rPr kumimoji="0" lang="en-US" sz="1200" b="1" i="0" u="none" strike="noStrike" cap="none" normalizeH="0" baseline="0" dirty="0" smtClean="0">
                <a:ln>
                  <a:noFill/>
                </a:ln>
                <a:solidFill>
                  <a:srgbClr val="008000"/>
                </a:solidFill>
                <a:effectLst/>
                <a:latin typeface="Arial" pitchFamily="34" charset="0"/>
                <a:ea typeface="Times New Roman" pitchFamily="18" charset="0"/>
              </a:rPr>
              <a:t>.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When the need for LD use arises, please call </a:t>
            </a:r>
            <a:r>
              <a:rPr kumimoji="0" lang="en-US" sz="1200" b="1" i="0" u="none" strike="noStrike" cap="none" normalizeH="0" baseline="0" dirty="0" smtClean="0">
                <a:ln>
                  <a:noFill/>
                </a:ln>
                <a:solidFill>
                  <a:srgbClr val="FF0000"/>
                </a:solidFill>
                <a:effectLst/>
                <a:latin typeface="Arial" pitchFamily="34" charset="0"/>
                <a:ea typeface="Times New Roman" pitchFamily="18" charset="0"/>
              </a:rPr>
              <a:t>RECERT</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 Support /Code 540 at </a:t>
            </a:r>
            <a:r>
              <a:rPr kumimoji="0" lang="en-US" sz="1200" b="1" i="0" u="none" strike="noStrike" cap="none" normalizeH="0" baseline="0" dirty="0" smtClean="0">
                <a:ln>
                  <a:noFill/>
                </a:ln>
                <a:solidFill>
                  <a:srgbClr val="FF0000"/>
                </a:solidFill>
                <a:effectLst/>
                <a:latin typeface="Arial" pitchFamily="34" charset="0"/>
                <a:ea typeface="Times New Roman" pitchFamily="18" charset="0"/>
              </a:rPr>
              <a:t>Extension 6-2583</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 at least two weeks in advance for required inspection and release.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600" b="1" i="0" u="sng" strike="noStrike" cap="none" normalizeH="0" baseline="0" dirty="0" smtClean="0">
                <a:ln>
                  <a:noFill/>
                </a:ln>
                <a:solidFill>
                  <a:schemeClr val="tx1"/>
                </a:solidFill>
                <a:effectLst/>
                <a:latin typeface="Courier"/>
                <a:ea typeface="Times New Roman" pitchFamily="18" charset="0"/>
              </a:rPr>
              <a:t>Note: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After the </a:t>
            </a:r>
            <a:r>
              <a:rPr kumimoji="0" lang="en-US" sz="1200" b="1" i="0" u="none" strike="noStrike" cap="none" normalizeH="0" baseline="0" dirty="0" smtClean="0">
                <a:ln>
                  <a:noFill/>
                </a:ln>
                <a:solidFill>
                  <a:srgbClr val="008000"/>
                </a:solidFill>
                <a:effectLst/>
                <a:latin typeface="Arial" pitchFamily="34" charset="0"/>
                <a:ea typeface="Times New Roman" pitchFamily="18" charset="0"/>
              </a:rPr>
              <a:t>RECERT</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 inspection, the LD will have unlimited use for a </a:t>
            </a:r>
            <a:r>
              <a:rPr kumimoji="0" lang="en-US" sz="1200" b="1" i="0" u="sng" strike="noStrike" cap="none" normalizeH="0" baseline="0" dirty="0" smtClean="0">
                <a:ln>
                  <a:noFill/>
                </a:ln>
                <a:solidFill>
                  <a:srgbClr val="0000FF"/>
                </a:solidFill>
                <a:effectLst/>
                <a:latin typeface="Arial" pitchFamily="34" charset="0"/>
                <a:ea typeface="Times New Roman" pitchFamily="18" charset="0"/>
              </a:rPr>
              <a:t>One Month Period</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The LD will be locked out by </a:t>
            </a:r>
            <a:r>
              <a:rPr kumimoji="0" lang="en-US" sz="1200" b="1" i="0" u="none" strike="noStrike" cap="none" normalizeH="0" baseline="0" dirty="0" smtClean="0">
                <a:ln>
                  <a:noFill/>
                </a:ln>
                <a:solidFill>
                  <a:srgbClr val="FF0000"/>
                </a:solidFill>
                <a:effectLst/>
                <a:latin typeface="Arial" pitchFamily="34" charset="0"/>
                <a:ea typeface="Times New Roman" pitchFamily="18" charset="0"/>
              </a:rPr>
              <a:t>RECERT</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 and returned to Idle Status when the </a:t>
            </a:r>
            <a:r>
              <a:rPr kumimoji="0" lang="en-US" sz="1200" b="1" i="0" u="none" strike="noStrike" cap="none" normalizeH="0" baseline="0" dirty="0" smtClean="0">
                <a:ln>
                  <a:noFill/>
                </a:ln>
                <a:solidFill>
                  <a:srgbClr val="0000FF"/>
                </a:solidFill>
                <a:effectLst/>
                <a:latin typeface="Arial" pitchFamily="34" charset="0"/>
                <a:ea typeface="Times New Roman" pitchFamily="18" charset="0"/>
              </a:rPr>
              <a:t>One Month Period</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 ends, unless the owner/user’s Branch Office notifies </a:t>
            </a:r>
            <a:r>
              <a:rPr kumimoji="0" lang="en-US" sz="1200" b="1" i="0" u="none" strike="noStrike" cap="none" normalizeH="0" baseline="0" dirty="0" smtClean="0">
                <a:ln>
                  <a:noFill/>
                </a:ln>
                <a:solidFill>
                  <a:srgbClr val="FF0000"/>
                </a:solidFill>
                <a:effectLst/>
                <a:latin typeface="Arial" pitchFamily="34" charset="0"/>
                <a:ea typeface="Times New Roman" pitchFamily="18" charset="0"/>
              </a:rPr>
              <a:t>RECERT</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 to reclassify the LD to either Regular Service or Standby Status.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rPr>
              <a:t>     Definitions: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rPr>
              <a:t>Lifting Device (LD) – </a:t>
            </a:r>
            <a:r>
              <a:rPr kumimoji="0" lang="en-US" sz="1100" b="0" i="0" u="none" strike="noStrike" cap="none" normalizeH="0" baseline="0" dirty="0" smtClean="0">
                <a:ln>
                  <a:noFill/>
                </a:ln>
                <a:solidFill>
                  <a:schemeClr val="tx1"/>
                </a:solidFill>
                <a:effectLst/>
                <a:latin typeface="Arial" pitchFamily="34" charset="0"/>
                <a:ea typeface="Times New Roman" pitchFamily="18" charset="0"/>
              </a:rPr>
              <a:t>Crane, Gantry, Hoist, Mobile Crane, Monorail 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100" b="1" i="0" u="none" strike="noStrike" cap="none" normalizeH="0" baseline="0" dirty="0" smtClean="0">
                <a:ln>
                  <a:noFill/>
                </a:ln>
                <a:solidFill>
                  <a:schemeClr val="tx1"/>
                </a:solidFill>
                <a:effectLst/>
                <a:latin typeface="Times New Roman" pitchFamily="18" charset="0"/>
                <a:cs typeface="Times New Roman" pitchFamily="18" charset="0"/>
              </a:rPr>
              <a:t>Regular Service –</a:t>
            </a: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 A lifting device </a:t>
            </a:r>
            <a:r>
              <a:rPr kumimoji="0" lang="en-US" sz="1100" b="0" i="0" u="none" strike="noStrike" cap="none" normalizeH="0" baseline="0" dirty="0" smtClean="0">
                <a:ln>
                  <a:noFill/>
                </a:ln>
                <a:solidFill>
                  <a:srgbClr val="0000FF"/>
                </a:solidFill>
                <a:effectLst/>
                <a:latin typeface="Times New Roman" pitchFamily="18" charset="0"/>
                <a:cs typeface="Times New Roman" pitchFamily="18" charset="0"/>
              </a:rPr>
              <a:t>used one or more times per month</a:t>
            </a:r>
            <a:r>
              <a:rPr kumimoji="0" lang="en-US" sz="1100" b="0" i="0" u="none" strike="noStrike" cap="none" normalizeH="0" baseline="0" dirty="0" smtClean="0">
                <a:ln>
                  <a:noFill/>
                </a:ln>
                <a:solidFill>
                  <a:schemeClr val="tx1"/>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100" b="1" i="0" u="none" strike="noStrike" cap="none" normalizeH="0" baseline="0" dirty="0" smtClean="0">
                <a:ln>
                  <a:noFill/>
                </a:ln>
                <a:solidFill>
                  <a:schemeClr val="tx1"/>
                </a:solidFill>
                <a:effectLst/>
                <a:latin typeface="Arial" pitchFamily="34" charset="0"/>
                <a:ea typeface="Times New Roman" pitchFamily="18" charset="0"/>
              </a:rPr>
              <a:t>Standby – </a:t>
            </a:r>
            <a:r>
              <a:rPr kumimoji="0" lang="en-US" sz="1100" b="0" i="0" u="none" strike="noStrike" cap="none" normalizeH="0" baseline="0" dirty="0" smtClean="0">
                <a:ln>
                  <a:noFill/>
                </a:ln>
                <a:solidFill>
                  <a:schemeClr val="tx1"/>
                </a:solidFill>
                <a:effectLst/>
                <a:latin typeface="Arial" pitchFamily="34" charset="0"/>
                <a:ea typeface="Times New Roman" pitchFamily="18" charset="0"/>
              </a:rPr>
              <a:t>A Lifting Device that is not in regular service but used occasionally or intermittently as required. (Intermittent use is defined as a Lifting Device, which has </a:t>
            </a:r>
            <a:r>
              <a:rPr kumimoji="0" lang="en-US" sz="1100" b="0" i="0" u="none" strike="noStrike" cap="none" normalizeH="0" baseline="0" dirty="0" smtClean="0">
                <a:ln>
                  <a:noFill/>
                </a:ln>
                <a:solidFill>
                  <a:srgbClr val="0000FF"/>
                </a:solidFill>
                <a:effectLst/>
                <a:latin typeface="Arial" pitchFamily="34" charset="0"/>
                <a:ea typeface="Times New Roman" pitchFamily="18" charset="0"/>
              </a:rPr>
              <a:t>not been used for a period of One Month or more, but less than Six Months.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050" b="0" i="0" u="none" strike="noStrike" cap="none" normalizeH="0" baseline="0" dirty="0" smtClean="0">
                <a:ln>
                  <a:noFill/>
                </a:ln>
                <a:solidFill>
                  <a:schemeClr val="tx1"/>
                </a:solidFill>
                <a:effectLst/>
                <a:latin typeface="Arial" pitchFamily="34" charset="0"/>
                <a:ea typeface="Times New Roman" pitchFamily="18" charset="0"/>
              </a:rPr>
              <a:t> Idle – A Lifting Device that has no projected use for the next</a:t>
            </a:r>
            <a:r>
              <a:rPr kumimoji="0" lang="en-US" sz="1050" b="0" i="0" u="none" strike="noStrike" cap="none" normalizeH="0" baseline="0" dirty="0" smtClean="0">
                <a:ln>
                  <a:noFill/>
                </a:ln>
                <a:solidFill>
                  <a:srgbClr val="0000FF"/>
                </a:solidFill>
                <a:effectLst/>
                <a:latin typeface="Arial" pitchFamily="34" charset="0"/>
                <a:ea typeface="Times New Roman" pitchFamily="18" charset="0"/>
              </a:rPr>
              <a:t> Twelve Month Period</a:t>
            </a:r>
            <a:endParaRPr kumimoji="0" lang="en-US" sz="1400" b="0" i="0" u="none" strike="noStrike" cap="none" normalizeH="0" baseline="0" dirty="0" smtClean="0">
              <a:ln>
                <a:noFill/>
              </a:ln>
              <a:solidFill>
                <a:schemeClr val="tx1"/>
              </a:solidFill>
              <a:effectLst/>
              <a:latin typeface="Arial" pitchFamily="34" charset="0"/>
            </a:endParaRPr>
          </a:p>
        </p:txBody>
      </p:sp>
      <p:pic>
        <p:nvPicPr>
          <p:cNvPr id="8" name="Picture 21" descr="8719 pic"/>
          <p:cNvPicPr>
            <a:picLocks noChangeAspect="1" noChangeArrowheads="1"/>
          </p:cNvPicPr>
          <p:nvPr/>
        </p:nvPicPr>
        <p:blipFill>
          <a:blip r:embed="rId2"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2819400" y="1219200"/>
            <a:ext cx="6324600" cy="4154984"/>
          </a:xfrm>
          <a:prstGeom prst="rect">
            <a:avLst/>
          </a:prstGeom>
        </p:spPr>
        <p:txBody>
          <a:bodyPr wrap="square">
            <a:spAutoFit/>
          </a:bodyPr>
          <a:lstStyle/>
          <a:p>
            <a:r>
              <a:rPr lang="en-US" sz="2400" b="1" dirty="0" smtClean="0"/>
              <a:t>12.6 Personnel Certification. Only certified (licensed) and trained operators shall be authorized to operate powered industrial trucks. A training, examination, and licensing program shall be established or made available. For those NASA installations that do not have a training program, all powered industrial truck operators shall be trained and certified by a recognized certification organization that normally performs this function. The basic certification program will include the following:</a:t>
            </a:r>
            <a:endParaRPr lang="en-US" sz="2400" b="1" dirty="0"/>
          </a:p>
        </p:txBody>
      </p:sp>
      <p:pic>
        <p:nvPicPr>
          <p:cNvPr id="8" name="Picture 21" descr="8719 pic"/>
          <p:cNvPicPr>
            <a:picLocks noChangeAspect="1" noChangeArrowheads="1"/>
          </p:cNvPicPr>
          <p:nvPr/>
        </p:nvPicPr>
        <p:blipFill>
          <a:blip r:embed="rId2" cstate="print"/>
          <a:srcRect/>
          <a:stretch>
            <a:fillRect/>
          </a:stretch>
        </p:blipFill>
        <p:spPr bwMode="auto">
          <a:xfrm rot="2038731">
            <a:off x="7667825" y="160874"/>
            <a:ext cx="876422" cy="984289"/>
          </a:xfrm>
          <a:prstGeom prst="rect">
            <a:avLst/>
          </a:prstGeom>
          <a:noFill/>
          <a:ln w="9525">
            <a:noFill/>
            <a:miter lim="800000"/>
            <a:headEnd/>
            <a:tailEnd/>
          </a:ln>
        </p:spPr>
      </p:pic>
      <p:pic>
        <p:nvPicPr>
          <p:cNvPr id="11"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sp>
        <p:nvSpPr>
          <p:cNvPr id="12" name="TextBox 11"/>
          <p:cNvSpPr txBox="1"/>
          <p:nvPr/>
        </p:nvSpPr>
        <p:spPr>
          <a:xfrm>
            <a:off x="4038600" y="6096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4.19.5 (a),(b) (c)</a:t>
            </a:r>
            <a:endParaRPr lang="en-US" dirty="0"/>
          </a:p>
        </p:txBody>
      </p:sp>
      <p:sp>
        <p:nvSpPr>
          <p:cNvPr id="13" name="Rectangle 12"/>
          <p:cNvSpPr/>
          <p:nvPr/>
        </p:nvSpPr>
        <p:spPr>
          <a:xfrm>
            <a:off x="4038600" y="6488668"/>
            <a:ext cx="5105400" cy="369332"/>
          </a:xfrm>
          <a:prstGeom prst="rect">
            <a:avLst/>
          </a:prstGeom>
          <a:solidFill>
            <a:srgbClr val="92D050"/>
          </a:solidFill>
        </p:spPr>
        <p:txBody>
          <a:bodyPr wrap="square">
            <a:spAutoFit/>
          </a:bodyPr>
          <a:lstStyle/>
          <a:p>
            <a:r>
              <a:rPr lang="en-US" b="1" dirty="0" smtClean="0"/>
              <a:t>Reference OSHA  Standard 29CFR 1910.178(l)(1)(i)</a:t>
            </a:r>
            <a:endParaRPr lang="en-US" b="1" dirty="0"/>
          </a:p>
        </p:txBody>
      </p:sp>
      <p:sp>
        <p:nvSpPr>
          <p:cNvPr id="14" name="TextBox 13"/>
          <p:cNvSpPr txBox="1"/>
          <p:nvPr/>
        </p:nvSpPr>
        <p:spPr>
          <a:xfrm>
            <a:off x="4038600" y="5715000"/>
            <a:ext cx="5105400" cy="369332"/>
          </a:xfrm>
          <a:prstGeom prst="rect">
            <a:avLst/>
          </a:prstGeom>
          <a:solidFill>
            <a:srgbClr val="00B0F0"/>
          </a:solidFill>
        </p:spPr>
        <p:txBody>
          <a:bodyPr wrap="square" rtlCol="0">
            <a:spAutoFit/>
          </a:bodyPr>
          <a:lstStyle/>
          <a:p>
            <a:r>
              <a:rPr lang="en-US" dirty="0" smtClean="0"/>
              <a:t>Reference: ANSI/ITSDF B56..6-2005 5.17 </a:t>
            </a:r>
            <a:endParaRPr lang="en-US" dirty="0"/>
          </a:p>
        </p:txBody>
      </p:sp>
      <p:pic>
        <p:nvPicPr>
          <p:cNvPr id="557057" name="Picture 1" descr="C:\Users\jselba\Documents\TRAINING\2014 Training Materials\Crane Training\Crane- Rigger Presentation -Book ---materials, documents, and information\CERTRAK Card.JPG"/>
          <p:cNvPicPr>
            <a:picLocks noChangeAspect="1" noChangeArrowheads="1"/>
          </p:cNvPicPr>
          <p:nvPr/>
        </p:nvPicPr>
        <p:blipFill>
          <a:blip r:embed="rId4" cstate="print"/>
          <a:srcRect/>
          <a:stretch>
            <a:fillRect/>
          </a:stretch>
        </p:blipFill>
        <p:spPr bwMode="auto">
          <a:xfrm>
            <a:off x="94186" y="1524000"/>
            <a:ext cx="2580751" cy="381000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8" name="Rectangle 7"/>
          <p:cNvSpPr/>
          <p:nvPr/>
        </p:nvSpPr>
        <p:spPr>
          <a:xfrm>
            <a:off x="0" y="1371600"/>
            <a:ext cx="8763000" cy="1569660"/>
          </a:xfrm>
          <a:prstGeom prst="rect">
            <a:avLst/>
          </a:prstGeom>
        </p:spPr>
        <p:txBody>
          <a:bodyPr wrap="square">
            <a:spAutoFit/>
          </a:bodyPr>
          <a:lstStyle/>
          <a:p>
            <a:r>
              <a:rPr lang="en-US" sz="2400" b="1" dirty="0" smtClean="0"/>
              <a:t>12.6.1 a. Classroom training in safety, lifting equipment emergency procedures, general performance standards, requirements, pre-operational checks, and safety-related defects and symptoms (for initial certification and as needed).</a:t>
            </a:r>
            <a:endParaRPr lang="en-US" sz="2400" b="1" dirty="0"/>
          </a:p>
        </p:txBody>
      </p:sp>
      <p:pic>
        <p:nvPicPr>
          <p:cNvPr id="76802" name="Picture 2"/>
          <p:cNvPicPr>
            <a:picLocks noChangeAspect="1" noChangeArrowheads="1"/>
          </p:cNvPicPr>
          <p:nvPr/>
        </p:nvPicPr>
        <p:blipFill>
          <a:blip r:embed="rId2" cstate="print"/>
          <a:srcRect/>
          <a:stretch>
            <a:fillRect/>
          </a:stretch>
        </p:blipFill>
        <p:spPr bwMode="auto">
          <a:xfrm>
            <a:off x="1905000" y="2895600"/>
            <a:ext cx="5334000" cy="3492094"/>
          </a:xfrm>
          <a:prstGeom prst="rect">
            <a:avLst/>
          </a:prstGeom>
          <a:noFill/>
          <a:ln w="9525">
            <a:noFill/>
            <a:miter lim="800000"/>
            <a:headEnd/>
            <a:tailEnd/>
          </a:ln>
        </p:spPr>
      </p:pic>
      <p:pic>
        <p:nvPicPr>
          <p:cNvPr id="7"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12" name="TextBox 11"/>
          <p:cNvSpPr txBox="1"/>
          <p:nvPr/>
        </p:nvSpPr>
        <p:spPr>
          <a:xfrm>
            <a:off x="3733800" y="6096000"/>
            <a:ext cx="5410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4.19.5 (a),(b) (c)</a:t>
            </a:r>
            <a:endParaRPr lang="en-US" dirty="0"/>
          </a:p>
        </p:txBody>
      </p:sp>
      <p:sp>
        <p:nvSpPr>
          <p:cNvPr id="10" name="Rectangle 9"/>
          <p:cNvSpPr/>
          <p:nvPr/>
        </p:nvSpPr>
        <p:spPr>
          <a:xfrm>
            <a:off x="3733800" y="6488668"/>
            <a:ext cx="5410200" cy="369332"/>
          </a:xfrm>
          <a:prstGeom prst="rect">
            <a:avLst/>
          </a:prstGeom>
          <a:solidFill>
            <a:srgbClr val="92D050"/>
          </a:solidFill>
        </p:spPr>
        <p:txBody>
          <a:bodyPr wrap="square">
            <a:spAutoFit/>
          </a:bodyPr>
          <a:lstStyle/>
          <a:p>
            <a:r>
              <a:rPr lang="en-US" b="1" dirty="0" smtClean="0"/>
              <a:t>Reference OSHA  Standard 29CFR 1910.178(l)(1)(i)</a:t>
            </a:r>
            <a:endParaRPr lang="en-US" b="1" dirty="0"/>
          </a:p>
        </p:txBody>
      </p:sp>
      <p:sp>
        <p:nvSpPr>
          <p:cNvPr id="11" name="TextBox 10"/>
          <p:cNvSpPr txBox="1"/>
          <p:nvPr/>
        </p:nvSpPr>
        <p:spPr>
          <a:xfrm>
            <a:off x="3733800" y="5715000"/>
            <a:ext cx="5257800" cy="369332"/>
          </a:xfrm>
          <a:prstGeom prst="rect">
            <a:avLst/>
          </a:prstGeom>
          <a:solidFill>
            <a:srgbClr val="00B0F0"/>
          </a:solidFill>
        </p:spPr>
        <p:txBody>
          <a:bodyPr wrap="square" rtlCol="0">
            <a:spAutoFit/>
          </a:bodyPr>
          <a:lstStyle/>
          <a:p>
            <a:r>
              <a:rPr lang="en-US" dirty="0" smtClean="0"/>
              <a:t>Reference: ANSI/ITSDF B56..6-2005 5.17 </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152400" y="1600200"/>
            <a:ext cx="8763000" cy="523220"/>
          </a:xfrm>
          <a:prstGeom prst="rect">
            <a:avLst/>
          </a:prstGeom>
        </p:spPr>
        <p:txBody>
          <a:bodyPr wrap="square">
            <a:spAutoFit/>
          </a:bodyPr>
          <a:lstStyle/>
          <a:p>
            <a:r>
              <a:rPr lang="en-US" sz="2800" b="1" dirty="0" smtClean="0"/>
              <a:t>12.6.1 b. Hands-on training </a:t>
            </a:r>
            <a:r>
              <a:rPr lang="en-US" sz="2000" b="1" dirty="0" smtClean="0"/>
              <a:t>(for initial certification and as needed).</a:t>
            </a:r>
            <a:endParaRPr lang="en-US" sz="2000" b="1" dirty="0"/>
          </a:p>
        </p:txBody>
      </p:sp>
      <p:pic>
        <p:nvPicPr>
          <p:cNvPr id="77826" name="Picture 2"/>
          <p:cNvPicPr>
            <a:picLocks noChangeAspect="1" noChangeArrowheads="1"/>
          </p:cNvPicPr>
          <p:nvPr/>
        </p:nvPicPr>
        <p:blipFill>
          <a:blip r:embed="rId2" cstate="print"/>
          <a:srcRect/>
          <a:stretch>
            <a:fillRect/>
          </a:stretch>
        </p:blipFill>
        <p:spPr bwMode="auto">
          <a:xfrm>
            <a:off x="838200" y="2286000"/>
            <a:ext cx="7010400" cy="3886200"/>
          </a:xfrm>
          <a:prstGeom prst="rect">
            <a:avLst/>
          </a:prstGeom>
          <a:noFill/>
          <a:ln w="9525">
            <a:noFill/>
            <a:miter lim="800000"/>
            <a:headEnd/>
            <a:tailEnd/>
          </a:ln>
        </p:spPr>
      </p:pic>
      <p:pic>
        <p:nvPicPr>
          <p:cNvPr id="8"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11" name="TextBox 10"/>
          <p:cNvSpPr txBox="1"/>
          <p:nvPr/>
        </p:nvSpPr>
        <p:spPr>
          <a:xfrm>
            <a:off x="4038600" y="61722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4.19.5 (a),(b) (c)</a:t>
            </a:r>
            <a:endParaRPr lang="en-US" dirty="0"/>
          </a:p>
        </p:txBody>
      </p:sp>
      <p:sp>
        <p:nvSpPr>
          <p:cNvPr id="10" name="Rectangle 9"/>
          <p:cNvSpPr/>
          <p:nvPr/>
        </p:nvSpPr>
        <p:spPr>
          <a:xfrm>
            <a:off x="4038600" y="6488668"/>
            <a:ext cx="5105400" cy="369332"/>
          </a:xfrm>
          <a:prstGeom prst="rect">
            <a:avLst/>
          </a:prstGeom>
          <a:solidFill>
            <a:srgbClr val="92D050"/>
          </a:solidFill>
        </p:spPr>
        <p:txBody>
          <a:bodyPr wrap="square">
            <a:spAutoFit/>
          </a:bodyPr>
          <a:lstStyle/>
          <a:p>
            <a:r>
              <a:rPr lang="en-US" b="1" dirty="0" smtClean="0"/>
              <a:t>Reference OSHA  Standard 29CFR 1910.178(l)(1)(i)</a:t>
            </a:r>
            <a:endParaRPr lang="en-US" b="1" dirty="0"/>
          </a:p>
        </p:txBody>
      </p:sp>
      <p:sp>
        <p:nvSpPr>
          <p:cNvPr id="12" name="TextBox 11"/>
          <p:cNvSpPr txBox="1"/>
          <p:nvPr/>
        </p:nvSpPr>
        <p:spPr>
          <a:xfrm>
            <a:off x="4038600" y="5791200"/>
            <a:ext cx="5105400" cy="369332"/>
          </a:xfrm>
          <a:prstGeom prst="rect">
            <a:avLst/>
          </a:prstGeom>
          <a:solidFill>
            <a:srgbClr val="00B0F0"/>
          </a:solidFill>
        </p:spPr>
        <p:txBody>
          <a:bodyPr wrap="square" rtlCol="0">
            <a:spAutoFit/>
          </a:bodyPr>
          <a:lstStyle/>
          <a:p>
            <a:r>
              <a:rPr lang="en-US" dirty="0" smtClean="0"/>
              <a:t>Reference: ANSI/ITSDF B56..6-2005 5.17 </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pic>
        <p:nvPicPr>
          <p:cNvPr id="78850" name="Picture 2"/>
          <p:cNvPicPr>
            <a:picLocks noChangeAspect="1" noChangeArrowheads="1"/>
          </p:cNvPicPr>
          <p:nvPr/>
        </p:nvPicPr>
        <p:blipFill>
          <a:blip r:embed="rId2" cstate="print"/>
          <a:srcRect/>
          <a:stretch>
            <a:fillRect/>
          </a:stretch>
        </p:blipFill>
        <p:spPr bwMode="auto">
          <a:xfrm rot="1098270">
            <a:off x="6984911" y="2820494"/>
            <a:ext cx="1838919" cy="2335135"/>
          </a:xfrm>
          <a:prstGeom prst="rect">
            <a:avLst/>
          </a:prstGeom>
          <a:noFill/>
          <a:ln w="9525">
            <a:noFill/>
            <a:miter lim="800000"/>
            <a:headEnd/>
            <a:tailEnd/>
          </a:ln>
        </p:spPr>
      </p:pic>
      <p:sp>
        <p:nvSpPr>
          <p:cNvPr id="7" name="Rectangle 6"/>
          <p:cNvSpPr/>
          <p:nvPr/>
        </p:nvSpPr>
        <p:spPr>
          <a:xfrm>
            <a:off x="152400" y="1447800"/>
            <a:ext cx="8991600" cy="1384995"/>
          </a:xfrm>
          <a:prstGeom prst="rect">
            <a:avLst/>
          </a:prstGeom>
        </p:spPr>
        <p:txBody>
          <a:bodyPr wrap="square">
            <a:spAutoFit/>
          </a:bodyPr>
          <a:lstStyle/>
          <a:p>
            <a:r>
              <a:rPr lang="en-US" sz="2800" b="1" dirty="0" smtClean="0"/>
              <a:t>12.6.1 c. An annual review of items listed in paragraphs 12.6.1a and 12.6.1.b above. (This may be conducted informally by local supervisory personnel.)</a:t>
            </a:r>
            <a:endParaRPr lang="en-US" sz="2800" b="1" dirty="0"/>
          </a:p>
        </p:txBody>
      </p:sp>
      <p:pic>
        <p:nvPicPr>
          <p:cNvPr id="8"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11" name="TextBox 10"/>
          <p:cNvSpPr txBox="1"/>
          <p:nvPr/>
        </p:nvSpPr>
        <p:spPr>
          <a:xfrm>
            <a:off x="4038600" y="61722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4.19.5 (a),(b) (c)</a:t>
            </a:r>
            <a:endParaRPr lang="en-US" dirty="0"/>
          </a:p>
        </p:txBody>
      </p:sp>
      <p:sp>
        <p:nvSpPr>
          <p:cNvPr id="10" name="Rectangle 9"/>
          <p:cNvSpPr/>
          <p:nvPr/>
        </p:nvSpPr>
        <p:spPr>
          <a:xfrm>
            <a:off x="4038600" y="6488668"/>
            <a:ext cx="5105400" cy="369332"/>
          </a:xfrm>
          <a:prstGeom prst="rect">
            <a:avLst/>
          </a:prstGeom>
          <a:solidFill>
            <a:srgbClr val="92D050"/>
          </a:solidFill>
        </p:spPr>
        <p:txBody>
          <a:bodyPr wrap="square">
            <a:spAutoFit/>
          </a:bodyPr>
          <a:lstStyle/>
          <a:p>
            <a:r>
              <a:rPr lang="en-US" b="1" dirty="0" smtClean="0"/>
              <a:t>Reference OSHA  Standard 29CFR 1910.178(l)(1)(i)</a:t>
            </a:r>
            <a:endParaRPr lang="en-US" b="1" dirty="0"/>
          </a:p>
        </p:txBody>
      </p:sp>
      <p:pic>
        <p:nvPicPr>
          <p:cNvPr id="75778" name="Picture 2" descr="http://us.cdn2.123rf.com/168nwm/silverwebsstudio/silverwebsstudio0804/silverwebsstudio080400003.jpg"/>
          <p:cNvPicPr>
            <a:picLocks noChangeAspect="1" noChangeArrowheads="1"/>
          </p:cNvPicPr>
          <p:nvPr/>
        </p:nvPicPr>
        <p:blipFill>
          <a:blip r:embed="rId5" cstate="print"/>
          <a:srcRect/>
          <a:stretch>
            <a:fillRect/>
          </a:stretch>
        </p:blipFill>
        <p:spPr bwMode="auto">
          <a:xfrm>
            <a:off x="3200400" y="4114800"/>
            <a:ext cx="1153066" cy="1472581"/>
          </a:xfrm>
          <a:prstGeom prst="rect">
            <a:avLst/>
          </a:prstGeom>
          <a:noFill/>
        </p:spPr>
      </p:pic>
      <p:pic>
        <p:nvPicPr>
          <p:cNvPr id="75780" name="Picture 4" descr="http://forkliftftlauderdale.com/images/Orderpicker.jpg"/>
          <p:cNvPicPr>
            <a:picLocks noChangeAspect="1" noChangeArrowheads="1"/>
          </p:cNvPicPr>
          <p:nvPr/>
        </p:nvPicPr>
        <p:blipFill>
          <a:blip r:embed="rId6" cstate="print"/>
          <a:srcRect/>
          <a:stretch>
            <a:fillRect/>
          </a:stretch>
        </p:blipFill>
        <p:spPr bwMode="auto">
          <a:xfrm>
            <a:off x="4267200" y="2895600"/>
            <a:ext cx="2093595" cy="3200400"/>
          </a:xfrm>
          <a:prstGeom prst="rect">
            <a:avLst/>
          </a:prstGeom>
          <a:noFill/>
        </p:spPr>
      </p:pic>
      <p:pic>
        <p:nvPicPr>
          <p:cNvPr id="75782" name="Picture 6" descr="Forklift Maneuvers: All The Right Moves  (Handbook)"/>
          <p:cNvPicPr>
            <a:picLocks noChangeAspect="1" noChangeArrowheads="1"/>
          </p:cNvPicPr>
          <p:nvPr/>
        </p:nvPicPr>
        <p:blipFill>
          <a:blip r:embed="rId7" cstate="print"/>
          <a:srcRect l="24000" r="26000"/>
          <a:stretch>
            <a:fillRect/>
          </a:stretch>
        </p:blipFill>
        <p:spPr bwMode="auto">
          <a:xfrm rot="20975661">
            <a:off x="242391" y="2967939"/>
            <a:ext cx="1905000" cy="2857500"/>
          </a:xfrm>
          <a:prstGeom prst="rect">
            <a:avLst/>
          </a:prstGeom>
          <a:noFill/>
        </p:spPr>
      </p:pic>
      <p:sp>
        <p:nvSpPr>
          <p:cNvPr id="12" name="TextBox 11"/>
          <p:cNvSpPr txBox="1"/>
          <p:nvPr/>
        </p:nvSpPr>
        <p:spPr>
          <a:xfrm>
            <a:off x="4038600" y="5791200"/>
            <a:ext cx="5105400" cy="369332"/>
          </a:xfrm>
          <a:prstGeom prst="rect">
            <a:avLst/>
          </a:prstGeom>
          <a:solidFill>
            <a:srgbClr val="00B0F0"/>
          </a:solidFill>
        </p:spPr>
        <p:txBody>
          <a:bodyPr wrap="square" rtlCol="0">
            <a:spAutoFit/>
          </a:bodyPr>
          <a:lstStyle/>
          <a:p>
            <a:r>
              <a:rPr lang="en-US" dirty="0" smtClean="0"/>
              <a:t>Reference: ANSI/ITSDF B56..6-2005 5.17 </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381000" y="1524000"/>
            <a:ext cx="8610600" cy="1200329"/>
          </a:xfrm>
          <a:prstGeom prst="rect">
            <a:avLst/>
          </a:prstGeom>
        </p:spPr>
        <p:txBody>
          <a:bodyPr wrap="square">
            <a:spAutoFit/>
          </a:bodyPr>
          <a:lstStyle/>
          <a:p>
            <a:r>
              <a:rPr lang="en-US" sz="2400" b="1" dirty="0" smtClean="0"/>
              <a:t>12.6.2 Examination.</a:t>
            </a:r>
          </a:p>
          <a:p>
            <a:r>
              <a:rPr lang="en-US" sz="2400" b="1" dirty="0" smtClean="0"/>
              <a:t>a. Physical examination (criteria to be determined by the cognizant medical official and should comply with ASME B56.1)</a:t>
            </a:r>
            <a:endParaRPr lang="en-US" sz="2400" b="1" dirty="0"/>
          </a:p>
        </p:txBody>
      </p:sp>
      <p:pic>
        <p:nvPicPr>
          <p:cNvPr id="79874" name="Picture 2"/>
          <p:cNvPicPr>
            <a:picLocks noChangeAspect="1" noChangeArrowheads="1"/>
          </p:cNvPicPr>
          <p:nvPr/>
        </p:nvPicPr>
        <p:blipFill>
          <a:blip r:embed="rId2" cstate="print"/>
          <a:srcRect/>
          <a:stretch>
            <a:fillRect/>
          </a:stretch>
        </p:blipFill>
        <p:spPr bwMode="auto">
          <a:xfrm>
            <a:off x="1143000" y="2743200"/>
            <a:ext cx="4038600" cy="3648269"/>
          </a:xfrm>
          <a:prstGeom prst="rect">
            <a:avLst/>
          </a:prstGeom>
          <a:noFill/>
          <a:ln w="9525">
            <a:noFill/>
            <a:miter lim="800000"/>
            <a:headEnd/>
            <a:tailEnd/>
          </a:ln>
        </p:spPr>
      </p:pic>
      <p:pic>
        <p:nvPicPr>
          <p:cNvPr id="8"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10" name="TextBox 9"/>
          <p:cNvSpPr txBox="1"/>
          <p:nvPr/>
        </p:nvSpPr>
        <p:spPr>
          <a:xfrm>
            <a:off x="4038600" y="6096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4.19.5 </a:t>
            </a:r>
            <a:endParaRPr lang="en-US" dirty="0"/>
          </a:p>
        </p:txBody>
      </p:sp>
      <p:sp>
        <p:nvSpPr>
          <p:cNvPr id="11" name="Rectangle 10"/>
          <p:cNvSpPr/>
          <p:nvPr/>
        </p:nvSpPr>
        <p:spPr>
          <a:xfrm>
            <a:off x="4038600" y="6488668"/>
            <a:ext cx="5105400" cy="369332"/>
          </a:xfrm>
          <a:prstGeom prst="rect">
            <a:avLst/>
          </a:prstGeom>
          <a:solidFill>
            <a:srgbClr val="92D050"/>
          </a:solidFill>
        </p:spPr>
        <p:txBody>
          <a:bodyPr wrap="square">
            <a:spAutoFit/>
          </a:bodyPr>
          <a:lstStyle/>
          <a:p>
            <a:r>
              <a:rPr lang="en-US" b="1" dirty="0" smtClean="0"/>
              <a:t>Reference OSHA  Standard 29CFR 1910.178(l)(1)(i)</a:t>
            </a:r>
            <a:endParaRPr lang="en-US" b="1" dirty="0"/>
          </a:p>
        </p:txBody>
      </p:sp>
      <p:sp>
        <p:nvSpPr>
          <p:cNvPr id="12" name="TextBox 11"/>
          <p:cNvSpPr txBox="1"/>
          <p:nvPr/>
        </p:nvSpPr>
        <p:spPr>
          <a:xfrm>
            <a:off x="4038600" y="5715000"/>
            <a:ext cx="5105400" cy="369332"/>
          </a:xfrm>
          <a:prstGeom prst="rect">
            <a:avLst/>
          </a:prstGeom>
          <a:solidFill>
            <a:srgbClr val="00B0F0"/>
          </a:solidFill>
        </p:spPr>
        <p:txBody>
          <a:bodyPr wrap="square" rtlCol="0">
            <a:spAutoFit/>
          </a:bodyPr>
          <a:lstStyle/>
          <a:p>
            <a:r>
              <a:rPr lang="en-US" dirty="0" smtClean="0"/>
              <a:t>Reference: ANSI/ITSDF B56..6-2005 5.17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Grp="1" noChangeAspect="1" noChangeArrowheads="1"/>
          </p:cNvPicPr>
          <p:nvPr>
            <p:ph idx="1"/>
          </p:nvPr>
        </p:nvPicPr>
        <p:blipFill>
          <a:blip r:embed="rId2" cstate="print"/>
          <a:srcRect/>
          <a:stretch>
            <a:fillRect/>
          </a:stretch>
        </p:blipFill>
        <p:spPr bwMode="auto">
          <a:xfrm>
            <a:off x="2514601" y="4311728"/>
            <a:ext cx="6629400" cy="2546272"/>
          </a:xfrm>
          <a:prstGeom prst="rect">
            <a:avLst/>
          </a:prstGeom>
          <a:noFill/>
          <a:ln w="9525">
            <a:noFill/>
            <a:miter lim="800000"/>
            <a:headEnd/>
            <a:tailEnd/>
          </a:ln>
        </p:spPr>
      </p:pic>
      <p:sp>
        <p:nvSpPr>
          <p:cNvPr id="8" name="TextBox 7"/>
          <p:cNvSpPr txBox="1"/>
          <p:nvPr/>
        </p:nvSpPr>
        <p:spPr>
          <a:xfrm>
            <a:off x="1524000" y="1828800"/>
            <a:ext cx="5943600" cy="2369880"/>
          </a:xfrm>
          <a:prstGeom prst="rect">
            <a:avLst/>
          </a:prstGeom>
          <a:solidFill>
            <a:srgbClr val="FFC000"/>
          </a:solidFill>
        </p:spPr>
        <p:txBody>
          <a:bodyPr wrap="square" rtlCol="0">
            <a:spAutoFit/>
          </a:bodyPr>
          <a:lstStyle/>
          <a:p>
            <a:r>
              <a:rPr lang="en-US" sz="3200" b="1" u="sng" dirty="0" smtClean="0"/>
              <a:t>Rough Terrain Lift Trucks</a:t>
            </a:r>
            <a:endParaRPr lang="en-US" sz="2000" dirty="0" smtClean="0"/>
          </a:p>
          <a:p>
            <a:r>
              <a:rPr lang="en-US" sz="2400" dirty="0" smtClean="0"/>
              <a:t>There are two types of rough terrain lift trucks: </a:t>
            </a:r>
            <a:r>
              <a:rPr lang="en-US" sz="2400" b="1" dirty="0" smtClean="0"/>
              <a:t>Vertical Mast </a:t>
            </a:r>
            <a:r>
              <a:rPr lang="en-US" sz="2400" dirty="0" smtClean="0"/>
              <a:t>and </a:t>
            </a:r>
            <a:r>
              <a:rPr lang="en-US" sz="2400" b="1" dirty="0" smtClean="0"/>
              <a:t>Telescoping Boom</a:t>
            </a:r>
          </a:p>
          <a:p>
            <a:r>
              <a:rPr lang="en-US" sz="2400" b="1" dirty="0" smtClean="0"/>
              <a:t>They are designed to operate on unimproved surfaces such at construction sites. </a:t>
            </a:r>
          </a:p>
          <a:p>
            <a:endParaRPr lang="en-US" sz="2000" b="1" dirty="0"/>
          </a:p>
        </p:txBody>
      </p:sp>
      <p:sp>
        <p:nvSpPr>
          <p:cNvPr id="4"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Content Placeholder 2"/>
          <p:cNvSpPr txBox="1">
            <a:spLocks/>
          </p:cNvSpPr>
          <p:nvPr/>
        </p:nvSpPr>
        <p:spPr>
          <a:xfrm>
            <a:off x="381000" y="1219200"/>
            <a:ext cx="29718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sng" strike="noStrike" kern="1200" cap="none" spc="0" normalizeH="0" baseline="0" noProof="0" dirty="0" smtClean="0">
                <a:ln>
                  <a:noFill/>
                </a:ln>
                <a:solidFill>
                  <a:schemeClr val="tx1"/>
                </a:solidFill>
                <a:effectLst/>
                <a:uLnTx/>
                <a:uFillTx/>
                <a:latin typeface="+mn-lt"/>
                <a:ea typeface="+mn-ea"/>
                <a:cs typeface="+mn-cs"/>
              </a:rPr>
              <a:t>Fork Lift Types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sng"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381000" y="4800600"/>
            <a:ext cx="3114675" cy="146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6324600" y="2209800"/>
            <a:ext cx="2514600" cy="2246769"/>
          </a:xfrm>
          <a:prstGeom prst="rect">
            <a:avLst/>
          </a:prstGeom>
          <a:solidFill>
            <a:srgbClr val="FFC000"/>
          </a:solidFill>
        </p:spPr>
        <p:txBody>
          <a:bodyPr wrap="square" rtlCol="0">
            <a:spAutoFit/>
          </a:bodyPr>
          <a:lstStyle/>
          <a:p>
            <a:r>
              <a:rPr lang="en-US" sz="2000" b="1" dirty="0" smtClean="0"/>
              <a:t>Medical examinations for those at a NASA facility must comply with </a:t>
            </a:r>
          </a:p>
          <a:p>
            <a:r>
              <a:rPr lang="en-US" sz="2000" b="1" dirty="0" smtClean="0"/>
              <a:t>NASA NPR 1800.1C, </a:t>
            </a:r>
          </a:p>
          <a:p>
            <a:r>
              <a:rPr lang="en-US" sz="2000" b="1" dirty="0" smtClean="0"/>
              <a:t>Appendix C, 3, subsection J </a:t>
            </a:r>
            <a:endParaRPr lang="en-US" sz="2000" b="1" dirty="0"/>
          </a:p>
        </p:txBody>
      </p:sp>
      <p:graphicFrame>
        <p:nvGraphicFramePr>
          <p:cNvPr id="6" name="Table 5"/>
          <p:cNvGraphicFramePr>
            <a:graphicFrameLocks noGrp="1"/>
          </p:cNvGraphicFramePr>
          <p:nvPr/>
        </p:nvGraphicFramePr>
        <p:xfrm>
          <a:off x="228600" y="152400"/>
          <a:ext cx="6019800" cy="6393681"/>
        </p:xfrm>
        <a:graphic>
          <a:graphicData uri="http://schemas.openxmlformats.org/drawingml/2006/table">
            <a:tbl>
              <a:tblPr firstRow="1" bandRow="1">
                <a:tableStyleId>{5C22544A-7EE6-4342-B048-85BDC9FD1C3A}</a:tableStyleId>
              </a:tblPr>
              <a:tblGrid>
                <a:gridCol w="3009900"/>
                <a:gridCol w="3009900"/>
              </a:tblGrid>
              <a:tr h="701374">
                <a:tc gridSpan="2">
                  <a:txBody>
                    <a:bodyPr/>
                    <a:lstStyle/>
                    <a:p>
                      <a:pPr algn="ctr"/>
                      <a:r>
                        <a:rPr lang="en-US" sz="1200" b="1" dirty="0"/>
                        <a:t>J. Motive (Heavy) Equipment Operator </a:t>
                      </a:r>
                      <a:br>
                        <a:rPr lang="en-US" sz="1200" b="1" dirty="0"/>
                      </a:br>
                      <a:r>
                        <a:rPr lang="en-US" sz="1200" b="1" dirty="0"/>
                        <a:t>Note: includes specialized maintenance and construction equipment </a:t>
                      </a:r>
                      <a:br>
                        <a:rPr lang="en-US" sz="1200" b="1" dirty="0"/>
                      </a:br>
                      <a:r>
                        <a:rPr lang="en-US" sz="1200" b="1" dirty="0"/>
                        <a:t>such as bulldozers, dump trucks, etc.</a:t>
                      </a:r>
                    </a:p>
                  </a:txBody>
                  <a:tcPr/>
                </a:tc>
                <a:tc hMerge="1">
                  <a:txBody>
                    <a:bodyPr/>
                    <a:lstStyle/>
                    <a:p>
                      <a:endParaRPr lang="en-US"/>
                    </a:p>
                  </a:txBody>
                  <a:tcPr/>
                </a:tc>
              </a:tr>
              <a:tr h="215807">
                <a:tc>
                  <a:txBody>
                    <a:bodyPr/>
                    <a:lstStyle/>
                    <a:p>
                      <a:r>
                        <a:rPr lang="en-US" sz="1200" b="1" dirty="0"/>
                        <a:t>Reference</a:t>
                      </a:r>
                    </a:p>
                  </a:txBody>
                  <a:tcPr/>
                </a:tc>
                <a:tc>
                  <a:txBody>
                    <a:bodyPr/>
                    <a:lstStyle/>
                    <a:p>
                      <a:r>
                        <a:rPr lang="en-US" sz="1200" b="1"/>
                        <a:t> </a:t>
                      </a:r>
                    </a:p>
                  </a:txBody>
                  <a:tcPr/>
                </a:tc>
              </a:tr>
              <a:tr h="539518">
                <a:tc>
                  <a:txBody>
                    <a:bodyPr/>
                    <a:lstStyle/>
                    <a:p>
                      <a:r>
                        <a:rPr lang="en-US" sz="1200" b="1" dirty="0"/>
                        <a:t>Frequency</a:t>
                      </a:r>
                    </a:p>
                  </a:txBody>
                  <a:tcPr/>
                </a:tc>
                <a:tc>
                  <a:txBody>
                    <a:bodyPr/>
                    <a:lstStyle/>
                    <a:p>
                      <a:r>
                        <a:rPr lang="fr-FR" sz="1200" b="1"/>
                        <a:t>1. Pre-placement/Baseline Examination</a:t>
                      </a:r>
                      <a:br>
                        <a:rPr lang="fr-FR" sz="1200" b="1"/>
                      </a:br>
                      <a:r>
                        <a:rPr lang="fr-FR" sz="1200" b="1"/>
                        <a:t>2. Biennial Exam</a:t>
                      </a:r>
                    </a:p>
                  </a:txBody>
                  <a:tcPr/>
                </a:tc>
              </a:tr>
              <a:tr h="3129206">
                <a:tc>
                  <a:txBody>
                    <a:bodyPr/>
                    <a:lstStyle/>
                    <a:p>
                      <a:r>
                        <a:rPr lang="en-US" sz="1200" b="1" dirty="0"/>
                        <a:t>Laboratory</a:t>
                      </a:r>
                    </a:p>
                  </a:txBody>
                  <a:tcPr/>
                </a:tc>
                <a:tc>
                  <a:txBody>
                    <a:bodyPr/>
                    <a:lstStyle/>
                    <a:p>
                      <a:r>
                        <a:rPr lang="en-US" sz="1200" b="1"/>
                        <a:t>1. Audiogram: Hearing threshold in better ear </a:t>
                      </a:r>
                      <a:r>
                        <a:rPr lang="en-US" sz="1200" b="1" u="sng"/>
                        <a:t>&lt;</a:t>
                      </a:r>
                      <a:r>
                        <a:rPr lang="en-US" sz="1200" b="1"/>
                        <a:t> 40 dB (500, 1000, 2000 Hz)</a:t>
                      </a:r>
                      <a:br>
                        <a:rPr lang="en-US" sz="1200" b="1"/>
                      </a:br>
                      <a:r>
                        <a:rPr lang="en-US" sz="1200" b="1"/>
                        <a:t>2. ECG</a:t>
                      </a:r>
                      <a:br>
                        <a:rPr lang="en-US" sz="1200" b="1"/>
                      </a:br>
                      <a:r>
                        <a:rPr lang="en-US" sz="1200" b="1"/>
                        <a:t>3. Pulmonary Function</a:t>
                      </a:r>
                      <a:br>
                        <a:rPr lang="en-US" sz="1200" b="1"/>
                      </a:br>
                      <a:r>
                        <a:rPr lang="en-US" sz="1200" b="1"/>
                        <a:t>4.  Visual Acuity: 20/40 with or without corrective lenses </a:t>
                      </a:r>
                      <a:br>
                        <a:rPr lang="en-US" sz="1200" b="1"/>
                      </a:br>
                      <a:r>
                        <a:rPr lang="en-US" sz="1200" b="1"/>
                        <a:t>5.  Gross Visual Fields: 70 degrees in each eye</a:t>
                      </a:r>
                      <a:br>
                        <a:rPr lang="en-US" sz="1200" b="1"/>
                      </a:br>
                      <a:r>
                        <a:rPr lang="en-US" sz="1200" b="1"/>
                        <a:t>6.  Color:  Recognize and distinguish between the colors</a:t>
                      </a:r>
                      <a:br>
                        <a:rPr lang="en-US" sz="1200" b="1"/>
                      </a:br>
                      <a:r>
                        <a:rPr lang="en-US" sz="1200" b="1"/>
                        <a:t>7.  Urinalysis (dipstick)</a:t>
                      </a:r>
                      <a:br>
                        <a:rPr lang="en-US" sz="1200" b="1"/>
                      </a:br>
                      <a:r>
                        <a:rPr lang="en-US" sz="1200" b="1"/>
                        <a:t>8.  Discretionary Tests:</a:t>
                      </a:r>
                    </a:p>
                    <a:p>
                      <a:pPr>
                        <a:buFont typeface="+mj-lt"/>
                        <a:buAutoNum type="alphaLcPeriod"/>
                      </a:pPr>
                      <a:r>
                        <a:rPr lang="en-US" sz="1200" b="1"/>
                        <a:t>Chest X-Ray </a:t>
                      </a:r>
                    </a:p>
                    <a:p>
                      <a:pPr>
                        <a:buFont typeface="+mj-lt"/>
                        <a:buAutoNum type="alphaLcPeriod"/>
                      </a:pPr>
                      <a:r>
                        <a:rPr lang="en-US" sz="1200" b="1"/>
                        <a:t>Blood Chemistry Profile </a:t>
                      </a:r>
                    </a:p>
                    <a:p>
                      <a:pPr>
                        <a:buFont typeface="+mj-lt"/>
                        <a:buAutoNum type="alphaLcPeriod"/>
                      </a:pPr>
                      <a:r>
                        <a:rPr lang="en-US" sz="1200" b="1"/>
                        <a:t>Complete Blood Count (CBC) </a:t>
                      </a:r>
                    </a:p>
                    <a:p>
                      <a:pPr>
                        <a:buFont typeface="+mj-lt"/>
                        <a:buAutoNum type="alphaLcPeriod"/>
                      </a:pPr>
                      <a:r>
                        <a:rPr lang="en-US" sz="1200" b="1"/>
                        <a:t>Stress Test (age determined)   </a:t>
                      </a:r>
                    </a:p>
                  </a:txBody>
                  <a:tcPr/>
                </a:tc>
              </a:tr>
              <a:tr h="1024862">
                <a:tc>
                  <a:txBody>
                    <a:bodyPr/>
                    <a:lstStyle/>
                    <a:p>
                      <a:r>
                        <a:rPr lang="en-US" sz="1200" b="1" dirty="0"/>
                        <a:t>Physical Exam</a:t>
                      </a:r>
                    </a:p>
                  </a:txBody>
                  <a:tcPr/>
                </a:tc>
                <a:tc>
                  <a:txBody>
                    <a:bodyPr/>
                    <a:lstStyle/>
                    <a:p>
                      <a:pPr>
                        <a:buFont typeface="+mj-lt"/>
                        <a:buAutoNum type="arabicPeriod"/>
                      </a:pPr>
                      <a:r>
                        <a:rPr lang="en-US" sz="1200" b="1" dirty="0"/>
                        <a:t>Occupational and Medical History </a:t>
                      </a:r>
                    </a:p>
                    <a:p>
                      <a:pPr>
                        <a:buFont typeface="+mj-lt"/>
                        <a:buAutoNum type="arabicPeriod"/>
                      </a:pPr>
                      <a:r>
                        <a:rPr lang="en-US" sz="1200" b="1" dirty="0"/>
                        <a:t>Physical Examination with focus on assessing any condition affecting vision and/or hearing that may cause any sudden incapacitation or inability to perform duties, tendencies to seizures, loss of physical control, or similar undesirable conditions </a:t>
                      </a:r>
                    </a:p>
                  </a:txBody>
                  <a:tcPr/>
                </a:tc>
              </a:tr>
              <a:tr h="377663">
                <a:tc>
                  <a:txBody>
                    <a:bodyPr/>
                    <a:lstStyle/>
                    <a:p>
                      <a:r>
                        <a:rPr lang="en-US" sz="1200" b="1"/>
                        <a:t>Written Opinion</a:t>
                      </a:r>
                    </a:p>
                  </a:txBody>
                  <a:tcPr/>
                </a:tc>
                <a:tc>
                  <a:txBody>
                    <a:bodyPr/>
                    <a:lstStyle/>
                    <a:p>
                      <a:r>
                        <a:rPr lang="en-US" sz="1200" b="1" dirty="0"/>
                        <a:t>Job Certification with any limitations</a:t>
                      </a:r>
                    </a:p>
                  </a:txBody>
                  <a:tcPr/>
                </a:tc>
              </a:tr>
            </a:tbl>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0" y="1219200"/>
            <a:ext cx="7543800" cy="954107"/>
          </a:xfrm>
          <a:prstGeom prst="rect">
            <a:avLst/>
          </a:prstGeom>
        </p:spPr>
        <p:txBody>
          <a:bodyPr wrap="square">
            <a:spAutoFit/>
          </a:bodyPr>
          <a:lstStyle/>
          <a:p>
            <a:r>
              <a:rPr lang="en-US" sz="2800" b="1" dirty="0" smtClean="0"/>
              <a:t>12.6.2 Examination.</a:t>
            </a:r>
          </a:p>
          <a:p>
            <a:r>
              <a:rPr lang="en-US" sz="2800" b="1" dirty="0" smtClean="0"/>
              <a:t>b. Written/oral examination.</a:t>
            </a:r>
            <a:endParaRPr lang="en-US" sz="2800" b="1" dirty="0"/>
          </a:p>
        </p:txBody>
      </p:sp>
      <p:pic>
        <p:nvPicPr>
          <p:cNvPr id="80898" name="Picture 2"/>
          <p:cNvPicPr>
            <a:picLocks noChangeAspect="1" noChangeArrowheads="1"/>
          </p:cNvPicPr>
          <p:nvPr/>
        </p:nvPicPr>
        <p:blipFill>
          <a:blip r:embed="rId2" cstate="print"/>
          <a:srcRect/>
          <a:stretch>
            <a:fillRect/>
          </a:stretch>
        </p:blipFill>
        <p:spPr bwMode="auto">
          <a:xfrm>
            <a:off x="1524000" y="2133600"/>
            <a:ext cx="6096000" cy="4051976"/>
          </a:xfrm>
          <a:prstGeom prst="rect">
            <a:avLst/>
          </a:prstGeom>
          <a:noFill/>
          <a:ln w="9525">
            <a:noFill/>
            <a:miter lim="800000"/>
            <a:headEnd/>
            <a:tailEnd/>
          </a:ln>
        </p:spPr>
      </p:pic>
      <p:pic>
        <p:nvPicPr>
          <p:cNvPr id="8"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10" name="TextBox 9"/>
          <p:cNvSpPr txBox="1"/>
          <p:nvPr/>
        </p:nvSpPr>
        <p:spPr>
          <a:xfrm>
            <a:off x="1981200" y="6488668"/>
            <a:ext cx="5029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4.19.5</a:t>
            </a:r>
            <a:endParaRPr lang="en-US" dirty="0"/>
          </a:p>
        </p:txBody>
      </p:sp>
      <p:sp>
        <p:nvSpPr>
          <p:cNvPr id="11" name="Rectangle 10"/>
          <p:cNvSpPr/>
          <p:nvPr/>
        </p:nvSpPr>
        <p:spPr>
          <a:xfrm>
            <a:off x="1981200" y="6172200"/>
            <a:ext cx="5029200" cy="369332"/>
          </a:xfrm>
          <a:prstGeom prst="rect">
            <a:avLst/>
          </a:prstGeom>
          <a:solidFill>
            <a:srgbClr val="92D050"/>
          </a:solidFill>
        </p:spPr>
        <p:txBody>
          <a:bodyPr wrap="square">
            <a:spAutoFit/>
          </a:bodyPr>
          <a:lstStyle/>
          <a:p>
            <a:r>
              <a:rPr lang="en-US" b="1" dirty="0" smtClean="0"/>
              <a:t>Reference OSHA  Standard 29CFR 1910.178(l)(1)(i)</a:t>
            </a:r>
            <a:endParaRPr lang="en-US" b="1" dirty="0"/>
          </a:p>
        </p:txBody>
      </p:sp>
      <p:sp>
        <p:nvSpPr>
          <p:cNvPr id="12" name="TextBox 11"/>
          <p:cNvSpPr txBox="1"/>
          <p:nvPr/>
        </p:nvSpPr>
        <p:spPr>
          <a:xfrm>
            <a:off x="1981200" y="5791200"/>
            <a:ext cx="5029200" cy="369332"/>
          </a:xfrm>
          <a:prstGeom prst="rect">
            <a:avLst/>
          </a:prstGeom>
          <a:solidFill>
            <a:srgbClr val="00B0F0"/>
          </a:solidFill>
        </p:spPr>
        <p:txBody>
          <a:bodyPr wrap="square" rtlCol="0">
            <a:spAutoFit/>
          </a:bodyPr>
          <a:lstStyle/>
          <a:p>
            <a:r>
              <a:rPr lang="en-US" dirty="0" smtClean="0"/>
              <a:t>Reference: ANSI/ITSDF B56..6-2005 5.17 </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8" name="Rectangle 7"/>
          <p:cNvSpPr/>
          <p:nvPr/>
        </p:nvSpPr>
        <p:spPr>
          <a:xfrm>
            <a:off x="0" y="1219200"/>
            <a:ext cx="9144000" cy="954107"/>
          </a:xfrm>
          <a:prstGeom prst="rect">
            <a:avLst/>
          </a:prstGeom>
        </p:spPr>
        <p:txBody>
          <a:bodyPr wrap="square">
            <a:spAutoFit/>
          </a:bodyPr>
          <a:lstStyle/>
          <a:p>
            <a:r>
              <a:rPr lang="en-US" sz="2800" b="1" dirty="0" smtClean="0"/>
              <a:t> 12.6.2 Examination.</a:t>
            </a:r>
          </a:p>
          <a:p>
            <a:r>
              <a:rPr lang="en-US" sz="2800" b="1" dirty="0" smtClean="0"/>
              <a:t>c. Operational demonstration.</a:t>
            </a:r>
            <a:endParaRPr lang="en-US" sz="2800" b="1" dirty="0"/>
          </a:p>
        </p:txBody>
      </p:sp>
      <p:pic>
        <p:nvPicPr>
          <p:cNvPr id="81922" name="Picture 2"/>
          <p:cNvPicPr>
            <a:picLocks noChangeAspect="1" noChangeArrowheads="1"/>
          </p:cNvPicPr>
          <p:nvPr/>
        </p:nvPicPr>
        <p:blipFill>
          <a:blip r:embed="rId2" cstate="print"/>
          <a:srcRect/>
          <a:stretch>
            <a:fillRect/>
          </a:stretch>
        </p:blipFill>
        <p:spPr bwMode="auto">
          <a:xfrm>
            <a:off x="4724400" y="1524000"/>
            <a:ext cx="3429000" cy="4937760"/>
          </a:xfrm>
          <a:prstGeom prst="rect">
            <a:avLst/>
          </a:prstGeom>
          <a:noFill/>
          <a:ln w="9525">
            <a:noFill/>
            <a:miter lim="800000"/>
            <a:headEnd/>
            <a:tailEnd/>
          </a:ln>
        </p:spPr>
      </p:pic>
      <p:pic>
        <p:nvPicPr>
          <p:cNvPr id="7"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10" name="TextBox 9"/>
          <p:cNvSpPr txBox="1"/>
          <p:nvPr/>
        </p:nvSpPr>
        <p:spPr>
          <a:xfrm>
            <a:off x="1066800" y="6488668"/>
            <a:ext cx="5410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4.19.4 (e) (1) (2) (3)</a:t>
            </a:r>
            <a:endParaRPr lang="en-US" dirty="0"/>
          </a:p>
        </p:txBody>
      </p:sp>
      <p:pic>
        <p:nvPicPr>
          <p:cNvPr id="3074" name="Picture 2"/>
          <p:cNvPicPr>
            <a:picLocks noChangeAspect="1" noChangeArrowheads="1"/>
          </p:cNvPicPr>
          <p:nvPr/>
        </p:nvPicPr>
        <p:blipFill>
          <a:blip r:embed="rId5" cstate="print"/>
          <a:srcRect r="2273" b="2606"/>
          <a:stretch>
            <a:fillRect/>
          </a:stretch>
        </p:blipFill>
        <p:spPr bwMode="auto">
          <a:xfrm>
            <a:off x="762000" y="2514600"/>
            <a:ext cx="3276600" cy="3276600"/>
          </a:xfrm>
          <a:prstGeom prst="rect">
            <a:avLst/>
          </a:prstGeom>
          <a:noFill/>
          <a:ln w="9525">
            <a:noFill/>
            <a:miter lim="800000"/>
            <a:headEnd/>
            <a:tailEnd/>
          </a:ln>
        </p:spPr>
      </p:pic>
      <p:sp>
        <p:nvSpPr>
          <p:cNvPr id="11" name="Rectangle 10"/>
          <p:cNvSpPr/>
          <p:nvPr/>
        </p:nvSpPr>
        <p:spPr>
          <a:xfrm>
            <a:off x="1066800" y="6172200"/>
            <a:ext cx="5410200" cy="369332"/>
          </a:xfrm>
          <a:prstGeom prst="rect">
            <a:avLst/>
          </a:prstGeom>
          <a:solidFill>
            <a:srgbClr val="92D050"/>
          </a:solidFill>
        </p:spPr>
        <p:txBody>
          <a:bodyPr wrap="square">
            <a:spAutoFit/>
          </a:bodyPr>
          <a:lstStyle/>
          <a:p>
            <a:r>
              <a:rPr lang="en-US" b="1" dirty="0" smtClean="0"/>
              <a:t>Reference OSHA  Standard 29CFR 1910.178(l)(1)(i)</a:t>
            </a:r>
            <a:endParaRPr lang="en-US" b="1" dirty="0"/>
          </a:p>
        </p:txBody>
      </p:sp>
      <p:sp>
        <p:nvSpPr>
          <p:cNvPr id="12" name="TextBox 11"/>
          <p:cNvSpPr txBox="1"/>
          <p:nvPr/>
        </p:nvSpPr>
        <p:spPr>
          <a:xfrm>
            <a:off x="1066800" y="5791200"/>
            <a:ext cx="5410200" cy="369332"/>
          </a:xfrm>
          <a:prstGeom prst="rect">
            <a:avLst/>
          </a:prstGeom>
          <a:solidFill>
            <a:srgbClr val="00B0F0"/>
          </a:solidFill>
        </p:spPr>
        <p:txBody>
          <a:bodyPr wrap="square" rtlCol="0">
            <a:spAutoFit/>
          </a:bodyPr>
          <a:lstStyle/>
          <a:p>
            <a:r>
              <a:rPr lang="en-US" dirty="0" smtClean="0"/>
              <a:t>Reference: ANSI/ITSDF B56..6-2005 5.17 </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3600" y="0"/>
            <a:ext cx="5486400" cy="487362"/>
          </a:xfrm>
          <a:solidFill>
            <a:schemeClr val="accent1"/>
          </a:solidFill>
        </p:spPr>
        <p:txBody>
          <a:bodyPr>
            <a:normAutofit fontScale="90000"/>
          </a:bodyPr>
          <a:lstStyle/>
          <a:p>
            <a:r>
              <a:rPr lang="en-US" dirty="0" smtClean="0"/>
              <a:t>NASA Standard 8719.9</a:t>
            </a:r>
            <a:endParaRPr lang="en-US" dirty="0"/>
          </a:p>
        </p:txBody>
      </p:sp>
      <p:sp>
        <p:nvSpPr>
          <p:cNvPr id="7" name="Rectangle 6"/>
          <p:cNvSpPr/>
          <p:nvPr/>
        </p:nvSpPr>
        <p:spPr>
          <a:xfrm>
            <a:off x="1066800" y="4876800"/>
            <a:ext cx="6926640" cy="523220"/>
          </a:xfrm>
          <a:prstGeom prst="rect">
            <a:avLst/>
          </a:prstGeom>
          <a:solidFill>
            <a:schemeClr val="accent3">
              <a:lumMod val="60000"/>
              <a:lumOff val="40000"/>
            </a:schemeClr>
          </a:solidFill>
        </p:spPr>
        <p:txBody>
          <a:bodyPr wrap="none">
            <a:spAutoFit/>
          </a:bodyPr>
          <a:lstStyle/>
          <a:p>
            <a:r>
              <a:rPr lang="en-US" sz="2800" b="1" dirty="0" smtClean="0"/>
              <a:t>d. Proficiency examination for recertification.</a:t>
            </a:r>
            <a:endParaRPr lang="en-US" sz="2800" b="1" dirty="0"/>
          </a:p>
        </p:txBody>
      </p:sp>
      <p:pic>
        <p:nvPicPr>
          <p:cNvPr id="8" name="Picture 21" descr="8719 pic"/>
          <p:cNvPicPr>
            <a:picLocks noChangeAspect="1" noChangeArrowheads="1"/>
          </p:cNvPicPr>
          <p:nvPr/>
        </p:nvPicPr>
        <p:blipFill>
          <a:blip r:embed="rId2" cstate="print"/>
          <a:srcRect/>
          <a:stretch>
            <a:fillRect/>
          </a:stretch>
        </p:blipFill>
        <p:spPr bwMode="auto">
          <a:xfrm rot="2038731">
            <a:off x="8345359" y="245815"/>
            <a:ext cx="650116" cy="730130"/>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l="-688" t="-635" r="-688" b="-635"/>
          <a:stretch>
            <a:fillRect/>
          </a:stretch>
        </p:blipFill>
        <p:spPr bwMode="auto">
          <a:xfrm>
            <a:off x="0" y="1"/>
            <a:ext cx="986371" cy="838199"/>
          </a:xfrm>
          <a:prstGeom prst="rect">
            <a:avLst/>
          </a:prstGeom>
          <a:noFill/>
          <a:ln w="9525">
            <a:noFill/>
            <a:miter lim="800000"/>
            <a:headEnd/>
            <a:tailEnd/>
          </a:ln>
        </p:spPr>
      </p:pic>
      <p:sp>
        <p:nvSpPr>
          <p:cNvPr id="10" name="TextBox 9"/>
          <p:cNvSpPr txBox="1"/>
          <p:nvPr/>
        </p:nvSpPr>
        <p:spPr>
          <a:xfrm>
            <a:off x="3048000" y="6096000"/>
            <a:ext cx="6096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 4 (e) 4.19.5 (a) (b) (c) </a:t>
            </a:r>
            <a:endParaRPr lang="en-US" dirty="0"/>
          </a:p>
        </p:txBody>
      </p:sp>
      <p:sp>
        <p:nvSpPr>
          <p:cNvPr id="11" name="Rectangle 10"/>
          <p:cNvSpPr/>
          <p:nvPr/>
        </p:nvSpPr>
        <p:spPr>
          <a:xfrm>
            <a:off x="3048000" y="6488668"/>
            <a:ext cx="6096000" cy="369332"/>
          </a:xfrm>
          <a:prstGeom prst="rect">
            <a:avLst/>
          </a:prstGeom>
          <a:solidFill>
            <a:srgbClr val="92D050"/>
          </a:solidFill>
        </p:spPr>
        <p:txBody>
          <a:bodyPr wrap="square">
            <a:spAutoFit/>
          </a:bodyPr>
          <a:lstStyle/>
          <a:p>
            <a:r>
              <a:rPr lang="en-US" b="1" dirty="0" smtClean="0"/>
              <a:t>Reference OSHA  Standard 29CFR 1910.178(l)(1)(i)</a:t>
            </a:r>
            <a:endParaRPr lang="en-US" b="1" dirty="0"/>
          </a:p>
        </p:txBody>
      </p:sp>
      <p:sp>
        <p:nvSpPr>
          <p:cNvPr id="12" name="TextBox 11"/>
          <p:cNvSpPr txBox="1"/>
          <p:nvPr/>
        </p:nvSpPr>
        <p:spPr>
          <a:xfrm>
            <a:off x="3048000" y="5715000"/>
            <a:ext cx="6096000" cy="369332"/>
          </a:xfrm>
          <a:prstGeom prst="rect">
            <a:avLst/>
          </a:prstGeom>
          <a:solidFill>
            <a:srgbClr val="00B0F0"/>
          </a:solidFill>
        </p:spPr>
        <p:txBody>
          <a:bodyPr wrap="square" rtlCol="0">
            <a:spAutoFit/>
          </a:bodyPr>
          <a:lstStyle/>
          <a:p>
            <a:r>
              <a:rPr lang="en-US" dirty="0" smtClean="0"/>
              <a:t>Reference: ANSI/ITSDF B56..6-2005 5.17 </a:t>
            </a:r>
            <a:endParaRPr lang="en-US" dirty="0"/>
          </a:p>
        </p:txBody>
      </p:sp>
      <p:pic>
        <p:nvPicPr>
          <p:cNvPr id="548866" name="Picture 2" descr="http://forklifttrainingusa.com/images/op4.jpg"/>
          <p:cNvPicPr>
            <a:picLocks noChangeAspect="1" noChangeArrowheads="1"/>
          </p:cNvPicPr>
          <p:nvPr/>
        </p:nvPicPr>
        <p:blipFill>
          <a:blip r:embed="rId4" cstate="print"/>
          <a:srcRect/>
          <a:stretch>
            <a:fillRect/>
          </a:stretch>
        </p:blipFill>
        <p:spPr bwMode="auto">
          <a:xfrm>
            <a:off x="1066800" y="838200"/>
            <a:ext cx="6934200" cy="4037228"/>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0" y="1600200"/>
            <a:ext cx="9144000" cy="4062651"/>
          </a:xfrm>
          <a:prstGeom prst="rect">
            <a:avLst/>
          </a:prstGeom>
        </p:spPr>
        <p:txBody>
          <a:bodyPr wrap="square">
            <a:spAutoFit/>
          </a:bodyPr>
          <a:lstStyle/>
          <a:p>
            <a:r>
              <a:rPr lang="en-US" dirty="0" smtClean="0"/>
              <a:t>12.6.4 Renewal. Licenses or certifications will expire every</a:t>
            </a:r>
            <a:r>
              <a:rPr lang="en-US" sz="2800" b="1" dirty="0" smtClean="0"/>
              <a:t> 2 </a:t>
            </a:r>
            <a:r>
              <a:rPr lang="en-US" dirty="0" smtClean="0"/>
              <a:t>years. Renewal shall</a:t>
            </a:r>
          </a:p>
          <a:p>
            <a:r>
              <a:rPr lang="en-US" dirty="0" smtClean="0"/>
              <a:t>require demonstration of proficiency or approval of supervision that proficiency is adequate and</a:t>
            </a:r>
          </a:p>
          <a:p>
            <a:r>
              <a:rPr lang="en-US" dirty="0" smtClean="0"/>
              <a:t>current. Renewal procedures will be established by each licensing organization, but as a</a:t>
            </a:r>
          </a:p>
          <a:p>
            <a:r>
              <a:rPr lang="en-US" dirty="0" smtClean="0"/>
              <a:t>minimum, will include items in paragraphs 12.6.1 and 12.6.2. Renewal or refresher training will</a:t>
            </a:r>
          </a:p>
          <a:p>
            <a:r>
              <a:rPr lang="en-US" dirty="0" smtClean="0"/>
              <a:t>be provided to operators within the </a:t>
            </a:r>
            <a:r>
              <a:rPr lang="en-US" b="1" dirty="0" smtClean="0"/>
              <a:t>TWO</a:t>
            </a:r>
            <a:r>
              <a:rPr lang="en-US" dirty="0" smtClean="0"/>
              <a:t> year certification period when:</a:t>
            </a:r>
          </a:p>
          <a:p>
            <a:endParaRPr lang="en-US" dirty="0" smtClean="0"/>
          </a:p>
          <a:p>
            <a:pPr marL="342900" indent="-342900">
              <a:buAutoNum type="alphaLcPeriod"/>
            </a:pPr>
            <a:r>
              <a:rPr lang="en-US" sz="2000" b="1" dirty="0" smtClean="0"/>
              <a:t>The operator has been observed operating the truck in an unsafe manner.</a:t>
            </a:r>
          </a:p>
          <a:p>
            <a:r>
              <a:rPr lang="en-US" sz="2000" b="1" dirty="0" smtClean="0"/>
              <a:t>b. The operator has been involved in an accident or near miss incident.</a:t>
            </a:r>
          </a:p>
          <a:p>
            <a:r>
              <a:rPr lang="en-US" sz="2000" b="1" dirty="0" smtClean="0"/>
              <a:t>c. The operator has received an evaluation that reveals that the operator is</a:t>
            </a:r>
          </a:p>
          <a:p>
            <a:r>
              <a:rPr lang="en-US" sz="2000" b="1" dirty="0" smtClean="0"/>
              <a:t>not operating the truck safely.</a:t>
            </a:r>
          </a:p>
          <a:p>
            <a:r>
              <a:rPr lang="en-US" sz="2000" b="1" dirty="0" smtClean="0"/>
              <a:t>d. The operator is assigned to drive a different type of truck.</a:t>
            </a:r>
          </a:p>
          <a:p>
            <a:r>
              <a:rPr lang="en-US" sz="2000" b="1" dirty="0" smtClean="0"/>
              <a:t>e. A condition in the workplace changes in a manner that could effect safe</a:t>
            </a:r>
          </a:p>
          <a:p>
            <a:r>
              <a:rPr lang="en-US" sz="2000" b="1" dirty="0" smtClean="0"/>
              <a:t>operation of the truck.</a:t>
            </a:r>
            <a:endParaRPr lang="en-US" sz="2000" b="1" dirty="0"/>
          </a:p>
        </p:txBody>
      </p:sp>
      <p:pic>
        <p:nvPicPr>
          <p:cNvPr id="8" name="Picture 21" descr="8719 pic"/>
          <p:cNvPicPr>
            <a:picLocks noChangeAspect="1" noChangeArrowheads="1"/>
          </p:cNvPicPr>
          <p:nvPr/>
        </p:nvPicPr>
        <p:blipFill>
          <a:blip r:embed="rId2"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sp>
        <p:nvSpPr>
          <p:cNvPr id="6" name="TextBox 5"/>
          <p:cNvSpPr txBox="1"/>
          <p:nvPr/>
        </p:nvSpPr>
        <p:spPr>
          <a:xfrm>
            <a:off x="4038600" y="6096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4.19.5  (b) </a:t>
            </a:r>
            <a:endParaRPr lang="en-US" dirty="0"/>
          </a:p>
        </p:txBody>
      </p:sp>
      <p:sp>
        <p:nvSpPr>
          <p:cNvPr id="11" name="Rectangle 10"/>
          <p:cNvSpPr/>
          <p:nvPr/>
        </p:nvSpPr>
        <p:spPr>
          <a:xfrm>
            <a:off x="4038600" y="6488668"/>
            <a:ext cx="5105400" cy="369332"/>
          </a:xfrm>
          <a:prstGeom prst="rect">
            <a:avLst/>
          </a:prstGeom>
          <a:solidFill>
            <a:srgbClr val="92D050"/>
          </a:solidFill>
        </p:spPr>
        <p:txBody>
          <a:bodyPr wrap="square">
            <a:spAutoFit/>
          </a:bodyPr>
          <a:lstStyle/>
          <a:p>
            <a:r>
              <a:rPr lang="en-US" b="1" dirty="0" smtClean="0"/>
              <a:t>Reference OSHA  Standard 29CFR 1910.178(l)(4)</a:t>
            </a:r>
            <a:endParaRPr lang="en-US" dirty="0" smtClean="0"/>
          </a:p>
        </p:txBody>
      </p:sp>
      <p:sp>
        <p:nvSpPr>
          <p:cNvPr id="10" name="TextBox 9"/>
          <p:cNvSpPr txBox="1"/>
          <p:nvPr/>
        </p:nvSpPr>
        <p:spPr>
          <a:xfrm>
            <a:off x="4038600" y="5715000"/>
            <a:ext cx="5105400" cy="369332"/>
          </a:xfrm>
          <a:prstGeom prst="rect">
            <a:avLst/>
          </a:prstGeom>
          <a:solidFill>
            <a:srgbClr val="00B0F0"/>
          </a:solidFill>
        </p:spPr>
        <p:txBody>
          <a:bodyPr wrap="square" rtlCol="0">
            <a:spAutoFit/>
          </a:bodyPr>
          <a:lstStyle/>
          <a:p>
            <a:r>
              <a:rPr lang="en-US" dirty="0" smtClean="0"/>
              <a:t>Reference: ANSI/ITSDF B56..6-2005 5.17 </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13" name="Rectangle 12"/>
          <p:cNvSpPr/>
          <p:nvPr/>
        </p:nvSpPr>
        <p:spPr>
          <a:xfrm>
            <a:off x="7086600" y="2667000"/>
            <a:ext cx="16764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381000" y="1600200"/>
            <a:ext cx="2658100" cy="523220"/>
          </a:xfrm>
          <a:prstGeom prst="rect">
            <a:avLst/>
          </a:prstGeom>
        </p:spPr>
        <p:txBody>
          <a:bodyPr wrap="none">
            <a:spAutoFit/>
          </a:bodyPr>
          <a:lstStyle/>
          <a:p>
            <a:r>
              <a:rPr lang="en-US" sz="2800" b="1" dirty="0" smtClean="0"/>
              <a:t>12.7 Operations.</a:t>
            </a:r>
            <a:endParaRPr lang="en-US" sz="2800" b="1" dirty="0"/>
          </a:p>
        </p:txBody>
      </p:sp>
      <p:sp>
        <p:nvSpPr>
          <p:cNvPr id="8" name="Rectangle 7"/>
          <p:cNvSpPr/>
          <p:nvPr/>
        </p:nvSpPr>
        <p:spPr>
          <a:xfrm>
            <a:off x="457200" y="2209800"/>
            <a:ext cx="8686800" cy="1569660"/>
          </a:xfrm>
          <a:prstGeom prst="rect">
            <a:avLst/>
          </a:prstGeom>
        </p:spPr>
        <p:txBody>
          <a:bodyPr wrap="square">
            <a:spAutoFit/>
          </a:bodyPr>
          <a:lstStyle/>
          <a:p>
            <a:r>
              <a:rPr lang="en-US" sz="2400" b="1" dirty="0" smtClean="0"/>
              <a:t>12.7.1 Powered industrial trucks shall be operated according to this section, the manufacturers’ recommendations, and  ASME B56.1. The following practices shall be followed for powered industrial truck operations:</a:t>
            </a:r>
            <a:endParaRPr lang="en-US" sz="2400" b="1" dirty="0"/>
          </a:p>
        </p:txBody>
      </p:sp>
      <p:pic>
        <p:nvPicPr>
          <p:cNvPr id="83970" name="Picture 2"/>
          <p:cNvPicPr>
            <a:picLocks noChangeAspect="1" noChangeArrowheads="1"/>
          </p:cNvPicPr>
          <p:nvPr/>
        </p:nvPicPr>
        <p:blipFill>
          <a:blip r:embed="rId2" cstate="print"/>
          <a:srcRect/>
          <a:stretch>
            <a:fillRect/>
          </a:stretch>
        </p:blipFill>
        <p:spPr bwMode="auto">
          <a:xfrm>
            <a:off x="152400" y="3819525"/>
            <a:ext cx="3276600" cy="3038475"/>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6096000" y="3810000"/>
            <a:ext cx="3047999" cy="3048000"/>
          </a:xfrm>
          <a:prstGeom prst="rect">
            <a:avLst/>
          </a:prstGeom>
          <a:noFill/>
          <a:ln w="9525">
            <a:noFill/>
            <a:miter lim="800000"/>
            <a:headEnd/>
            <a:tailEnd/>
          </a:ln>
        </p:spPr>
      </p:pic>
      <p:pic>
        <p:nvPicPr>
          <p:cNvPr id="83972" name="Picture 4"/>
          <p:cNvPicPr>
            <a:picLocks noChangeAspect="1" noChangeArrowheads="1"/>
          </p:cNvPicPr>
          <p:nvPr/>
        </p:nvPicPr>
        <p:blipFill>
          <a:blip r:embed="rId4" cstate="print"/>
          <a:srcRect/>
          <a:stretch>
            <a:fillRect/>
          </a:stretch>
        </p:blipFill>
        <p:spPr bwMode="auto">
          <a:xfrm>
            <a:off x="3352800" y="3810000"/>
            <a:ext cx="2743200" cy="3048000"/>
          </a:xfrm>
          <a:prstGeom prst="rect">
            <a:avLst/>
          </a:prstGeom>
          <a:noFill/>
          <a:ln w="9525">
            <a:noFill/>
            <a:miter lim="800000"/>
            <a:headEnd/>
            <a:tailEnd/>
          </a:ln>
        </p:spPr>
      </p:pic>
      <p:pic>
        <p:nvPicPr>
          <p:cNvPr id="11"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2"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0" y="1676400"/>
            <a:ext cx="9144000" cy="1015663"/>
          </a:xfrm>
          <a:prstGeom prst="rect">
            <a:avLst/>
          </a:prstGeom>
        </p:spPr>
        <p:txBody>
          <a:bodyPr wrap="square">
            <a:spAutoFit/>
          </a:bodyPr>
          <a:lstStyle/>
          <a:p>
            <a:r>
              <a:rPr lang="en-US" sz="2000" b="1" dirty="0" smtClean="0"/>
              <a:t>a. General operating procedures describing powered industrial truck</a:t>
            </a:r>
          </a:p>
          <a:p>
            <a:r>
              <a:rPr lang="en-US" sz="2000" b="1" dirty="0" smtClean="0"/>
              <a:t>operations, emergency steps, communication requirements, and special</a:t>
            </a:r>
          </a:p>
          <a:p>
            <a:r>
              <a:rPr lang="en-US" sz="2000" b="1" dirty="0" smtClean="0"/>
              <a:t>requirements including checklists and inspection requirements shall be prepared,</a:t>
            </a:r>
            <a:endParaRPr lang="en-US" sz="2000" b="1" dirty="0"/>
          </a:p>
        </p:txBody>
      </p:sp>
      <p:sp>
        <p:nvSpPr>
          <p:cNvPr id="8" name="Rectangle 7"/>
          <p:cNvSpPr/>
          <p:nvPr/>
        </p:nvSpPr>
        <p:spPr>
          <a:xfrm>
            <a:off x="0" y="2590800"/>
            <a:ext cx="9144000" cy="1015663"/>
          </a:xfrm>
          <a:prstGeom prst="rect">
            <a:avLst/>
          </a:prstGeom>
        </p:spPr>
        <p:txBody>
          <a:bodyPr wrap="square">
            <a:spAutoFit/>
          </a:bodyPr>
          <a:lstStyle/>
          <a:p>
            <a:r>
              <a:rPr lang="en-US" sz="2000" b="1" dirty="0" smtClean="0"/>
              <a:t>approved and followed for each area powered industrial truck operations are</a:t>
            </a:r>
          </a:p>
          <a:p>
            <a:r>
              <a:rPr lang="en-US" sz="2000" b="1" dirty="0" smtClean="0"/>
              <a:t>performed and shall include each type of truck. There must be a formal system</a:t>
            </a:r>
          </a:p>
          <a:p>
            <a:r>
              <a:rPr lang="en-US" sz="2000" b="1" dirty="0" smtClean="0"/>
              <a:t>for review, approval, and update to maintain valid operating procedures.</a:t>
            </a:r>
            <a:endParaRPr lang="en-US" sz="2000" b="1" dirty="0"/>
          </a:p>
        </p:txBody>
      </p:sp>
      <p:pic>
        <p:nvPicPr>
          <p:cNvPr id="84994" name="Picture 2"/>
          <p:cNvPicPr>
            <a:picLocks noChangeAspect="1" noChangeArrowheads="1"/>
          </p:cNvPicPr>
          <p:nvPr/>
        </p:nvPicPr>
        <p:blipFill>
          <a:blip r:embed="rId2" cstate="print"/>
          <a:srcRect/>
          <a:stretch>
            <a:fillRect/>
          </a:stretch>
        </p:blipFill>
        <p:spPr bwMode="auto">
          <a:xfrm>
            <a:off x="304800" y="3581400"/>
            <a:ext cx="5081587" cy="2971800"/>
          </a:xfrm>
          <a:prstGeom prst="rect">
            <a:avLst/>
          </a:prstGeom>
          <a:noFill/>
          <a:ln w="9525">
            <a:noFill/>
            <a:miter lim="800000"/>
            <a:headEnd/>
            <a:tailEnd/>
          </a:ln>
        </p:spPr>
      </p:pic>
      <p:pic>
        <p:nvPicPr>
          <p:cNvPr id="9"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11" name="Rectangle 10"/>
          <p:cNvSpPr/>
          <p:nvPr/>
        </p:nvSpPr>
        <p:spPr>
          <a:xfrm>
            <a:off x="0" y="1295400"/>
            <a:ext cx="1767663" cy="369332"/>
          </a:xfrm>
          <a:prstGeom prst="rect">
            <a:avLst/>
          </a:prstGeom>
        </p:spPr>
        <p:txBody>
          <a:bodyPr wrap="none">
            <a:spAutoFit/>
          </a:bodyPr>
          <a:lstStyle/>
          <a:p>
            <a:r>
              <a:rPr lang="en-US" b="1" dirty="0" smtClean="0"/>
              <a:t>12.7 Operations.</a:t>
            </a:r>
            <a:endParaRPr lang="en-US" b="1" dirty="0"/>
          </a:p>
        </p:txBody>
      </p:sp>
      <p:sp>
        <p:nvSpPr>
          <p:cNvPr id="12" name="TextBox 11"/>
          <p:cNvSpPr txBox="1"/>
          <p:nvPr/>
        </p:nvSpPr>
        <p:spPr>
          <a:xfrm>
            <a:off x="4724400" y="6096000"/>
            <a:ext cx="4419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5.1 , 5.2</a:t>
            </a:r>
            <a:endParaRPr lang="en-US" dirty="0"/>
          </a:p>
        </p:txBody>
      </p:sp>
      <p:sp>
        <p:nvSpPr>
          <p:cNvPr id="13" name="TextBox 12"/>
          <p:cNvSpPr txBox="1"/>
          <p:nvPr/>
        </p:nvSpPr>
        <p:spPr>
          <a:xfrm>
            <a:off x="4724400" y="6488668"/>
            <a:ext cx="4419600" cy="369332"/>
          </a:xfrm>
          <a:prstGeom prst="rect">
            <a:avLst/>
          </a:prstGeom>
          <a:solidFill>
            <a:srgbClr val="00B0F0"/>
          </a:solidFill>
        </p:spPr>
        <p:txBody>
          <a:bodyPr wrap="square" rtlCol="0">
            <a:spAutoFit/>
          </a:bodyPr>
          <a:lstStyle/>
          <a:p>
            <a:r>
              <a:rPr lang="en-US" dirty="0" smtClean="0"/>
              <a:t>Reference: ANSI/ITSDF B56..6-2005 6.1, 6.2 </a:t>
            </a:r>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0" y="1524000"/>
            <a:ext cx="9144000" cy="1938992"/>
          </a:xfrm>
          <a:prstGeom prst="rect">
            <a:avLst/>
          </a:prstGeom>
        </p:spPr>
        <p:txBody>
          <a:bodyPr wrap="square">
            <a:spAutoFit/>
          </a:bodyPr>
          <a:lstStyle/>
          <a:p>
            <a:r>
              <a:rPr lang="en-US" sz="2400" b="1" dirty="0" smtClean="0"/>
              <a:t>b. Operations shall be analyzed for hazards. The analysis shall consider the environment in which the operation occurs, hazards associated with lift truck maintenance, and, in general, a systems safety analysis of the equipment, facility, load, and interfaces as a whole in support of the lift truck operation.</a:t>
            </a:r>
            <a:endParaRPr lang="en-US" sz="2400" b="1" dirty="0"/>
          </a:p>
        </p:txBody>
      </p:sp>
      <p:pic>
        <p:nvPicPr>
          <p:cNvPr id="1028" name="Picture 4"/>
          <p:cNvPicPr>
            <a:picLocks noChangeAspect="1" noChangeArrowheads="1"/>
          </p:cNvPicPr>
          <p:nvPr/>
        </p:nvPicPr>
        <p:blipFill>
          <a:blip r:embed="rId2" cstate="print"/>
          <a:srcRect/>
          <a:stretch>
            <a:fillRect/>
          </a:stretch>
        </p:blipFill>
        <p:spPr bwMode="auto">
          <a:xfrm rot="21118182">
            <a:off x="764226" y="4966250"/>
            <a:ext cx="2320565" cy="1738184"/>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2819400" y="3429000"/>
            <a:ext cx="3333750" cy="2076450"/>
          </a:xfrm>
          <a:prstGeom prst="rect">
            <a:avLst/>
          </a:prstGeom>
          <a:noFill/>
          <a:ln w="9525">
            <a:noFill/>
            <a:miter lim="800000"/>
            <a:headEnd/>
            <a:tailEnd/>
          </a:ln>
        </p:spPr>
      </p:pic>
      <p:pic>
        <p:nvPicPr>
          <p:cNvPr id="11" name="Picture 21" descr="8719 pic"/>
          <p:cNvPicPr>
            <a:picLocks noChangeAspect="1" noChangeArrowheads="1"/>
          </p:cNvPicPr>
          <p:nvPr/>
        </p:nvPicPr>
        <p:blipFill>
          <a:blip r:embed="rId4"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2" name="Picture 5"/>
          <p:cNvPicPr>
            <a:picLocks noChangeAspect="1" noChangeArrowheads="1"/>
          </p:cNvPicPr>
          <p:nvPr/>
        </p:nvPicPr>
        <p:blipFill>
          <a:blip r:embed="rId5" cstate="print"/>
          <a:srcRect l="-688" t="-635" r="-688" b="-635"/>
          <a:stretch>
            <a:fillRect/>
          </a:stretch>
        </p:blipFill>
        <p:spPr bwMode="auto">
          <a:xfrm>
            <a:off x="0" y="0"/>
            <a:ext cx="1447800" cy="1230313"/>
          </a:xfrm>
          <a:prstGeom prst="rect">
            <a:avLst/>
          </a:prstGeom>
          <a:noFill/>
          <a:ln w="9525">
            <a:noFill/>
            <a:miter lim="800000"/>
            <a:headEnd/>
            <a:tailEnd/>
          </a:ln>
        </p:spPr>
      </p:pic>
      <p:sp>
        <p:nvSpPr>
          <p:cNvPr id="13" name="Rectangle 12"/>
          <p:cNvSpPr/>
          <p:nvPr/>
        </p:nvSpPr>
        <p:spPr>
          <a:xfrm>
            <a:off x="0" y="1219200"/>
            <a:ext cx="2300630" cy="461665"/>
          </a:xfrm>
          <a:prstGeom prst="rect">
            <a:avLst/>
          </a:prstGeom>
        </p:spPr>
        <p:txBody>
          <a:bodyPr wrap="none">
            <a:spAutoFit/>
          </a:bodyPr>
          <a:lstStyle/>
          <a:p>
            <a:r>
              <a:rPr lang="en-US" sz="2400" b="1" dirty="0" smtClean="0"/>
              <a:t>12.7 Operations.</a:t>
            </a:r>
            <a:endParaRPr lang="en-US" sz="2400" b="1" dirty="0"/>
          </a:p>
        </p:txBody>
      </p:sp>
      <p:sp>
        <p:nvSpPr>
          <p:cNvPr id="16" name="Rectangle 15"/>
          <p:cNvSpPr/>
          <p:nvPr/>
        </p:nvSpPr>
        <p:spPr>
          <a:xfrm>
            <a:off x="3733800" y="6488668"/>
            <a:ext cx="5410200" cy="369332"/>
          </a:xfrm>
          <a:prstGeom prst="rect">
            <a:avLst/>
          </a:prstGeom>
          <a:solidFill>
            <a:srgbClr val="92D050"/>
          </a:solidFill>
        </p:spPr>
        <p:txBody>
          <a:bodyPr wrap="square">
            <a:spAutoFit/>
          </a:bodyPr>
          <a:lstStyle/>
          <a:p>
            <a:r>
              <a:rPr lang="en-US" b="1" dirty="0" smtClean="0"/>
              <a:t>Reference OSHA  Standard 29CFR 1910.178(l)(3)(ii)(I</a:t>
            </a:r>
            <a:endParaRPr lang="en-US" dirty="0" smtClean="0"/>
          </a:p>
        </p:txBody>
      </p:sp>
      <p:sp>
        <p:nvSpPr>
          <p:cNvPr id="15" name="TextBox 14"/>
          <p:cNvSpPr txBox="1"/>
          <p:nvPr/>
        </p:nvSpPr>
        <p:spPr>
          <a:xfrm>
            <a:off x="3733800" y="5715000"/>
            <a:ext cx="5410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5.1 , 5.2</a:t>
            </a:r>
            <a:endParaRPr lang="en-US" dirty="0"/>
          </a:p>
        </p:txBody>
      </p:sp>
      <p:pic>
        <p:nvPicPr>
          <p:cNvPr id="1026" name="Picture 2"/>
          <p:cNvPicPr>
            <a:picLocks noChangeAspect="1" noChangeArrowheads="1"/>
          </p:cNvPicPr>
          <p:nvPr/>
        </p:nvPicPr>
        <p:blipFill>
          <a:blip r:embed="rId6" cstate="print"/>
          <a:srcRect/>
          <a:stretch>
            <a:fillRect/>
          </a:stretch>
        </p:blipFill>
        <p:spPr bwMode="auto">
          <a:xfrm rot="21055422">
            <a:off x="325472" y="3600899"/>
            <a:ext cx="2095577" cy="1394511"/>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rot="20858424">
            <a:off x="5584060" y="3602131"/>
            <a:ext cx="2535304" cy="1899031"/>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7889271" y="3200400"/>
            <a:ext cx="1254729" cy="1676400"/>
          </a:xfrm>
          <a:prstGeom prst="rect">
            <a:avLst/>
          </a:prstGeom>
          <a:noFill/>
          <a:ln w="9525">
            <a:noFill/>
            <a:miter lim="800000"/>
            <a:headEnd/>
            <a:tailEnd/>
          </a:ln>
        </p:spPr>
      </p:pic>
      <p:sp>
        <p:nvSpPr>
          <p:cNvPr id="17" name="TextBox 16"/>
          <p:cNvSpPr txBox="1"/>
          <p:nvPr/>
        </p:nvSpPr>
        <p:spPr>
          <a:xfrm>
            <a:off x="3733800" y="6096000"/>
            <a:ext cx="5410200" cy="369332"/>
          </a:xfrm>
          <a:prstGeom prst="rect">
            <a:avLst/>
          </a:prstGeom>
          <a:solidFill>
            <a:srgbClr val="00B0F0"/>
          </a:solidFill>
        </p:spPr>
        <p:txBody>
          <a:bodyPr wrap="square" rtlCol="0">
            <a:spAutoFit/>
          </a:bodyPr>
          <a:lstStyle/>
          <a:p>
            <a:r>
              <a:rPr lang="en-US" dirty="0" smtClean="0"/>
              <a:t>Reference: ANSI/ITSDF B56..6-2005 6.1, 6.2 </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8" name="Rectangle 7"/>
          <p:cNvSpPr/>
          <p:nvPr/>
        </p:nvSpPr>
        <p:spPr>
          <a:xfrm>
            <a:off x="152400" y="1676400"/>
            <a:ext cx="8686800" cy="1938992"/>
          </a:xfrm>
          <a:prstGeom prst="rect">
            <a:avLst/>
          </a:prstGeom>
        </p:spPr>
        <p:txBody>
          <a:bodyPr wrap="square">
            <a:spAutoFit/>
          </a:bodyPr>
          <a:lstStyle/>
          <a:p>
            <a:r>
              <a:rPr lang="en-US" sz="2400" b="1" dirty="0" smtClean="0"/>
              <a:t>c. Before each operation or series of operations, the operator shall perform a pre-operational check to demonstrate operational readiness of the truck. If controls do not operate properly, the operator is responsible for notifying the supervisor. Repairs and adjustments shall be made before operations begin.</a:t>
            </a:r>
            <a:endParaRPr lang="en-US" sz="2400" b="1" dirty="0"/>
          </a:p>
        </p:txBody>
      </p:sp>
      <p:pic>
        <p:nvPicPr>
          <p:cNvPr id="2050" name="Picture 2"/>
          <p:cNvPicPr>
            <a:picLocks noChangeAspect="1" noChangeArrowheads="1"/>
          </p:cNvPicPr>
          <p:nvPr/>
        </p:nvPicPr>
        <p:blipFill>
          <a:blip r:embed="rId2" cstate="print"/>
          <a:srcRect/>
          <a:stretch>
            <a:fillRect/>
          </a:stretch>
        </p:blipFill>
        <p:spPr bwMode="auto">
          <a:xfrm>
            <a:off x="0" y="4648200"/>
            <a:ext cx="2466975" cy="184785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572000" y="3962400"/>
            <a:ext cx="2421903" cy="2025212"/>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7010400" y="3657600"/>
            <a:ext cx="2133600" cy="2119685"/>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2362200" y="3581400"/>
            <a:ext cx="2286000" cy="2173224"/>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6"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1" name="Picture 5"/>
          <p:cNvPicPr>
            <a:picLocks noChangeAspect="1" noChangeArrowheads="1"/>
          </p:cNvPicPr>
          <p:nvPr/>
        </p:nvPicPr>
        <p:blipFill>
          <a:blip r:embed="rId7" cstate="print"/>
          <a:srcRect l="-688" t="-635" r="-688" b="-635"/>
          <a:stretch>
            <a:fillRect/>
          </a:stretch>
        </p:blipFill>
        <p:spPr bwMode="auto">
          <a:xfrm>
            <a:off x="0" y="0"/>
            <a:ext cx="1447800" cy="1230313"/>
          </a:xfrm>
          <a:prstGeom prst="rect">
            <a:avLst/>
          </a:prstGeom>
          <a:noFill/>
          <a:ln w="9525">
            <a:noFill/>
            <a:miter lim="800000"/>
            <a:headEnd/>
            <a:tailEnd/>
          </a:ln>
        </p:spPr>
      </p:pic>
      <p:sp>
        <p:nvSpPr>
          <p:cNvPr id="12" name="Rectangle 11"/>
          <p:cNvSpPr/>
          <p:nvPr/>
        </p:nvSpPr>
        <p:spPr>
          <a:xfrm>
            <a:off x="304800" y="1295400"/>
            <a:ext cx="1767663" cy="369332"/>
          </a:xfrm>
          <a:prstGeom prst="rect">
            <a:avLst/>
          </a:prstGeom>
        </p:spPr>
        <p:txBody>
          <a:bodyPr wrap="none">
            <a:spAutoFit/>
          </a:bodyPr>
          <a:lstStyle/>
          <a:p>
            <a:r>
              <a:rPr lang="en-US" b="1" dirty="0" smtClean="0"/>
              <a:t>12.7 Operations.</a:t>
            </a:r>
            <a:endParaRPr lang="en-US" b="1" dirty="0"/>
          </a:p>
        </p:txBody>
      </p:sp>
      <p:sp>
        <p:nvSpPr>
          <p:cNvPr id="14" name="Rectangle 13"/>
          <p:cNvSpPr/>
          <p:nvPr/>
        </p:nvSpPr>
        <p:spPr>
          <a:xfrm>
            <a:off x="3733800" y="6488668"/>
            <a:ext cx="5410200" cy="369332"/>
          </a:xfrm>
          <a:prstGeom prst="rect">
            <a:avLst/>
          </a:prstGeom>
          <a:solidFill>
            <a:srgbClr val="92D050"/>
          </a:solidFill>
        </p:spPr>
        <p:txBody>
          <a:bodyPr wrap="square">
            <a:spAutoFit/>
          </a:bodyPr>
          <a:lstStyle/>
          <a:p>
            <a:r>
              <a:rPr lang="en-US" b="1" dirty="0" smtClean="0"/>
              <a:t>Reference OSHA  Standard 29CFR 1910.178(q)(7)</a:t>
            </a:r>
            <a:endParaRPr lang="en-US" dirty="0"/>
          </a:p>
        </p:txBody>
      </p:sp>
      <p:sp>
        <p:nvSpPr>
          <p:cNvPr id="15" name="TextBox 14"/>
          <p:cNvSpPr txBox="1"/>
          <p:nvPr/>
        </p:nvSpPr>
        <p:spPr>
          <a:xfrm>
            <a:off x="3733800" y="6096000"/>
            <a:ext cx="5410200" cy="369332"/>
          </a:xfrm>
          <a:prstGeom prst="rect">
            <a:avLst/>
          </a:prstGeom>
          <a:solidFill>
            <a:srgbClr val="00B0F0"/>
          </a:solidFill>
        </p:spPr>
        <p:txBody>
          <a:bodyPr wrap="square" rtlCol="0">
            <a:spAutoFit/>
          </a:bodyPr>
          <a:lstStyle/>
          <a:p>
            <a:r>
              <a:rPr lang="en-US" dirty="0" smtClean="0"/>
              <a:t>Reference: ANSI/ITSDF B56..6-2005 6.1, 6.2 </a:t>
            </a:r>
            <a:endParaRPr lang="en-US" dirty="0"/>
          </a:p>
        </p:txBody>
      </p:sp>
      <p:sp>
        <p:nvSpPr>
          <p:cNvPr id="16" name="TextBox 15"/>
          <p:cNvSpPr txBox="1"/>
          <p:nvPr/>
        </p:nvSpPr>
        <p:spPr>
          <a:xfrm>
            <a:off x="3733800" y="5715000"/>
            <a:ext cx="5410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5.1 , 5.2</a:t>
            </a:r>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8" name="Rectangle 7"/>
          <p:cNvSpPr/>
          <p:nvPr/>
        </p:nvSpPr>
        <p:spPr>
          <a:xfrm>
            <a:off x="152400" y="1600200"/>
            <a:ext cx="8763000" cy="1631216"/>
          </a:xfrm>
          <a:prstGeom prst="rect">
            <a:avLst/>
          </a:prstGeom>
        </p:spPr>
        <p:txBody>
          <a:bodyPr wrap="square">
            <a:spAutoFit/>
          </a:bodyPr>
          <a:lstStyle/>
          <a:p>
            <a:r>
              <a:rPr lang="en-US" sz="2000" b="1" dirty="0" smtClean="0"/>
              <a:t>d. Before each use, the operator shall survey the area for applicable</a:t>
            </a:r>
          </a:p>
          <a:p>
            <a:r>
              <a:rPr lang="en-US" sz="2000" b="1" dirty="0" smtClean="0"/>
              <a:t>hazards such as overhead obstructions, debris, bumps and loose obstructions, drop-offs and holes, ditches, obstructed path of travel, unstable ground, and other possible hazardous conditions. The operator shall establish appropriate safety zones before initiating operations.</a:t>
            </a:r>
            <a:endParaRPr lang="en-US" sz="2000" b="1" dirty="0"/>
          </a:p>
        </p:txBody>
      </p:sp>
      <p:pic>
        <p:nvPicPr>
          <p:cNvPr id="3074" name="Picture 2"/>
          <p:cNvPicPr>
            <a:picLocks noChangeAspect="1" noChangeArrowheads="1"/>
          </p:cNvPicPr>
          <p:nvPr/>
        </p:nvPicPr>
        <p:blipFill>
          <a:blip r:embed="rId2" cstate="print"/>
          <a:srcRect/>
          <a:stretch>
            <a:fillRect/>
          </a:stretch>
        </p:blipFill>
        <p:spPr bwMode="auto">
          <a:xfrm>
            <a:off x="0" y="3200400"/>
            <a:ext cx="1905000" cy="1447800"/>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1905000" y="4724400"/>
            <a:ext cx="2438400" cy="2133600"/>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4191000" y="3200400"/>
            <a:ext cx="2271059" cy="3048000"/>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1752600" y="3200400"/>
            <a:ext cx="2514600" cy="1428750"/>
          </a:xfrm>
          <a:prstGeom prst="rect">
            <a:avLst/>
          </a:prstGeom>
          <a:noFill/>
          <a:ln w="9525">
            <a:noFill/>
            <a:miter lim="800000"/>
            <a:headEnd/>
            <a:tailEnd/>
          </a:ln>
        </p:spPr>
      </p:pic>
      <p:pic>
        <p:nvPicPr>
          <p:cNvPr id="3079" name="Picture 7"/>
          <p:cNvPicPr>
            <a:picLocks noChangeAspect="1" noChangeArrowheads="1"/>
          </p:cNvPicPr>
          <p:nvPr/>
        </p:nvPicPr>
        <p:blipFill>
          <a:blip r:embed="rId6" cstate="print"/>
          <a:srcRect/>
          <a:stretch>
            <a:fillRect/>
          </a:stretch>
        </p:blipFill>
        <p:spPr bwMode="auto">
          <a:xfrm>
            <a:off x="6400801" y="3200400"/>
            <a:ext cx="2743200" cy="1371600"/>
          </a:xfrm>
          <a:prstGeom prst="rect">
            <a:avLst/>
          </a:prstGeom>
          <a:noFill/>
          <a:ln w="9525">
            <a:noFill/>
            <a:miter lim="800000"/>
            <a:headEnd/>
            <a:tailEnd/>
          </a:ln>
        </p:spPr>
      </p:pic>
      <p:pic>
        <p:nvPicPr>
          <p:cNvPr id="3080" name="Picture 8"/>
          <p:cNvPicPr>
            <a:picLocks noChangeAspect="1" noChangeArrowheads="1"/>
          </p:cNvPicPr>
          <p:nvPr/>
        </p:nvPicPr>
        <p:blipFill>
          <a:blip r:embed="rId7" cstate="print"/>
          <a:srcRect/>
          <a:stretch>
            <a:fillRect/>
          </a:stretch>
        </p:blipFill>
        <p:spPr bwMode="auto">
          <a:xfrm>
            <a:off x="0" y="4648200"/>
            <a:ext cx="2133600" cy="2209800"/>
          </a:xfrm>
          <a:prstGeom prst="rect">
            <a:avLst/>
          </a:prstGeom>
          <a:noFill/>
          <a:ln w="9525">
            <a:noFill/>
            <a:miter lim="800000"/>
            <a:headEnd/>
            <a:tailEnd/>
          </a:ln>
        </p:spPr>
      </p:pic>
      <p:pic>
        <p:nvPicPr>
          <p:cNvPr id="3081" name="Picture 9"/>
          <p:cNvPicPr>
            <a:picLocks noChangeAspect="1" noChangeArrowheads="1"/>
          </p:cNvPicPr>
          <p:nvPr/>
        </p:nvPicPr>
        <p:blipFill>
          <a:blip r:embed="rId8" cstate="print"/>
          <a:srcRect/>
          <a:stretch>
            <a:fillRect/>
          </a:stretch>
        </p:blipFill>
        <p:spPr bwMode="auto">
          <a:xfrm>
            <a:off x="6476999" y="4343400"/>
            <a:ext cx="2667001" cy="1743075"/>
          </a:xfrm>
          <a:prstGeom prst="rect">
            <a:avLst/>
          </a:prstGeom>
          <a:noFill/>
          <a:ln w="9525">
            <a:noFill/>
            <a:miter lim="800000"/>
            <a:headEnd/>
            <a:tailEnd/>
          </a:ln>
        </p:spPr>
      </p:pic>
      <p:pic>
        <p:nvPicPr>
          <p:cNvPr id="13" name="Picture 21" descr="8719 pic"/>
          <p:cNvPicPr>
            <a:picLocks noChangeAspect="1" noChangeArrowheads="1"/>
          </p:cNvPicPr>
          <p:nvPr/>
        </p:nvPicPr>
        <p:blipFill>
          <a:blip r:embed="rId9"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4" name="Picture 5"/>
          <p:cNvPicPr>
            <a:picLocks noChangeAspect="1" noChangeArrowheads="1"/>
          </p:cNvPicPr>
          <p:nvPr/>
        </p:nvPicPr>
        <p:blipFill>
          <a:blip r:embed="rId10" cstate="print"/>
          <a:srcRect l="-688" t="-635" r="-688" b="-635"/>
          <a:stretch>
            <a:fillRect/>
          </a:stretch>
        </p:blipFill>
        <p:spPr bwMode="auto">
          <a:xfrm>
            <a:off x="0" y="0"/>
            <a:ext cx="1447800" cy="1230313"/>
          </a:xfrm>
          <a:prstGeom prst="rect">
            <a:avLst/>
          </a:prstGeom>
          <a:noFill/>
          <a:ln w="9525">
            <a:noFill/>
            <a:miter lim="800000"/>
            <a:headEnd/>
            <a:tailEnd/>
          </a:ln>
        </p:spPr>
      </p:pic>
      <p:sp>
        <p:nvSpPr>
          <p:cNvPr id="15" name="Rectangle 14"/>
          <p:cNvSpPr/>
          <p:nvPr/>
        </p:nvSpPr>
        <p:spPr>
          <a:xfrm>
            <a:off x="304800" y="1295400"/>
            <a:ext cx="1767663" cy="369332"/>
          </a:xfrm>
          <a:prstGeom prst="rect">
            <a:avLst/>
          </a:prstGeom>
        </p:spPr>
        <p:txBody>
          <a:bodyPr wrap="none">
            <a:spAutoFit/>
          </a:bodyPr>
          <a:lstStyle/>
          <a:p>
            <a:r>
              <a:rPr lang="en-US" b="1" dirty="0" smtClean="0"/>
              <a:t>12.7 Operations.</a:t>
            </a:r>
            <a:endParaRPr lang="en-US" b="1" dirty="0"/>
          </a:p>
        </p:txBody>
      </p:sp>
      <p:sp>
        <p:nvSpPr>
          <p:cNvPr id="17" name="Rectangle 16"/>
          <p:cNvSpPr/>
          <p:nvPr/>
        </p:nvSpPr>
        <p:spPr>
          <a:xfrm>
            <a:off x="3733800" y="6488668"/>
            <a:ext cx="5410200" cy="369332"/>
          </a:xfrm>
          <a:prstGeom prst="rect">
            <a:avLst/>
          </a:prstGeom>
          <a:solidFill>
            <a:srgbClr val="92D050"/>
          </a:solidFill>
        </p:spPr>
        <p:txBody>
          <a:bodyPr wrap="square">
            <a:spAutoFit/>
          </a:bodyPr>
          <a:lstStyle/>
          <a:p>
            <a:r>
              <a:rPr lang="en-US" b="1" dirty="0" smtClean="0"/>
              <a:t>Reference OSHA  Standard 29CFR 1910.178(l)(3)(ii)(I</a:t>
            </a:r>
            <a:endParaRPr lang="en-US" dirty="0" smtClean="0"/>
          </a:p>
        </p:txBody>
      </p:sp>
      <p:sp>
        <p:nvSpPr>
          <p:cNvPr id="18" name="TextBox 17"/>
          <p:cNvSpPr txBox="1"/>
          <p:nvPr/>
        </p:nvSpPr>
        <p:spPr>
          <a:xfrm>
            <a:off x="3733800" y="6096000"/>
            <a:ext cx="5410200" cy="369332"/>
          </a:xfrm>
          <a:prstGeom prst="rect">
            <a:avLst/>
          </a:prstGeom>
          <a:solidFill>
            <a:srgbClr val="00B0F0"/>
          </a:solidFill>
        </p:spPr>
        <p:txBody>
          <a:bodyPr wrap="square" rtlCol="0">
            <a:spAutoFit/>
          </a:bodyPr>
          <a:lstStyle/>
          <a:p>
            <a:r>
              <a:rPr lang="en-US" dirty="0" smtClean="0"/>
              <a:t>Reference: ANSI/ITSDF B56..6-2005 6.1, 6.2 </a:t>
            </a:r>
            <a:endParaRPr lang="en-US" dirty="0"/>
          </a:p>
        </p:txBody>
      </p:sp>
      <p:sp>
        <p:nvSpPr>
          <p:cNvPr id="19" name="TextBox 18"/>
          <p:cNvSpPr txBox="1"/>
          <p:nvPr/>
        </p:nvSpPr>
        <p:spPr>
          <a:xfrm>
            <a:off x="3733800" y="5715000"/>
            <a:ext cx="5410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5.1 , 5.2</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1524000" y="228600"/>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8370" name="Picture 2"/>
          <p:cNvPicPr>
            <a:picLocks noGrp="1" noChangeAspect="1" noChangeArrowheads="1"/>
          </p:cNvPicPr>
          <p:nvPr>
            <p:ph idx="1"/>
          </p:nvPr>
        </p:nvPicPr>
        <p:blipFill>
          <a:blip r:embed="rId2" cstate="print"/>
          <a:srcRect/>
          <a:stretch>
            <a:fillRect/>
          </a:stretch>
        </p:blipFill>
        <p:spPr bwMode="auto">
          <a:xfrm>
            <a:off x="0" y="4267200"/>
            <a:ext cx="2590800" cy="2590800"/>
          </a:xfrm>
          <a:prstGeom prst="rect">
            <a:avLst/>
          </a:prstGeom>
          <a:noFill/>
          <a:ln w="9525">
            <a:noFill/>
            <a:miter lim="800000"/>
            <a:headEnd/>
            <a:tailEnd/>
          </a:ln>
        </p:spPr>
      </p:pic>
      <p:sp>
        <p:nvSpPr>
          <p:cNvPr id="5" name="TextBox 4"/>
          <p:cNvSpPr txBox="1"/>
          <p:nvPr/>
        </p:nvSpPr>
        <p:spPr>
          <a:xfrm>
            <a:off x="2438400" y="5867400"/>
            <a:ext cx="1828800" cy="707886"/>
          </a:xfrm>
          <a:prstGeom prst="rect">
            <a:avLst/>
          </a:prstGeom>
          <a:noFill/>
        </p:spPr>
        <p:txBody>
          <a:bodyPr wrap="square" rtlCol="0">
            <a:spAutoFit/>
          </a:bodyPr>
          <a:lstStyle/>
          <a:p>
            <a:pPr algn="ctr"/>
            <a:r>
              <a:rPr lang="en-US" sz="2000" b="1" dirty="0" smtClean="0"/>
              <a:t>4 Wheel </a:t>
            </a:r>
          </a:p>
          <a:p>
            <a:pPr algn="ctr"/>
            <a:r>
              <a:rPr lang="en-US" sz="2000" b="1" dirty="0" smtClean="0"/>
              <a:t>Sit-Down Rider</a:t>
            </a:r>
            <a:endParaRPr lang="en-US" sz="2000" b="1" dirty="0"/>
          </a:p>
        </p:txBody>
      </p:sp>
      <p:sp>
        <p:nvSpPr>
          <p:cNvPr id="6" name="TextBox 5"/>
          <p:cNvSpPr txBox="1"/>
          <p:nvPr/>
        </p:nvSpPr>
        <p:spPr>
          <a:xfrm>
            <a:off x="0" y="1600200"/>
            <a:ext cx="3429000" cy="830997"/>
          </a:xfrm>
          <a:prstGeom prst="rect">
            <a:avLst/>
          </a:prstGeom>
          <a:noFill/>
        </p:spPr>
        <p:txBody>
          <a:bodyPr wrap="square" rtlCol="0">
            <a:spAutoFit/>
          </a:bodyPr>
          <a:lstStyle/>
          <a:p>
            <a:r>
              <a:rPr lang="en-US" sz="2400" b="1" dirty="0" smtClean="0"/>
              <a:t>High Lift Industrial </a:t>
            </a:r>
          </a:p>
          <a:p>
            <a:r>
              <a:rPr lang="en-US" sz="2400" b="1" dirty="0" smtClean="0"/>
              <a:t>Lift Trucks</a:t>
            </a:r>
            <a:endParaRPr lang="en-US" sz="2400" b="1" dirty="0"/>
          </a:p>
        </p:txBody>
      </p:sp>
      <p:sp>
        <p:nvSpPr>
          <p:cNvPr id="7" name="TextBox 6"/>
          <p:cNvSpPr txBox="1"/>
          <p:nvPr/>
        </p:nvSpPr>
        <p:spPr>
          <a:xfrm>
            <a:off x="3429000" y="1295400"/>
            <a:ext cx="5486400" cy="1631216"/>
          </a:xfrm>
          <a:prstGeom prst="rect">
            <a:avLst/>
          </a:prstGeom>
          <a:solidFill>
            <a:srgbClr val="FFC000"/>
          </a:solidFill>
        </p:spPr>
        <p:txBody>
          <a:bodyPr wrap="square" rtlCol="0">
            <a:spAutoFit/>
          </a:bodyPr>
          <a:lstStyle/>
          <a:p>
            <a:r>
              <a:rPr lang="en-US" sz="2000" b="1" dirty="0" smtClean="0"/>
              <a:t>High Lift Trucks are primarily designed to stack and move loads. They may have three or four wheels and have no suspension other than tires.</a:t>
            </a:r>
          </a:p>
          <a:p>
            <a:r>
              <a:rPr lang="en-US" sz="2000" b="1" dirty="0" smtClean="0"/>
              <a:t>Their capacities can exceed 100,000 lbs., but more commonly range from 2,000 to 10,000 lbs.</a:t>
            </a:r>
            <a:endParaRPr lang="en-US" sz="2000" b="1" dirty="0"/>
          </a:p>
        </p:txBody>
      </p:sp>
      <p:sp>
        <p:nvSpPr>
          <p:cNvPr id="8" name="Content Placeholder 2"/>
          <p:cNvSpPr txBox="1">
            <a:spLocks/>
          </p:cNvSpPr>
          <p:nvPr/>
        </p:nvSpPr>
        <p:spPr>
          <a:xfrm>
            <a:off x="381000" y="1066800"/>
            <a:ext cx="29718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sng" strike="noStrike" kern="1200" cap="none" spc="0" normalizeH="0" baseline="0" noProof="0" dirty="0" smtClean="0">
                <a:ln>
                  <a:noFill/>
                </a:ln>
                <a:solidFill>
                  <a:schemeClr val="tx1"/>
                </a:solidFill>
                <a:effectLst/>
                <a:uLnTx/>
                <a:uFillTx/>
                <a:latin typeface="+mn-lt"/>
                <a:ea typeface="+mn-ea"/>
                <a:cs typeface="+mn-cs"/>
              </a:rPr>
              <a:t>Fork Lift Types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sng" strike="noStrike" kern="1200" cap="none" spc="0" normalizeH="0" baseline="0" noProof="0" dirty="0">
              <a:ln>
                <a:noFill/>
              </a:ln>
              <a:solidFill>
                <a:schemeClr val="tx1"/>
              </a:solidFill>
              <a:effectLst/>
              <a:uLnTx/>
              <a:uFillTx/>
              <a:latin typeface="+mn-lt"/>
              <a:ea typeface="+mn-ea"/>
              <a:cs typeface="+mn-cs"/>
            </a:endParaRPr>
          </a:p>
        </p:txBody>
      </p:sp>
      <p:pic>
        <p:nvPicPr>
          <p:cNvPr id="58371" name="Picture 3"/>
          <p:cNvPicPr>
            <a:picLocks noChangeAspect="1" noChangeArrowheads="1"/>
          </p:cNvPicPr>
          <p:nvPr/>
        </p:nvPicPr>
        <p:blipFill>
          <a:blip r:embed="rId3" cstate="print"/>
          <a:srcRect l="6522"/>
          <a:stretch>
            <a:fillRect/>
          </a:stretch>
        </p:blipFill>
        <p:spPr bwMode="auto">
          <a:xfrm>
            <a:off x="381000" y="2286000"/>
            <a:ext cx="1752600" cy="1774881"/>
          </a:xfrm>
          <a:prstGeom prst="rect">
            <a:avLst/>
          </a:prstGeom>
          <a:noFill/>
          <a:ln w="9525">
            <a:noFill/>
            <a:miter lim="800000"/>
            <a:headEnd/>
            <a:tailEnd/>
          </a:ln>
        </p:spPr>
      </p:pic>
      <p:sp>
        <p:nvSpPr>
          <p:cNvPr id="9" name="TextBox 8"/>
          <p:cNvSpPr txBox="1"/>
          <p:nvPr/>
        </p:nvSpPr>
        <p:spPr>
          <a:xfrm>
            <a:off x="1981200" y="3886200"/>
            <a:ext cx="1981200" cy="707886"/>
          </a:xfrm>
          <a:prstGeom prst="rect">
            <a:avLst/>
          </a:prstGeom>
          <a:noFill/>
        </p:spPr>
        <p:txBody>
          <a:bodyPr wrap="square" rtlCol="0">
            <a:spAutoFit/>
          </a:bodyPr>
          <a:lstStyle/>
          <a:p>
            <a:pPr algn="ctr"/>
            <a:r>
              <a:rPr lang="en-US" sz="2000" b="1" dirty="0" smtClean="0"/>
              <a:t>3-Wheel </a:t>
            </a:r>
          </a:p>
          <a:p>
            <a:pPr algn="ctr"/>
            <a:r>
              <a:rPr lang="en-US" sz="2000" b="1" dirty="0" smtClean="0"/>
              <a:t>Sit-Down Rider</a:t>
            </a:r>
            <a:endParaRPr lang="en-US" sz="2000" b="1" dirty="0"/>
          </a:p>
        </p:txBody>
      </p:sp>
      <p:pic>
        <p:nvPicPr>
          <p:cNvPr id="2050" name="Picture 2"/>
          <p:cNvPicPr>
            <a:picLocks noChangeAspect="1" noChangeArrowheads="1"/>
          </p:cNvPicPr>
          <p:nvPr/>
        </p:nvPicPr>
        <p:blipFill>
          <a:blip r:embed="rId4" cstate="print"/>
          <a:srcRect/>
          <a:stretch>
            <a:fillRect/>
          </a:stretch>
        </p:blipFill>
        <p:spPr bwMode="auto">
          <a:xfrm>
            <a:off x="4267200" y="3276600"/>
            <a:ext cx="4876800" cy="3581400"/>
          </a:xfrm>
          <a:prstGeom prst="rect">
            <a:avLst/>
          </a:prstGeom>
          <a:noFill/>
          <a:ln w="9525">
            <a:noFill/>
            <a:miter lim="800000"/>
            <a:headEnd/>
            <a:tailEnd/>
          </a:ln>
        </p:spPr>
      </p:pic>
      <p:sp>
        <p:nvSpPr>
          <p:cNvPr id="12" name="TextBox 11"/>
          <p:cNvSpPr txBox="1"/>
          <p:nvPr/>
        </p:nvSpPr>
        <p:spPr>
          <a:xfrm>
            <a:off x="4648200" y="3048000"/>
            <a:ext cx="3048000" cy="400110"/>
          </a:xfrm>
          <a:prstGeom prst="rect">
            <a:avLst/>
          </a:prstGeom>
          <a:noFill/>
        </p:spPr>
        <p:txBody>
          <a:bodyPr wrap="square" rtlCol="0">
            <a:spAutoFit/>
          </a:bodyPr>
          <a:lstStyle/>
          <a:p>
            <a:pPr algn="ctr"/>
            <a:r>
              <a:rPr lang="en-US" sz="2000" b="1" dirty="0" smtClean="0"/>
              <a:t>Walk-Behind/ Stacker</a:t>
            </a:r>
            <a:endParaRPr lang="en-US" sz="2000" b="1"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304800" y="1905000"/>
            <a:ext cx="8458200" cy="830997"/>
          </a:xfrm>
          <a:prstGeom prst="rect">
            <a:avLst/>
          </a:prstGeom>
        </p:spPr>
        <p:txBody>
          <a:bodyPr wrap="square">
            <a:spAutoFit/>
          </a:bodyPr>
          <a:lstStyle/>
          <a:p>
            <a:r>
              <a:rPr lang="en-US" sz="2400" b="1" dirty="0" smtClean="0"/>
              <a:t>e. The equipment shall not be loaded beyond its rated load (capacity)except for required testing.</a:t>
            </a:r>
            <a:endParaRPr lang="en-US" sz="2400" b="1" dirty="0"/>
          </a:p>
        </p:txBody>
      </p:sp>
      <p:pic>
        <p:nvPicPr>
          <p:cNvPr id="4098" name="Picture 2"/>
          <p:cNvPicPr>
            <a:picLocks noChangeAspect="1" noChangeArrowheads="1"/>
          </p:cNvPicPr>
          <p:nvPr/>
        </p:nvPicPr>
        <p:blipFill>
          <a:blip r:embed="rId2" cstate="print"/>
          <a:srcRect/>
          <a:stretch>
            <a:fillRect/>
          </a:stretch>
        </p:blipFill>
        <p:spPr bwMode="auto">
          <a:xfrm>
            <a:off x="228600" y="2895600"/>
            <a:ext cx="3017693" cy="272415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200400" y="2895600"/>
            <a:ext cx="2959574" cy="27432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6102268" y="2895600"/>
            <a:ext cx="3041732" cy="2743200"/>
          </a:xfrm>
          <a:prstGeom prst="rect">
            <a:avLst/>
          </a:prstGeom>
          <a:noFill/>
          <a:ln w="9525">
            <a:noFill/>
            <a:miter lim="800000"/>
            <a:headEnd/>
            <a:tailEnd/>
          </a:ln>
        </p:spPr>
      </p:pic>
      <p:pic>
        <p:nvPicPr>
          <p:cNvPr id="9"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0"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
        <p:nvSpPr>
          <p:cNvPr id="11" name="Rectangle 10"/>
          <p:cNvSpPr/>
          <p:nvPr/>
        </p:nvSpPr>
        <p:spPr>
          <a:xfrm>
            <a:off x="381000" y="1447800"/>
            <a:ext cx="1981200" cy="400110"/>
          </a:xfrm>
          <a:prstGeom prst="rect">
            <a:avLst/>
          </a:prstGeom>
        </p:spPr>
        <p:txBody>
          <a:bodyPr wrap="square">
            <a:spAutoFit/>
          </a:bodyPr>
          <a:lstStyle/>
          <a:p>
            <a:r>
              <a:rPr lang="en-US" sz="2000" b="1" dirty="0" smtClean="0"/>
              <a:t>12.7 Operations.</a:t>
            </a:r>
            <a:endParaRPr lang="en-US" sz="2000" b="1" dirty="0"/>
          </a:p>
        </p:txBody>
      </p:sp>
      <p:sp>
        <p:nvSpPr>
          <p:cNvPr id="12" name="TextBox 11"/>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5.4.1 (b)</a:t>
            </a:r>
            <a:endParaRPr lang="en-US" dirty="0"/>
          </a:p>
        </p:txBody>
      </p:sp>
      <p:sp>
        <p:nvSpPr>
          <p:cNvPr id="13" name="Rectangle 12"/>
          <p:cNvSpPr/>
          <p:nvPr/>
        </p:nvSpPr>
        <p:spPr>
          <a:xfrm>
            <a:off x="4343400" y="6488668"/>
            <a:ext cx="4800600" cy="369332"/>
          </a:xfrm>
          <a:prstGeom prst="rect">
            <a:avLst/>
          </a:prstGeom>
          <a:solidFill>
            <a:srgbClr val="92D050"/>
          </a:solidFill>
        </p:spPr>
        <p:txBody>
          <a:bodyPr wrap="square">
            <a:spAutoFit/>
          </a:bodyPr>
          <a:lstStyle/>
          <a:p>
            <a:r>
              <a:rPr lang="en-US" b="1" dirty="0" smtClean="0"/>
              <a:t>Reference OSHA  Standard 29CFR 1910.178(o)(2)</a:t>
            </a:r>
            <a:endParaRPr lang="en-US" dirty="0" smtClean="0"/>
          </a:p>
        </p:txBody>
      </p:sp>
      <p:sp>
        <p:nvSpPr>
          <p:cNvPr id="15" name="TextBox 14"/>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6.4</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228600" y="1981200"/>
            <a:ext cx="8686800" cy="1569660"/>
          </a:xfrm>
          <a:prstGeom prst="rect">
            <a:avLst/>
          </a:prstGeom>
        </p:spPr>
        <p:txBody>
          <a:bodyPr wrap="square">
            <a:spAutoFit/>
          </a:bodyPr>
          <a:lstStyle/>
          <a:p>
            <a:r>
              <a:rPr lang="en-US" sz="2400" b="1" dirty="0" smtClean="0"/>
              <a:t>f. The operator shall ensure the equipment is within inspection and testing intervals by examination of the periodic recertification tags and/or documentation. The operator shall adhere to all tags on the controls.</a:t>
            </a:r>
            <a:endParaRPr lang="en-US" sz="2400" b="1" dirty="0"/>
          </a:p>
        </p:txBody>
      </p:sp>
      <p:pic>
        <p:nvPicPr>
          <p:cNvPr id="5124" name="Picture 4"/>
          <p:cNvPicPr>
            <a:picLocks noChangeAspect="1" noChangeArrowheads="1"/>
          </p:cNvPicPr>
          <p:nvPr/>
        </p:nvPicPr>
        <p:blipFill>
          <a:blip r:embed="rId2" cstate="print"/>
          <a:srcRect/>
          <a:stretch>
            <a:fillRect/>
          </a:stretch>
        </p:blipFill>
        <p:spPr bwMode="auto">
          <a:xfrm>
            <a:off x="152400" y="3657600"/>
            <a:ext cx="2828925" cy="251460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l="17778" t="2439"/>
          <a:stretch>
            <a:fillRect/>
          </a:stretch>
        </p:blipFill>
        <p:spPr bwMode="auto">
          <a:xfrm>
            <a:off x="5562600" y="3200400"/>
            <a:ext cx="3276600" cy="2971800"/>
          </a:xfrm>
          <a:prstGeom prst="rect">
            <a:avLst/>
          </a:prstGeom>
          <a:noFill/>
          <a:ln w="9525">
            <a:noFill/>
            <a:miter lim="800000"/>
            <a:headEnd/>
            <a:tailEnd/>
          </a:ln>
        </p:spPr>
      </p:pic>
      <p:pic>
        <p:nvPicPr>
          <p:cNvPr id="9" name="Picture 21" descr="8719 pic"/>
          <p:cNvPicPr>
            <a:picLocks noChangeAspect="1" noChangeArrowheads="1"/>
          </p:cNvPicPr>
          <p:nvPr/>
        </p:nvPicPr>
        <p:blipFill>
          <a:blip r:embed="rId4"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srcRect l="-688" t="-635" r="-688" b="-635"/>
          <a:stretch>
            <a:fillRect/>
          </a:stretch>
        </p:blipFill>
        <p:spPr bwMode="auto">
          <a:xfrm>
            <a:off x="0" y="0"/>
            <a:ext cx="1447800" cy="1230313"/>
          </a:xfrm>
          <a:prstGeom prst="rect">
            <a:avLst/>
          </a:prstGeom>
          <a:noFill/>
          <a:ln w="9525">
            <a:noFill/>
            <a:miter lim="800000"/>
            <a:headEnd/>
            <a:tailEnd/>
          </a:ln>
        </p:spPr>
      </p:pic>
      <p:sp>
        <p:nvSpPr>
          <p:cNvPr id="11" name="Rectangle 10"/>
          <p:cNvSpPr/>
          <p:nvPr/>
        </p:nvSpPr>
        <p:spPr>
          <a:xfrm>
            <a:off x="304800" y="1447800"/>
            <a:ext cx="1767663" cy="369332"/>
          </a:xfrm>
          <a:prstGeom prst="rect">
            <a:avLst/>
          </a:prstGeom>
        </p:spPr>
        <p:txBody>
          <a:bodyPr wrap="none">
            <a:spAutoFit/>
          </a:bodyPr>
          <a:lstStyle/>
          <a:p>
            <a:r>
              <a:rPr lang="en-US" b="1" dirty="0" smtClean="0"/>
              <a:t>12.7 Operations.</a:t>
            </a:r>
            <a:endParaRPr lang="en-US" b="1" dirty="0"/>
          </a:p>
        </p:txBody>
      </p:sp>
      <p:sp>
        <p:nvSpPr>
          <p:cNvPr id="12" name="TextBox 11"/>
          <p:cNvSpPr txBox="1"/>
          <p:nvPr/>
        </p:nvSpPr>
        <p:spPr>
          <a:xfrm>
            <a:off x="4343400" y="61722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5.1</a:t>
            </a:r>
            <a:endParaRPr lang="en-US" dirty="0"/>
          </a:p>
        </p:txBody>
      </p:sp>
      <p:sp>
        <p:nvSpPr>
          <p:cNvPr id="13" name="Rectangle 12"/>
          <p:cNvSpPr/>
          <p:nvPr/>
        </p:nvSpPr>
        <p:spPr>
          <a:xfrm>
            <a:off x="4325758" y="6488668"/>
            <a:ext cx="4818242" cy="369332"/>
          </a:xfrm>
          <a:prstGeom prst="rect">
            <a:avLst/>
          </a:prstGeom>
          <a:solidFill>
            <a:srgbClr val="92D050"/>
          </a:solidFill>
        </p:spPr>
        <p:txBody>
          <a:bodyPr wrap="none">
            <a:spAutoFit/>
          </a:bodyPr>
          <a:lstStyle/>
          <a:p>
            <a:r>
              <a:rPr lang="en-US" b="1" dirty="0" smtClean="0"/>
              <a:t>Reference OSHA  Standard 29CFR 1910.178(q)(7)</a:t>
            </a:r>
            <a:endParaRPr lang="en-US" dirty="0"/>
          </a:p>
        </p:txBody>
      </p:sp>
      <p:sp>
        <p:nvSpPr>
          <p:cNvPr id="14" name="TextBox 13"/>
          <p:cNvSpPr txBox="1"/>
          <p:nvPr/>
        </p:nvSpPr>
        <p:spPr>
          <a:xfrm>
            <a:off x="4343400" y="5791200"/>
            <a:ext cx="4800600" cy="369332"/>
          </a:xfrm>
          <a:prstGeom prst="rect">
            <a:avLst/>
          </a:prstGeom>
          <a:solidFill>
            <a:srgbClr val="00B0F0"/>
          </a:solidFill>
        </p:spPr>
        <p:txBody>
          <a:bodyPr wrap="square" rtlCol="0">
            <a:spAutoFit/>
          </a:bodyPr>
          <a:lstStyle/>
          <a:p>
            <a:r>
              <a:rPr lang="en-US" dirty="0" smtClean="0"/>
              <a:t>Reference: ANSI/ITSDF B56..6-2005 6.1, 6.2 </a:t>
            </a:r>
            <a:endParaRPr lang="en-US" dirty="0"/>
          </a:p>
        </p:txBody>
      </p:sp>
      <p:pic>
        <p:nvPicPr>
          <p:cNvPr id="540673" name="Picture 1" descr="C:\Users\jselba\Documents\TRAINING\Crane Training\New Tagging Pics\New Tags (4).JPG"/>
          <p:cNvPicPr>
            <a:picLocks noChangeAspect="1" noChangeArrowheads="1"/>
          </p:cNvPicPr>
          <p:nvPr/>
        </p:nvPicPr>
        <p:blipFill>
          <a:blip r:embed="rId6" cstate="print"/>
          <a:srcRect l="26296" t="21111" r="24815" b="18889"/>
          <a:stretch>
            <a:fillRect/>
          </a:stretch>
        </p:blipFill>
        <p:spPr bwMode="auto">
          <a:xfrm>
            <a:off x="3276600" y="3124200"/>
            <a:ext cx="1752600" cy="2590799"/>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t="13053" r="73273"/>
          <a:stretch>
            <a:fillRect/>
          </a:stretch>
        </p:blipFill>
        <p:spPr bwMode="auto">
          <a:xfrm>
            <a:off x="5105400" y="3733800"/>
            <a:ext cx="1752600" cy="2514600"/>
          </a:xfrm>
          <a:prstGeom prst="rect">
            <a:avLst/>
          </a:prstGeom>
          <a:ln>
            <a:noFill/>
            <a:headEnd/>
            <a:tailEnd/>
          </a:ln>
        </p:spPr>
        <p:style>
          <a:lnRef idx="2">
            <a:schemeClr val="accent2"/>
          </a:lnRef>
          <a:fillRef idx="1">
            <a:schemeClr val="lt1"/>
          </a:fillRef>
          <a:effectRef idx="0">
            <a:schemeClr val="accent2"/>
          </a:effectRef>
          <a:fontRef idx="minor">
            <a:schemeClr val="dk1"/>
          </a:fontRef>
        </p:style>
      </p:pic>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304800" y="1676400"/>
            <a:ext cx="8458200" cy="1200329"/>
          </a:xfrm>
          <a:prstGeom prst="rect">
            <a:avLst/>
          </a:prstGeom>
        </p:spPr>
        <p:txBody>
          <a:bodyPr wrap="square">
            <a:spAutoFit/>
          </a:bodyPr>
          <a:lstStyle/>
          <a:p>
            <a:r>
              <a:rPr lang="en-US" sz="2400" b="1" dirty="0" smtClean="0"/>
              <a:t>g. Operator discipline shall be maintained at all times. There shall be no eating, drinking, or rowdiness during powered industrial truck operations.</a:t>
            </a:r>
            <a:endParaRPr lang="en-US" sz="2400" b="1" dirty="0"/>
          </a:p>
        </p:txBody>
      </p:sp>
      <p:pic>
        <p:nvPicPr>
          <p:cNvPr id="6148" name="Picture 4"/>
          <p:cNvPicPr>
            <a:picLocks noChangeAspect="1" noChangeArrowheads="1"/>
          </p:cNvPicPr>
          <p:nvPr/>
        </p:nvPicPr>
        <p:blipFill>
          <a:blip r:embed="rId3" cstate="print"/>
          <a:srcRect/>
          <a:stretch>
            <a:fillRect/>
          </a:stretch>
        </p:blipFill>
        <p:spPr bwMode="auto">
          <a:xfrm>
            <a:off x="304800" y="3581400"/>
            <a:ext cx="2754489" cy="2743200"/>
          </a:xfrm>
          <a:prstGeom prst="rect">
            <a:avLst/>
          </a:prstGeom>
          <a:noFill/>
          <a:ln w="9525">
            <a:noFill/>
            <a:miter lim="800000"/>
            <a:headEnd/>
            <a:tailEnd/>
          </a:ln>
        </p:spPr>
      </p:pic>
      <p:pic>
        <p:nvPicPr>
          <p:cNvPr id="6149" name="Picture 5"/>
          <p:cNvPicPr>
            <a:picLocks noChangeAspect="1" noChangeArrowheads="1"/>
          </p:cNvPicPr>
          <p:nvPr/>
        </p:nvPicPr>
        <p:blipFill>
          <a:blip r:embed="rId4" cstate="print"/>
          <a:srcRect l="25829" r="25097" b="13793"/>
          <a:stretch>
            <a:fillRect/>
          </a:stretch>
        </p:blipFill>
        <p:spPr bwMode="auto">
          <a:xfrm>
            <a:off x="3048000" y="2895600"/>
            <a:ext cx="2057400" cy="2707105"/>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
        <p:nvSpPr>
          <p:cNvPr id="12" name="Rectangle 11"/>
          <p:cNvSpPr/>
          <p:nvPr/>
        </p:nvSpPr>
        <p:spPr>
          <a:xfrm>
            <a:off x="381000" y="1371600"/>
            <a:ext cx="1767663" cy="369332"/>
          </a:xfrm>
          <a:prstGeom prst="rect">
            <a:avLst/>
          </a:prstGeom>
        </p:spPr>
        <p:txBody>
          <a:bodyPr wrap="none">
            <a:spAutoFit/>
          </a:bodyPr>
          <a:lstStyle/>
          <a:p>
            <a:r>
              <a:rPr lang="en-US" b="1" dirty="0" smtClean="0"/>
              <a:t>12.7 Operations.</a:t>
            </a:r>
            <a:endParaRPr lang="en-US" b="1" dirty="0"/>
          </a:p>
        </p:txBody>
      </p:sp>
      <p:sp>
        <p:nvSpPr>
          <p:cNvPr id="13" name="TextBox 12"/>
          <p:cNvSpPr txBox="1"/>
          <p:nvPr/>
        </p:nvSpPr>
        <p:spPr>
          <a:xfrm>
            <a:off x="3810000" y="6096000"/>
            <a:ext cx="5334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5.1.1, 5.1.2, 5.3.12</a:t>
            </a:r>
            <a:endParaRPr lang="en-US" dirty="0"/>
          </a:p>
        </p:txBody>
      </p:sp>
      <p:sp>
        <p:nvSpPr>
          <p:cNvPr id="14" name="Rectangle 13"/>
          <p:cNvSpPr/>
          <p:nvPr/>
        </p:nvSpPr>
        <p:spPr>
          <a:xfrm>
            <a:off x="3810000" y="6488668"/>
            <a:ext cx="5334000" cy="369332"/>
          </a:xfrm>
          <a:prstGeom prst="rect">
            <a:avLst/>
          </a:prstGeom>
          <a:solidFill>
            <a:srgbClr val="92D050"/>
          </a:solidFill>
        </p:spPr>
        <p:txBody>
          <a:bodyPr wrap="square">
            <a:spAutoFit/>
          </a:bodyPr>
          <a:lstStyle/>
          <a:p>
            <a:r>
              <a:rPr lang="en-US" b="1" dirty="0" smtClean="0"/>
              <a:t>Reference OSHA  Standard 29CFR 1910.178(n)(9)</a:t>
            </a:r>
            <a:endParaRPr lang="en-US" dirty="0"/>
          </a:p>
        </p:txBody>
      </p:sp>
      <p:sp>
        <p:nvSpPr>
          <p:cNvPr id="15" name="TextBox 14"/>
          <p:cNvSpPr txBox="1"/>
          <p:nvPr/>
        </p:nvSpPr>
        <p:spPr>
          <a:xfrm>
            <a:off x="3810000" y="5715000"/>
            <a:ext cx="5334000" cy="369332"/>
          </a:xfrm>
          <a:prstGeom prst="rect">
            <a:avLst/>
          </a:prstGeom>
          <a:solidFill>
            <a:srgbClr val="00B0F0"/>
          </a:solidFill>
        </p:spPr>
        <p:txBody>
          <a:bodyPr wrap="square" rtlCol="0">
            <a:spAutoFit/>
          </a:bodyPr>
          <a:lstStyle/>
          <a:p>
            <a:r>
              <a:rPr lang="en-US" dirty="0" smtClean="0"/>
              <a:t>Reference: ANSI/ITSDF B56..6-2005 6.3.14 </a:t>
            </a:r>
            <a:endParaRPr lang="en-US" dirty="0"/>
          </a:p>
        </p:txBody>
      </p:sp>
      <p:pic>
        <p:nvPicPr>
          <p:cNvPr id="6150" name="Picture 6"/>
          <p:cNvPicPr>
            <a:picLocks noChangeAspect="1" noChangeArrowheads="1"/>
          </p:cNvPicPr>
          <p:nvPr/>
        </p:nvPicPr>
        <p:blipFill>
          <a:blip r:embed="rId7" cstate="print"/>
          <a:srcRect/>
          <a:stretch>
            <a:fillRect/>
          </a:stretch>
        </p:blipFill>
        <p:spPr bwMode="auto">
          <a:xfrm>
            <a:off x="6019800" y="2514600"/>
            <a:ext cx="2514600" cy="1395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381000" y="1447800"/>
            <a:ext cx="8534400" cy="830997"/>
          </a:xfrm>
          <a:prstGeom prst="rect">
            <a:avLst/>
          </a:prstGeom>
        </p:spPr>
        <p:txBody>
          <a:bodyPr wrap="square">
            <a:spAutoFit/>
          </a:bodyPr>
          <a:lstStyle/>
          <a:p>
            <a:r>
              <a:rPr lang="en-US" sz="2400" b="1" dirty="0" smtClean="0"/>
              <a:t>h. Operators shall keep all parts of the body inside the operator</a:t>
            </a:r>
          </a:p>
          <a:p>
            <a:r>
              <a:rPr lang="en-US" sz="2400" b="1" dirty="0" smtClean="0"/>
              <a:t>compartment during operations.</a:t>
            </a:r>
            <a:endParaRPr lang="en-US" sz="2400" b="1" dirty="0"/>
          </a:p>
        </p:txBody>
      </p:sp>
      <p:pic>
        <p:nvPicPr>
          <p:cNvPr id="7170" name="Picture 2"/>
          <p:cNvPicPr>
            <a:picLocks noChangeAspect="1" noChangeArrowheads="1"/>
          </p:cNvPicPr>
          <p:nvPr/>
        </p:nvPicPr>
        <p:blipFill>
          <a:blip r:embed="rId2" cstate="print"/>
          <a:srcRect/>
          <a:stretch>
            <a:fillRect/>
          </a:stretch>
        </p:blipFill>
        <p:spPr bwMode="auto">
          <a:xfrm>
            <a:off x="0" y="2340102"/>
            <a:ext cx="9144000" cy="4517898"/>
          </a:xfrm>
          <a:prstGeom prst="rect">
            <a:avLst/>
          </a:prstGeom>
          <a:noFill/>
          <a:ln w="9525">
            <a:noFill/>
            <a:miter lim="800000"/>
            <a:headEnd/>
            <a:tailEnd/>
          </a:ln>
        </p:spPr>
      </p:pic>
      <p:pic>
        <p:nvPicPr>
          <p:cNvPr id="8"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10" name="Rectangle 9"/>
          <p:cNvSpPr/>
          <p:nvPr/>
        </p:nvSpPr>
        <p:spPr>
          <a:xfrm>
            <a:off x="381000" y="1143000"/>
            <a:ext cx="2127505" cy="461665"/>
          </a:xfrm>
          <a:prstGeom prst="rect">
            <a:avLst/>
          </a:prstGeom>
        </p:spPr>
        <p:txBody>
          <a:bodyPr wrap="none">
            <a:spAutoFit/>
          </a:bodyPr>
          <a:lstStyle/>
          <a:p>
            <a:r>
              <a:rPr lang="en-US" b="1" dirty="0" smtClean="0"/>
              <a:t>12.7 </a:t>
            </a:r>
            <a:r>
              <a:rPr lang="en-US" sz="2400" b="1" dirty="0" smtClean="0"/>
              <a:t>Operations</a:t>
            </a:r>
            <a:r>
              <a:rPr lang="en-US" b="1" dirty="0" smtClean="0"/>
              <a:t>.</a:t>
            </a:r>
            <a:endParaRPr lang="en-US" b="1" dirty="0"/>
          </a:p>
        </p:txBody>
      </p:sp>
      <p:sp>
        <p:nvSpPr>
          <p:cNvPr id="11" name="TextBox 10"/>
          <p:cNvSpPr txBox="1"/>
          <p:nvPr/>
        </p:nvSpPr>
        <p:spPr>
          <a:xfrm>
            <a:off x="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5.2.4</a:t>
            </a:r>
            <a:endParaRPr lang="en-US" dirty="0"/>
          </a:p>
        </p:txBody>
      </p:sp>
      <p:sp>
        <p:nvSpPr>
          <p:cNvPr id="13" name="Rectangle 12"/>
          <p:cNvSpPr/>
          <p:nvPr/>
        </p:nvSpPr>
        <p:spPr>
          <a:xfrm>
            <a:off x="0" y="6488668"/>
            <a:ext cx="4882362" cy="369332"/>
          </a:xfrm>
          <a:prstGeom prst="rect">
            <a:avLst/>
          </a:prstGeom>
          <a:solidFill>
            <a:srgbClr val="92D050"/>
          </a:solidFill>
        </p:spPr>
        <p:txBody>
          <a:bodyPr wrap="none">
            <a:spAutoFit/>
          </a:bodyPr>
          <a:lstStyle/>
          <a:p>
            <a:r>
              <a:rPr lang="en-US" b="1" dirty="0" smtClean="0"/>
              <a:t>Reference OSHA  Standard 29CFR 1910.178(m)(4)</a:t>
            </a:r>
            <a:endParaRPr lang="en-US" dirty="0"/>
          </a:p>
        </p:txBody>
      </p:sp>
      <p:sp>
        <p:nvSpPr>
          <p:cNvPr id="12" name="TextBox 11"/>
          <p:cNvSpPr txBox="1"/>
          <p:nvPr/>
        </p:nvSpPr>
        <p:spPr>
          <a:xfrm>
            <a:off x="0" y="6096000"/>
            <a:ext cx="4876800" cy="369332"/>
          </a:xfrm>
          <a:prstGeom prst="rect">
            <a:avLst/>
          </a:prstGeom>
          <a:solidFill>
            <a:srgbClr val="00B0F0"/>
          </a:solidFill>
        </p:spPr>
        <p:txBody>
          <a:bodyPr wrap="square" rtlCol="0">
            <a:spAutoFit/>
          </a:bodyPr>
          <a:lstStyle/>
          <a:p>
            <a:r>
              <a:rPr lang="en-US" dirty="0" smtClean="0"/>
              <a:t>Reference: ANSI/ITSDF B56..6-2005 6.1, 6.2 </a:t>
            </a: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7" name="Rectangle 6"/>
          <p:cNvSpPr/>
          <p:nvPr/>
        </p:nvSpPr>
        <p:spPr>
          <a:xfrm>
            <a:off x="0" y="1600200"/>
            <a:ext cx="8915400" cy="830997"/>
          </a:xfrm>
          <a:prstGeom prst="rect">
            <a:avLst/>
          </a:prstGeom>
        </p:spPr>
        <p:txBody>
          <a:bodyPr wrap="square">
            <a:spAutoFit/>
          </a:bodyPr>
          <a:lstStyle/>
          <a:p>
            <a:r>
              <a:rPr lang="en-US" sz="2400" b="1" dirty="0" smtClean="0"/>
              <a:t>i. Never put any part of the body into the mast structure or between the mast and truck.</a:t>
            </a:r>
            <a:endParaRPr lang="en-US" sz="2400" b="1" dirty="0"/>
          </a:p>
        </p:txBody>
      </p:sp>
      <p:pic>
        <p:nvPicPr>
          <p:cNvPr id="8195" name="Picture 3"/>
          <p:cNvPicPr>
            <a:picLocks noChangeAspect="1" noChangeArrowheads="1"/>
          </p:cNvPicPr>
          <p:nvPr/>
        </p:nvPicPr>
        <p:blipFill>
          <a:blip r:embed="rId2" cstate="print"/>
          <a:srcRect/>
          <a:stretch>
            <a:fillRect/>
          </a:stretch>
        </p:blipFill>
        <p:spPr bwMode="auto">
          <a:xfrm>
            <a:off x="0" y="2514600"/>
            <a:ext cx="4476750" cy="3171825"/>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4419600" y="2514600"/>
            <a:ext cx="4476750" cy="3171825"/>
          </a:xfrm>
          <a:prstGeom prst="rect">
            <a:avLst/>
          </a:prstGeom>
          <a:noFill/>
          <a:ln w="9525">
            <a:noFill/>
            <a:miter lim="800000"/>
            <a:headEnd/>
            <a:tailEnd/>
          </a:ln>
        </p:spPr>
      </p:pic>
      <p:pic>
        <p:nvPicPr>
          <p:cNvPr id="8" name="Picture 21" descr="8719 pic"/>
          <p:cNvPicPr>
            <a:picLocks noChangeAspect="1" noChangeArrowheads="1"/>
          </p:cNvPicPr>
          <p:nvPr/>
        </p:nvPicPr>
        <p:blipFill>
          <a:blip r:embed="rId4"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l="-688" t="-635" r="-688" b="-635"/>
          <a:stretch>
            <a:fillRect/>
          </a:stretch>
        </p:blipFill>
        <p:spPr bwMode="auto">
          <a:xfrm>
            <a:off x="0" y="0"/>
            <a:ext cx="1447800" cy="1230313"/>
          </a:xfrm>
          <a:prstGeom prst="rect">
            <a:avLst/>
          </a:prstGeom>
          <a:noFill/>
          <a:ln w="9525">
            <a:noFill/>
            <a:miter lim="800000"/>
            <a:headEnd/>
            <a:tailEnd/>
          </a:ln>
        </p:spPr>
      </p:pic>
      <p:sp>
        <p:nvSpPr>
          <p:cNvPr id="10" name="Rectangle 9"/>
          <p:cNvSpPr/>
          <p:nvPr/>
        </p:nvSpPr>
        <p:spPr>
          <a:xfrm>
            <a:off x="0" y="1219200"/>
            <a:ext cx="2300630" cy="461665"/>
          </a:xfrm>
          <a:prstGeom prst="rect">
            <a:avLst/>
          </a:prstGeom>
        </p:spPr>
        <p:txBody>
          <a:bodyPr wrap="none">
            <a:spAutoFit/>
          </a:bodyPr>
          <a:lstStyle/>
          <a:p>
            <a:r>
              <a:rPr lang="en-US" sz="2400" b="1" dirty="0" smtClean="0"/>
              <a:t>12.7 Operations.</a:t>
            </a:r>
            <a:endParaRPr lang="en-US" sz="2400" b="1" dirty="0"/>
          </a:p>
        </p:txBody>
      </p:sp>
      <p:sp>
        <p:nvSpPr>
          <p:cNvPr id="11" name="TextBox 10"/>
          <p:cNvSpPr txBox="1"/>
          <p:nvPr/>
        </p:nvSpPr>
        <p:spPr>
          <a:xfrm>
            <a:off x="426720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5.2.5</a:t>
            </a:r>
            <a:endParaRPr lang="en-US" dirty="0"/>
          </a:p>
        </p:txBody>
      </p:sp>
      <p:sp>
        <p:nvSpPr>
          <p:cNvPr id="12" name="Rectangle 11"/>
          <p:cNvSpPr/>
          <p:nvPr/>
        </p:nvSpPr>
        <p:spPr>
          <a:xfrm>
            <a:off x="4261638" y="6488668"/>
            <a:ext cx="4882362" cy="369332"/>
          </a:xfrm>
          <a:prstGeom prst="rect">
            <a:avLst/>
          </a:prstGeom>
          <a:solidFill>
            <a:srgbClr val="92D050"/>
          </a:solidFill>
        </p:spPr>
        <p:txBody>
          <a:bodyPr wrap="none">
            <a:spAutoFit/>
          </a:bodyPr>
          <a:lstStyle/>
          <a:p>
            <a:r>
              <a:rPr lang="en-US" b="1" dirty="0" smtClean="0"/>
              <a:t>Reference OSHA  Standard 29CFR 1910.178(m)(4)</a:t>
            </a:r>
            <a:endParaRPr lang="en-US" dirty="0"/>
          </a:p>
        </p:txBody>
      </p:sp>
      <p:sp>
        <p:nvSpPr>
          <p:cNvPr id="13" name="TextBox 12"/>
          <p:cNvSpPr txBox="1"/>
          <p:nvPr/>
        </p:nvSpPr>
        <p:spPr>
          <a:xfrm>
            <a:off x="4267200" y="6096000"/>
            <a:ext cx="4876800" cy="369332"/>
          </a:xfrm>
          <a:prstGeom prst="rect">
            <a:avLst/>
          </a:prstGeom>
          <a:solidFill>
            <a:srgbClr val="00B0F0"/>
          </a:solidFill>
        </p:spPr>
        <p:txBody>
          <a:bodyPr wrap="square" rtlCol="0">
            <a:spAutoFit/>
          </a:bodyPr>
          <a:lstStyle/>
          <a:p>
            <a:r>
              <a:rPr lang="en-US" dirty="0" smtClean="0"/>
              <a:t>Reference: ANSI/ITSDF B56..6-2005 6.2 .3</a:t>
            </a:r>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14600" y="1524000"/>
            <a:ext cx="6516882" cy="4876800"/>
          </a:xfrm>
          <a:prstGeom prst="rect">
            <a:avLst/>
          </a:prstGeom>
          <a:noFill/>
          <a:ln w="9525">
            <a:noFill/>
            <a:miter lim="800000"/>
            <a:headEnd/>
            <a:tailEnd/>
          </a:ln>
        </p:spPr>
      </p:pic>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sp>
        <p:nvSpPr>
          <p:cNvPr id="8" name="Rectangle 7"/>
          <p:cNvSpPr/>
          <p:nvPr/>
        </p:nvSpPr>
        <p:spPr>
          <a:xfrm>
            <a:off x="228600" y="1981200"/>
            <a:ext cx="2286000" cy="3046988"/>
          </a:xfrm>
          <a:prstGeom prst="rect">
            <a:avLst/>
          </a:prstGeom>
        </p:spPr>
        <p:txBody>
          <a:bodyPr wrap="square">
            <a:spAutoFit/>
          </a:bodyPr>
          <a:lstStyle/>
          <a:p>
            <a:r>
              <a:rPr lang="en-US" sz="2400" b="1" dirty="0" smtClean="0"/>
              <a:t>j. Do not start or operate the truck or any of its attachments from any place other than from the operators position.</a:t>
            </a:r>
            <a:endParaRPr lang="en-US" sz="2400" b="1" dirty="0"/>
          </a:p>
        </p:txBody>
      </p:sp>
      <p:pic>
        <p:nvPicPr>
          <p:cNvPr id="7" name="Picture 21" descr="8719 pic"/>
          <p:cNvPicPr>
            <a:picLocks noChangeAspect="1" noChangeArrowheads="1"/>
          </p:cNvPicPr>
          <p:nvPr/>
        </p:nvPicPr>
        <p:blipFill>
          <a:blip r:embed="rId3"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sp>
        <p:nvSpPr>
          <p:cNvPr id="6" name="Rectangle 5"/>
          <p:cNvSpPr/>
          <p:nvPr/>
        </p:nvSpPr>
        <p:spPr>
          <a:xfrm>
            <a:off x="304800" y="1447800"/>
            <a:ext cx="1767663" cy="369332"/>
          </a:xfrm>
          <a:prstGeom prst="rect">
            <a:avLst/>
          </a:prstGeom>
        </p:spPr>
        <p:txBody>
          <a:bodyPr wrap="none">
            <a:spAutoFit/>
          </a:bodyPr>
          <a:lstStyle/>
          <a:p>
            <a:r>
              <a:rPr lang="en-US" b="1" dirty="0" smtClean="0"/>
              <a:t>12.7 Operations.</a:t>
            </a:r>
            <a:endParaRPr lang="en-US" b="1" dirty="0"/>
          </a:p>
        </p:txBody>
      </p:sp>
      <p:sp>
        <p:nvSpPr>
          <p:cNvPr id="10" name="TextBox 9"/>
          <p:cNvSpPr txBox="1"/>
          <p:nvPr/>
        </p:nvSpPr>
        <p:spPr>
          <a:xfrm>
            <a:off x="0" y="5791200"/>
            <a:ext cx="5257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5.2.3</a:t>
            </a:r>
            <a:endParaRPr lang="en-US" dirty="0"/>
          </a:p>
        </p:txBody>
      </p:sp>
      <p:sp>
        <p:nvSpPr>
          <p:cNvPr id="12" name="Rectangle 11"/>
          <p:cNvSpPr/>
          <p:nvPr/>
        </p:nvSpPr>
        <p:spPr>
          <a:xfrm>
            <a:off x="0" y="6488668"/>
            <a:ext cx="5244641" cy="369332"/>
          </a:xfrm>
          <a:prstGeom prst="rect">
            <a:avLst/>
          </a:prstGeom>
          <a:solidFill>
            <a:srgbClr val="92D050"/>
          </a:solidFill>
        </p:spPr>
        <p:txBody>
          <a:bodyPr wrap="none">
            <a:spAutoFit/>
          </a:bodyPr>
          <a:lstStyle/>
          <a:p>
            <a:r>
              <a:rPr lang="en-US" b="1" dirty="0" smtClean="0"/>
              <a:t>Reference OSHA  Standard 29CFR 1910.178(l)(3)(i) (c)</a:t>
            </a:r>
            <a:endParaRPr lang="en-US" dirty="0"/>
          </a:p>
        </p:txBody>
      </p:sp>
      <p:sp>
        <p:nvSpPr>
          <p:cNvPr id="11" name="TextBox 10"/>
          <p:cNvSpPr txBox="1"/>
          <p:nvPr/>
        </p:nvSpPr>
        <p:spPr>
          <a:xfrm>
            <a:off x="0" y="6172200"/>
            <a:ext cx="5257800" cy="369332"/>
          </a:xfrm>
          <a:prstGeom prst="rect">
            <a:avLst/>
          </a:prstGeom>
          <a:solidFill>
            <a:srgbClr val="00B0F0"/>
          </a:solidFill>
        </p:spPr>
        <p:txBody>
          <a:bodyPr wrap="square" rtlCol="0">
            <a:spAutoFit/>
          </a:bodyPr>
          <a:lstStyle/>
          <a:p>
            <a:r>
              <a:rPr lang="en-US" dirty="0" smtClean="0"/>
              <a:t>Reference: ANSI/ITSDF B56..6-2005 6.1, 6.2.2 </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pic>
        <p:nvPicPr>
          <p:cNvPr id="7" name="Picture 21" descr="8719 pic"/>
          <p:cNvPicPr>
            <a:picLocks noChangeAspect="1" noChangeArrowheads="1"/>
          </p:cNvPicPr>
          <p:nvPr/>
        </p:nvPicPr>
        <p:blipFill>
          <a:blip r:embed="rId2"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sp>
        <p:nvSpPr>
          <p:cNvPr id="5" name="Rectangle 4"/>
          <p:cNvSpPr/>
          <p:nvPr/>
        </p:nvSpPr>
        <p:spPr>
          <a:xfrm>
            <a:off x="4572000" y="1981200"/>
            <a:ext cx="3733800" cy="2062103"/>
          </a:xfrm>
          <a:prstGeom prst="rect">
            <a:avLst/>
          </a:prstGeom>
        </p:spPr>
        <p:txBody>
          <a:bodyPr wrap="square">
            <a:spAutoFit/>
          </a:bodyPr>
          <a:lstStyle/>
          <a:p>
            <a:r>
              <a:rPr lang="en-US" sz="3200" dirty="0" smtClean="0"/>
              <a:t>k. Trucks shall not be driven up to anyone standing in front of an object.</a:t>
            </a:r>
            <a:endParaRPr lang="en-US" sz="3200" dirty="0"/>
          </a:p>
        </p:txBody>
      </p:sp>
      <p:sp>
        <p:nvSpPr>
          <p:cNvPr id="6" name="Rectangle 5"/>
          <p:cNvSpPr/>
          <p:nvPr/>
        </p:nvSpPr>
        <p:spPr>
          <a:xfrm>
            <a:off x="304800" y="1447800"/>
            <a:ext cx="2438400" cy="461665"/>
          </a:xfrm>
          <a:prstGeom prst="rect">
            <a:avLst/>
          </a:prstGeom>
        </p:spPr>
        <p:txBody>
          <a:bodyPr wrap="square">
            <a:spAutoFit/>
          </a:bodyPr>
          <a:lstStyle/>
          <a:p>
            <a:r>
              <a:rPr lang="en-US" sz="2400" b="1" dirty="0" smtClean="0"/>
              <a:t>12.7 Operations.</a:t>
            </a:r>
            <a:endParaRPr lang="en-US" sz="2400" b="1" dirty="0"/>
          </a:p>
        </p:txBody>
      </p:sp>
      <p:pic>
        <p:nvPicPr>
          <p:cNvPr id="6147" name="Picture 3"/>
          <p:cNvPicPr>
            <a:picLocks noChangeAspect="1" noChangeArrowheads="1"/>
          </p:cNvPicPr>
          <p:nvPr/>
        </p:nvPicPr>
        <p:blipFill>
          <a:blip r:embed="rId4" cstate="print"/>
          <a:srcRect/>
          <a:stretch>
            <a:fillRect/>
          </a:stretch>
        </p:blipFill>
        <p:spPr bwMode="auto">
          <a:xfrm>
            <a:off x="304800" y="1905000"/>
            <a:ext cx="3962400" cy="4724400"/>
          </a:xfrm>
          <a:prstGeom prst="rect">
            <a:avLst/>
          </a:prstGeom>
          <a:noFill/>
          <a:ln w="9525">
            <a:noFill/>
            <a:miter lim="800000"/>
            <a:headEnd/>
            <a:tailEnd/>
          </a:ln>
        </p:spPr>
      </p:pic>
      <p:sp>
        <p:nvSpPr>
          <p:cNvPr id="9" name="TextBox 8"/>
          <p:cNvSpPr txBox="1"/>
          <p:nvPr/>
        </p:nvSpPr>
        <p:spPr>
          <a:xfrm>
            <a:off x="4267200" y="57912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5.2.7 (a)</a:t>
            </a:r>
            <a:endParaRPr lang="en-US" dirty="0"/>
          </a:p>
        </p:txBody>
      </p:sp>
      <p:sp>
        <p:nvSpPr>
          <p:cNvPr id="11" name="Rectangle 10"/>
          <p:cNvSpPr/>
          <p:nvPr/>
        </p:nvSpPr>
        <p:spPr>
          <a:xfrm>
            <a:off x="4261638" y="6488668"/>
            <a:ext cx="4882362" cy="369332"/>
          </a:xfrm>
          <a:prstGeom prst="rect">
            <a:avLst/>
          </a:prstGeom>
          <a:solidFill>
            <a:srgbClr val="92D050"/>
          </a:solidFill>
        </p:spPr>
        <p:txBody>
          <a:bodyPr wrap="none">
            <a:spAutoFit/>
          </a:bodyPr>
          <a:lstStyle/>
          <a:p>
            <a:r>
              <a:rPr lang="en-US" b="1" dirty="0" smtClean="0"/>
              <a:t>Reference OSHA  Standard 29CFR 1910.178(m)(1)</a:t>
            </a:r>
            <a:endParaRPr lang="en-US" dirty="0"/>
          </a:p>
        </p:txBody>
      </p:sp>
      <p:sp>
        <p:nvSpPr>
          <p:cNvPr id="10" name="TextBox 9"/>
          <p:cNvSpPr txBox="1"/>
          <p:nvPr/>
        </p:nvSpPr>
        <p:spPr>
          <a:xfrm>
            <a:off x="4267200" y="6172200"/>
            <a:ext cx="4876800" cy="369332"/>
          </a:xfrm>
          <a:prstGeom prst="rect">
            <a:avLst/>
          </a:prstGeom>
          <a:solidFill>
            <a:srgbClr val="00B0F0"/>
          </a:solidFill>
        </p:spPr>
        <p:txBody>
          <a:bodyPr wrap="square" rtlCol="0">
            <a:spAutoFit/>
          </a:bodyPr>
          <a:lstStyle/>
          <a:p>
            <a:r>
              <a:rPr lang="en-US" dirty="0" smtClean="0"/>
              <a:t>Reference: ANSI/ITSDF B56..6-2005  6.2.6 </a:t>
            </a:r>
            <a:endParaRPr 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pic>
        <p:nvPicPr>
          <p:cNvPr id="7" name="Picture 21" descr="8719 pic"/>
          <p:cNvPicPr>
            <a:picLocks noChangeAspect="1" noChangeArrowheads="1"/>
          </p:cNvPicPr>
          <p:nvPr/>
        </p:nvPicPr>
        <p:blipFill>
          <a:blip r:embed="rId2"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sp>
        <p:nvSpPr>
          <p:cNvPr id="5" name="Rectangle 4"/>
          <p:cNvSpPr/>
          <p:nvPr/>
        </p:nvSpPr>
        <p:spPr>
          <a:xfrm>
            <a:off x="304800" y="1447800"/>
            <a:ext cx="2438400" cy="461665"/>
          </a:xfrm>
          <a:prstGeom prst="rect">
            <a:avLst/>
          </a:prstGeom>
        </p:spPr>
        <p:txBody>
          <a:bodyPr wrap="square">
            <a:spAutoFit/>
          </a:bodyPr>
          <a:lstStyle/>
          <a:p>
            <a:r>
              <a:rPr lang="en-US" sz="2400" b="1" dirty="0" smtClean="0"/>
              <a:t>12.7 Operations.</a:t>
            </a:r>
            <a:endParaRPr lang="en-US" sz="2400" b="1" dirty="0"/>
          </a:p>
        </p:txBody>
      </p:sp>
      <p:sp>
        <p:nvSpPr>
          <p:cNvPr id="6" name="Rectangle 5"/>
          <p:cNvSpPr/>
          <p:nvPr/>
        </p:nvSpPr>
        <p:spPr>
          <a:xfrm>
            <a:off x="228600" y="1981200"/>
            <a:ext cx="8763000" cy="1569660"/>
          </a:xfrm>
          <a:prstGeom prst="rect">
            <a:avLst/>
          </a:prstGeom>
        </p:spPr>
        <p:txBody>
          <a:bodyPr wrap="square">
            <a:spAutoFit/>
          </a:bodyPr>
          <a:lstStyle/>
          <a:p>
            <a:r>
              <a:rPr lang="en-US" sz="3200" dirty="0" smtClean="0"/>
              <a:t>l. Operators shall ensure other personnel are not in the swing radius prior to performing turning maneuvers.</a:t>
            </a:r>
            <a:endParaRPr lang="en-US" sz="3200" dirty="0"/>
          </a:p>
        </p:txBody>
      </p:sp>
      <p:pic>
        <p:nvPicPr>
          <p:cNvPr id="2" name="Picture 2"/>
          <p:cNvPicPr>
            <a:picLocks noChangeAspect="1" noChangeArrowheads="1"/>
          </p:cNvPicPr>
          <p:nvPr/>
        </p:nvPicPr>
        <p:blipFill>
          <a:blip r:embed="rId4" cstate="print"/>
          <a:srcRect t="50187" r="6403" b="3371"/>
          <a:stretch>
            <a:fillRect/>
          </a:stretch>
        </p:blipFill>
        <p:spPr bwMode="auto">
          <a:xfrm>
            <a:off x="2895600" y="3061976"/>
            <a:ext cx="5791200" cy="3796024"/>
          </a:xfrm>
          <a:prstGeom prst="rect">
            <a:avLst/>
          </a:prstGeom>
          <a:noFill/>
          <a:ln w="9525">
            <a:noFill/>
            <a:miter lim="800000"/>
            <a:headEnd/>
            <a:tailEnd/>
          </a:ln>
        </p:spPr>
      </p:pic>
      <p:sp>
        <p:nvSpPr>
          <p:cNvPr id="9" name="TextBox 8"/>
          <p:cNvSpPr txBox="1"/>
          <p:nvPr/>
        </p:nvSpPr>
        <p:spPr>
          <a:xfrm>
            <a:off x="0" y="57912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5.2.7 (b)</a:t>
            </a:r>
            <a:endParaRPr lang="en-US" dirty="0"/>
          </a:p>
        </p:txBody>
      </p:sp>
      <p:sp>
        <p:nvSpPr>
          <p:cNvPr id="10" name="Rectangle 9"/>
          <p:cNvSpPr/>
          <p:nvPr/>
        </p:nvSpPr>
        <p:spPr>
          <a:xfrm>
            <a:off x="0" y="6488668"/>
            <a:ext cx="4882362" cy="369332"/>
          </a:xfrm>
          <a:prstGeom prst="rect">
            <a:avLst/>
          </a:prstGeom>
          <a:solidFill>
            <a:srgbClr val="92D050"/>
          </a:solidFill>
        </p:spPr>
        <p:txBody>
          <a:bodyPr wrap="none">
            <a:spAutoFit/>
          </a:bodyPr>
          <a:lstStyle/>
          <a:p>
            <a:r>
              <a:rPr lang="en-US" b="1" dirty="0" smtClean="0"/>
              <a:t>Reference OSHA  Standard 29CFR 1910.178(m)(1)</a:t>
            </a:r>
            <a:endParaRPr lang="en-US" dirty="0"/>
          </a:p>
        </p:txBody>
      </p:sp>
      <p:sp>
        <p:nvSpPr>
          <p:cNvPr id="11" name="TextBox 10"/>
          <p:cNvSpPr txBox="1"/>
          <p:nvPr/>
        </p:nvSpPr>
        <p:spPr>
          <a:xfrm>
            <a:off x="0" y="6172200"/>
            <a:ext cx="4876800" cy="369332"/>
          </a:xfrm>
          <a:prstGeom prst="rect">
            <a:avLst/>
          </a:prstGeom>
          <a:solidFill>
            <a:srgbClr val="00B0F0"/>
          </a:solidFill>
        </p:spPr>
        <p:txBody>
          <a:bodyPr wrap="square" rtlCol="0">
            <a:spAutoFit/>
          </a:bodyPr>
          <a:lstStyle/>
          <a:p>
            <a:r>
              <a:rPr lang="en-US" dirty="0" smtClean="0"/>
              <a:t>Reference: ANSI/ITSDF B56..6-2005 6.3.6</a:t>
            </a: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0" y="2895600"/>
            <a:ext cx="3268211" cy="259080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5715000" y="2362200"/>
            <a:ext cx="2686050" cy="3581400"/>
          </a:xfrm>
          <a:prstGeom prst="rect">
            <a:avLst/>
          </a:prstGeom>
          <a:noFill/>
          <a:ln w="9525">
            <a:noFill/>
            <a:miter lim="800000"/>
            <a:headEnd/>
            <a:tailEnd/>
          </a:ln>
        </p:spPr>
      </p:pic>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pic>
        <p:nvPicPr>
          <p:cNvPr id="7" name="Picture 21" descr="8719 pic"/>
          <p:cNvPicPr>
            <a:picLocks noChangeAspect="1" noChangeArrowheads="1"/>
          </p:cNvPicPr>
          <p:nvPr/>
        </p:nvPicPr>
        <p:blipFill>
          <a:blip r:embed="rId5" cstate="print"/>
          <a:srcRect/>
          <a:stretch>
            <a:fillRect/>
          </a:stretch>
        </p:blipFill>
        <p:spPr bwMode="auto">
          <a:xfrm rot="2038731">
            <a:off x="7642641" y="389473"/>
            <a:ext cx="876422" cy="984289"/>
          </a:xfrm>
          <a:prstGeom prst="rect">
            <a:avLst/>
          </a:prstGeom>
          <a:noFill/>
          <a:ln w="9525">
            <a:noFill/>
            <a:miter lim="800000"/>
            <a:headEnd/>
            <a:tailEnd/>
          </a:ln>
        </p:spPr>
      </p:pic>
      <p:pic>
        <p:nvPicPr>
          <p:cNvPr id="8" name="Picture 5"/>
          <p:cNvPicPr>
            <a:picLocks noChangeAspect="1" noChangeArrowheads="1"/>
          </p:cNvPicPr>
          <p:nvPr/>
        </p:nvPicPr>
        <p:blipFill>
          <a:blip r:embed="rId6" cstate="print"/>
          <a:srcRect l="-688" t="-635" r="-688" b="-635"/>
          <a:stretch>
            <a:fillRect/>
          </a:stretch>
        </p:blipFill>
        <p:spPr bwMode="auto">
          <a:xfrm>
            <a:off x="0" y="0"/>
            <a:ext cx="1447800" cy="1230313"/>
          </a:xfrm>
          <a:prstGeom prst="rect">
            <a:avLst/>
          </a:prstGeom>
          <a:noFill/>
          <a:ln w="9525">
            <a:noFill/>
            <a:miter lim="800000"/>
            <a:headEnd/>
            <a:tailEnd/>
          </a:ln>
        </p:spPr>
      </p:pic>
      <p:sp>
        <p:nvSpPr>
          <p:cNvPr id="5" name="Rectangle 4"/>
          <p:cNvSpPr/>
          <p:nvPr/>
        </p:nvSpPr>
        <p:spPr>
          <a:xfrm>
            <a:off x="304800" y="1219200"/>
            <a:ext cx="2438400" cy="461665"/>
          </a:xfrm>
          <a:prstGeom prst="rect">
            <a:avLst/>
          </a:prstGeom>
        </p:spPr>
        <p:txBody>
          <a:bodyPr wrap="square">
            <a:spAutoFit/>
          </a:bodyPr>
          <a:lstStyle/>
          <a:p>
            <a:r>
              <a:rPr lang="en-US" sz="2400" b="1" dirty="0" smtClean="0"/>
              <a:t>12.7 Operations.</a:t>
            </a:r>
            <a:endParaRPr lang="en-US" sz="2400" b="1" dirty="0"/>
          </a:p>
        </p:txBody>
      </p:sp>
      <p:sp>
        <p:nvSpPr>
          <p:cNvPr id="6" name="Rectangle 5"/>
          <p:cNvSpPr/>
          <p:nvPr/>
        </p:nvSpPr>
        <p:spPr>
          <a:xfrm>
            <a:off x="0" y="1600200"/>
            <a:ext cx="8686800" cy="1200329"/>
          </a:xfrm>
          <a:prstGeom prst="rect">
            <a:avLst/>
          </a:prstGeom>
        </p:spPr>
        <p:txBody>
          <a:bodyPr wrap="square">
            <a:spAutoFit/>
          </a:bodyPr>
          <a:lstStyle/>
          <a:p>
            <a:r>
              <a:rPr lang="en-US" sz="2400" dirty="0" smtClean="0"/>
              <a:t>m. Operators shall sound the horn when approaching cross aisles, doorways and other locations where pedestrians may step into the path of truck travel.</a:t>
            </a:r>
            <a:endParaRPr lang="en-US" sz="2400" dirty="0"/>
          </a:p>
        </p:txBody>
      </p:sp>
      <p:pic>
        <p:nvPicPr>
          <p:cNvPr id="15" name="MS900069472[1].wav">
            <a:hlinkClick r:id="" action="ppaction://media"/>
          </p:cNvPr>
          <p:cNvPicPr>
            <a:picLocks noRot="1" noChangeAspect="1"/>
          </p:cNvPicPr>
          <p:nvPr>
            <a:wavAudioFile r:embed="rId1" name="MS900069472[1].wav"/>
          </p:nvPr>
        </p:nvPicPr>
        <p:blipFill>
          <a:blip r:embed="rId7" cstate="print"/>
          <a:stretch>
            <a:fillRect/>
          </a:stretch>
        </p:blipFill>
        <p:spPr>
          <a:xfrm>
            <a:off x="8610600" y="5867400"/>
            <a:ext cx="304800" cy="304800"/>
          </a:xfrm>
          <a:prstGeom prst="rect">
            <a:avLst/>
          </a:prstGeom>
        </p:spPr>
      </p:pic>
      <p:sp>
        <p:nvSpPr>
          <p:cNvPr id="11" name="TextBox 10"/>
          <p:cNvSpPr txBox="1"/>
          <p:nvPr/>
        </p:nvSpPr>
        <p:spPr>
          <a:xfrm>
            <a:off x="4419600" y="6096000"/>
            <a:ext cx="4724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5.2.7 (c)</a:t>
            </a:r>
            <a:endParaRPr lang="en-US" dirty="0"/>
          </a:p>
        </p:txBody>
      </p:sp>
      <p:sp>
        <p:nvSpPr>
          <p:cNvPr id="12" name="Rectangle 11"/>
          <p:cNvSpPr/>
          <p:nvPr/>
        </p:nvSpPr>
        <p:spPr>
          <a:xfrm>
            <a:off x="4378657" y="6488668"/>
            <a:ext cx="4765343" cy="369332"/>
          </a:xfrm>
          <a:prstGeom prst="rect">
            <a:avLst/>
          </a:prstGeom>
          <a:solidFill>
            <a:srgbClr val="92D050"/>
          </a:solidFill>
        </p:spPr>
        <p:txBody>
          <a:bodyPr wrap="none">
            <a:spAutoFit/>
          </a:bodyPr>
          <a:lstStyle/>
          <a:p>
            <a:r>
              <a:rPr lang="en-US" b="1" dirty="0" smtClean="0"/>
              <a:t>Reference OSHA  Standard 29CFR1910.178(n)(4)</a:t>
            </a:r>
            <a:endParaRPr lang="en-US" dirty="0"/>
          </a:p>
        </p:txBody>
      </p:sp>
      <p:sp>
        <p:nvSpPr>
          <p:cNvPr id="13" name="TextBox 12"/>
          <p:cNvSpPr txBox="1"/>
          <p:nvPr/>
        </p:nvSpPr>
        <p:spPr>
          <a:xfrm>
            <a:off x="4419600" y="5715000"/>
            <a:ext cx="4724400" cy="369332"/>
          </a:xfrm>
          <a:prstGeom prst="rect">
            <a:avLst/>
          </a:prstGeom>
          <a:solidFill>
            <a:srgbClr val="00B0F0"/>
          </a:solidFill>
        </p:spPr>
        <p:txBody>
          <a:bodyPr wrap="square" rtlCol="0">
            <a:spAutoFit/>
          </a:bodyPr>
          <a:lstStyle/>
          <a:p>
            <a:r>
              <a:rPr lang="en-US" dirty="0" smtClean="0"/>
              <a:t>Reference: ANSI/ITSDF B56..6-2005 6.3.6</a:t>
            </a:r>
            <a:endParaRPr lang="en-US" dirty="0"/>
          </a:p>
        </p:txBody>
      </p:sp>
      <p:pic>
        <p:nvPicPr>
          <p:cNvPr id="5124" name="Picture 4"/>
          <p:cNvPicPr>
            <a:picLocks noChangeAspect="1" noChangeArrowheads="1"/>
          </p:cNvPicPr>
          <p:nvPr/>
        </p:nvPicPr>
        <p:blipFill>
          <a:blip r:embed="rId8" cstate="print"/>
          <a:srcRect/>
          <a:stretch>
            <a:fillRect/>
          </a:stretch>
        </p:blipFill>
        <p:spPr bwMode="auto">
          <a:xfrm>
            <a:off x="2819400" y="3276600"/>
            <a:ext cx="3003870" cy="2381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74638"/>
            <a:ext cx="5486400" cy="1143000"/>
          </a:xfrm>
        </p:spPr>
        <p:txBody>
          <a:bodyPr/>
          <a:lstStyle/>
          <a:p>
            <a:r>
              <a:rPr lang="en-US" dirty="0" smtClean="0"/>
              <a:t>NASA Standard 8719.9</a:t>
            </a:r>
            <a:endParaRPr lang="en-US" dirty="0"/>
          </a:p>
        </p:txBody>
      </p:sp>
      <p:pic>
        <p:nvPicPr>
          <p:cNvPr id="7" name="Picture 21" descr="8719 pic"/>
          <p:cNvPicPr>
            <a:picLocks noChangeAspect="1" noChangeArrowheads="1"/>
          </p:cNvPicPr>
          <p:nvPr/>
        </p:nvPicPr>
        <p:blipFill>
          <a:blip r:embed="rId2" cstate="print"/>
          <a:srcRect/>
          <a:stretch>
            <a:fillRect/>
          </a:stretch>
        </p:blipFill>
        <p:spPr bwMode="auto">
          <a:xfrm rot="2038731">
            <a:off x="7862889" y="133929"/>
            <a:ext cx="729629" cy="819429"/>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sp>
        <p:nvSpPr>
          <p:cNvPr id="5" name="Rectangle 4"/>
          <p:cNvSpPr/>
          <p:nvPr/>
        </p:nvSpPr>
        <p:spPr>
          <a:xfrm>
            <a:off x="0" y="1219200"/>
            <a:ext cx="2438400" cy="461665"/>
          </a:xfrm>
          <a:prstGeom prst="rect">
            <a:avLst/>
          </a:prstGeom>
        </p:spPr>
        <p:txBody>
          <a:bodyPr wrap="square">
            <a:spAutoFit/>
          </a:bodyPr>
          <a:lstStyle/>
          <a:p>
            <a:r>
              <a:rPr lang="en-US" sz="2400" b="1" dirty="0" smtClean="0"/>
              <a:t>12.7 Operations.</a:t>
            </a:r>
            <a:endParaRPr lang="en-US" sz="2400" b="1" dirty="0"/>
          </a:p>
        </p:txBody>
      </p:sp>
      <p:sp>
        <p:nvSpPr>
          <p:cNvPr id="6" name="Rectangle 5"/>
          <p:cNvSpPr/>
          <p:nvPr/>
        </p:nvSpPr>
        <p:spPr>
          <a:xfrm>
            <a:off x="0" y="1600200"/>
            <a:ext cx="8915400" cy="830997"/>
          </a:xfrm>
          <a:prstGeom prst="rect">
            <a:avLst/>
          </a:prstGeom>
        </p:spPr>
        <p:txBody>
          <a:bodyPr wrap="square">
            <a:spAutoFit/>
          </a:bodyPr>
          <a:lstStyle/>
          <a:p>
            <a:r>
              <a:rPr lang="en-US" sz="2400" dirty="0" smtClean="0"/>
              <a:t>n. No person is allowed to stand or pass under the elevated portion of any truck, empty or loaded.</a:t>
            </a:r>
            <a:endParaRPr lang="en-US" sz="2400" dirty="0"/>
          </a:p>
        </p:txBody>
      </p:sp>
      <p:pic>
        <p:nvPicPr>
          <p:cNvPr id="7171" name="Picture 3"/>
          <p:cNvPicPr>
            <a:picLocks noChangeAspect="1" noChangeArrowheads="1"/>
          </p:cNvPicPr>
          <p:nvPr/>
        </p:nvPicPr>
        <p:blipFill>
          <a:blip r:embed="rId4" cstate="print"/>
          <a:srcRect/>
          <a:stretch>
            <a:fillRect/>
          </a:stretch>
        </p:blipFill>
        <p:spPr bwMode="auto">
          <a:xfrm>
            <a:off x="4191000" y="2057400"/>
            <a:ext cx="4495800" cy="3743479"/>
          </a:xfrm>
          <a:prstGeom prst="rect">
            <a:avLst/>
          </a:prstGeom>
          <a:noFill/>
          <a:ln w="9525">
            <a:noFill/>
            <a:miter lim="800000"/>
            <a:headEnd/>
            <a:tailEnd/>
          </a:ln>
        </p:spPr>
      </p:pic>
      <p:sp>
        <p:nvSpPr>
          <p:cNvPr id="9" name="Rectangle 8"/>
          <p:cNvSpPr/>
          <p:nvPr/>
        </p:nvSpPr>
        <p:spPr>
          <a:xfrm>
            <a:off x="0" y="2667000"/>
            <a:ext cx="4114800"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Vs. </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Head</a:t>
            </a:r>
          </a:p>
          <a:p>
            <a:pPr algn="ct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Wins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extBox 9"/>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5.2.8</a:t>
            </a:r>
            <a:endParaRPr lang="en-US" dirty="0"/>
          </a:p>
        </p:txBody>
      </p:sp>
      <p:sp>
        <p:nvSpPr>
          <p:cNvPr id="11" name="Rectangle 10"/>
          <p:cNvSpPr/>
          <p:nvPr/>
        </p:nvSpPr>
        <p:spPr>
          <a:xfrm>
            <a:off x="4191001" y="6488668"/>
            <a:ext cx="4953000" cy="369332"/>
          </a:xfrm>
          <a:prstGeom prst="rect">
            <a:avLst/>
          </a:prstGeom>
          <a:solidFill>
            <a:srgbClr val="92D050"/>
          </a:solidFill>
        </p:spPr>
        <p:txBody>
          <a:bodyPr wrap="square">
            <a:spAutoFit/>
          </a:bodyPr>
          <a:lstStyle/>
          <a:p>
            <a:r>
              <a:rPr lang="en-US" b="1" dirty="0" smtClean="0"/>
              <a:t>Reference OSHA  Standard 29CFR1910.178(m)(2)</a:t>
            </a:r>
            <a:endParaRPr lang="en-US" dirty="0"/>
          </a:p>
        </p:txBody>
      </p:sp>
      <p:sp>
        <p:nvSpPr>
          <p:cNvPr id="12" name="TextBox 11"/>
          <p:cNvSpPr txBox="1"/>
          <p:nvPr/>
        </p:nvSpPr>
        <p:spPr>
          <a:xfrm>
            <a:off x="4191000" y="6096000"/>
            <a:ext cx="4953000" cy="369332"/>
          </a:xfrm>
          <a:prstGeom prst="rect">
            <a:avLst/>
          </a:prstGeom>
          <a:solidFill>
            <a:srgbClr val="00B0F0"/>
          </a:solidFill>
        </p:spPr>
        <p:txBody>
          <a:bodyPr wrap="square" rtlCol="0">
            <a:spAutoFit/>
          </a:bodyPr>
          <a:lstStyle/>
          <a:p>
            <a:r>
              <a:rPr lang="en-US" dirty="0" smtClean="0"/>
              <a:t>Reference: ANSI/ITSDF B56..6-2005 6.2.7 </a:t>
            </a:r>
            <a:endParaRPr lang="en-US" dirty="0"/>
          </a:p>
        </p:txBody>
      </p:sp>
      <p:pic>
        <p:nvPicPr>
          <p:cNvPr id="13" name="Picture 12" descr="Unsafe Patio Forklift.JPG"/>
          <p:cNvPicPr>
            <a:picLocks noChangeAspect="1"/>
          </p:cNvPicPr>
          <p:nvPr/>
        </p:nvPicPr>
        <p:blipFill>
          <a:blip r:embed="rId5" cstate="print"/>
          <a:stretch>
            <a:fillRect/>
          </a:stretch>
        </p:blipFill>
        <p:spPr>
          <a:xfrm>
            <a:off x="0" y="1295400"/>
            <a:ext cx="9144001" cy="5562600"/>
          </a:xfrm>
          <a:prstGeom prst="rect">
            <a:avLst/>
          </a:prstGeom>
        </p:spPr>
      </p:pic>
      <p:sp>
        <p:nvSpPr>
          <p:cNvPr id="15" name="Cloud Callout 14"/>
          <p:cNvSpPr/>
          <p:nvPr/>
        </p:nvSpPr>
        <p:spPr>
          <a:xfrm>
            <a:off x="304800" y="1828800"/>
            <a:ext cx="4724400" cy="762000"/>
          </a:xfrm>
          <a:prstGeom prst="cloudCallout">
            <a:avLst>
              <a:gd name="adj1" fmla="val 27330"/>
              <a:gd name="adj2" fmla="val -3897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0000"/>
                </a:solidFill>
              </a:rPr>
              <a:t>What are they thinking???</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8600" y="1676400"/>
            <a:ext cx="3601618" cy="4752975"/>
          </a:xfrm>
          <a:prstGeom prst="rect">
            <a:avLst/>
          </a:prstGeom>
          <a:noFill/>
          <a:ln w="9525">
            <a:noFill/>
            <a:miter lim="800000"/>
            <a:headEnd/>
            <a:tailEnd/>
          </a:ln>
        </p:spPr>
      </p:pic>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0" y="5842337"/>
            <a:ext cx="9144000" cy="1015663"/>
          </a:xfrm>
          <a:prstGeom prst="rect">
            <a:avLst/>
          </a:prstGeom>
          <a:noFill/>
        </p:spPr>
        <p:txBody>
          <a:bodyPr wrap="square" rtlCol="0">
            <a:spAutoFit/>
          </a:bodyPr>
          <a:lstStyle/>
          <a:p>
            <a:pPr algn="ctr"/>
            <a:r>
              <a:rPr lang="en-US" sz="3200" b="1" dirty="0" smtClean="0"/>
              <a:t>High Lift</a:t>
            </a:r>
          </a:p>
          <a:p>
            <a:pPr algn="ctr"/>
            <a:r>
              <a:rPr lang="en-US" sz="2800" dirty="0" smtClean="0"/>
              <a:t>(</a:t>
            </a:r>
            <a:r>
              <a:rPr lang="en-US" sz="2800" i="1" dirty="0" smtClean="0"/>
              <a:t>Order Picker and Stand-up Narrow Aisle Reach Truck</a:t>
            </a:r>
            <a:r>
              <a:rPr lang="en-US" sz="2800" dirty="0" smtClean="0"/>
              <a:t>)</a:t>
            </a:r>
            <a:endParaRPr lang="en-US" sz="2800" dirty="0"/>
          </a:p>
        </p:txBody>
      </p:sp>
      <p:sp>
        <p:nvSpPr>
          <p:cNvPr id="12" name="TextBox 11"/>
          <p:cNvSpPr txBox="1"/>
          <p:nvPr/>
        </p:nvSpPr>
        <p:spPr>
          <a:xfrm>
            <a:off x="3352800" y="1219200"/>
            <a:ext cx="5562600" cy="1938992"/>
          </a:xfrm>
          <a:prstGeom prst="rect">
            <a:avLst/>
          </a:prstGeom>
          <a:solidFill>
            <a:srgbClr val="FFC000"/>
          </a:solidFill>
        </p:spPr>
        <p:txBody>
          <a:bodyPr wrap="square" rtlCol="0">
            <a:spAutoFit/>
          </a:bodyPr>
          <a:lstStyle/>
          <a:p>
            <a:r>
              <a:rPr lang="en-US" sz="2400" b="1" dirty="0" smtClean="0"/>
              <a:t>Operator-Up trucks enable narrow aisle operation and elevation of the operator station. Out riggers can straddle loads or be positioned under shelves when placing loads.</a:t>
            </a:r>
            <a:endParaRPr lang="en-US" sz="2400" b="1" dirty="0"/>
          </a:p>
        </p:txBody>
      </p:sp>
      <p:pic>
        <p:nvPicPr>
          <p:cNvPr id="59398" name="Picture 6"/>
          <p:cNvPicPr>
            <a:picLocks noChangeAspect="1" noChangeArrowheads="1"/>
          </p:cNvPicPr>
          <p:nvPr/>
        </p:nvPicPr>
        <p:blipFill>
          <a:blip r:embed="rId3" cstate="print"/>
          <a:srcRect/>
          <a:stretch>
            <a:fillRect/>
          </a:stretch>
        </p:blipFill>
        <p:spPr bwMode="auto">
          <a:xfrm>
            <a:off x="5334000" y="3124200"/>
            <a:ext cx="3810000" cy="3200400"/>
          </a:xfrm>
          <a:prstGeom prst="rect">
            <a:avLst/>
          </a:prstGeom>
          <a:noFill/>
          <a:ln w="9525">
            <a:noFill/>
            <a:miter lim="800000"/>
            <a:headEnd/>
            <a:tailEnd/>
          </a:ln>
        </p:spPr>
      </p:pic>
      <p:sp>
        <p:nvSpPr>
          <p:cNvPr id="7" name="Content Placeholder 2"/>
          <p:cNvSpPr txBox="1">
            <a:spLocks/>
          </p:cNvSpPr>
          <p:nvPr/>
        </p:nvSpPr>
        <p:spPr>
          <a:xfrm>
            <a:off x="228600" y="1066800"/>
            <a:ext cx="29718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sng" strike="noStrike" kern="1200" cap="none" spc="0" normalizeH="0" baseline="0" noProof="0" dirty="0" smtClean="0">
                <a:ln>
                  <a:noFill/>
                </a:ln>
                <a:solidFill>
                  <a:schemeClr val="tx1"/>
                </a:solidFill>
                <a:effectLst/>
                <a:uLnTx/>
                <a:uFillTx/>
                <a:latin typeface="+mn-lt"/>
                <a:ea typeface="+mn-ea"/>
                <a:cs typeface="+mn-cs"/>
              </a:rPr>
              <a:t>Fork Lift Types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sng"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1752600"/>
            <a:ext cx="3733800" cy="3962400"/>
          </a:xfrm>
        </p:spPr>
        <p:txBody>
          <a:bodyPr>
            <a:normAutofit fontScale="92500" lnSpcReduction="10000"/>
          </a:bodyPr>
          <a:lstStyle/>
          <a:p>
            <a:r>
              <a:rPr lang="en-US" dirty="0" smtClean="0"/>
              <a:t>o. Unauthorized personnel shall not be permitted to ride on powered industrial trucks. A safe place to ride shall be provided where riding of trucks is authorized.</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0" y="1371600"/>
            <a:ext cx="2286000" cy="1765679"/>
          </a:xfrm>
          <a:prstGeom prst="rect">
            <a:avLst/>
          </a:prstGeom>
          <a:noFill/>
          <a:ln w="9525">
            <a:noFill/>
            <a:miter lim="800000"/>
            <a:headEnd/>
            <a:tailEnd/>
          </a:ln>
        </p:spPr>
      </p:pic>
      <p:sp>
        <p:nvSpPr>
          <p:cNvPr id="7" name="TextBox 6"/>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5.2.9</a:t>
            </a:r>
            <a:endParaRPr lang="en-US" dirty="0"/>
          </a:p>
        </p:txBody>
      </p:sp>
      <p:sp>
        <p:nvSpPr>
          <p:cNvPr id="8" name="Rectangle 7"/>
          <p:cNvSpPr/>
          <p:nvPr/>
        </p:nvSpPr>
        <p:spPr>
          <a:xfrm>
            <a:off x="4314536" y="6488668"/>
            <a:ext cx="4829464" cy="369332"/>
          </a:xfrm>
          <a:prstGeom prst="rect">
            <a:avLst/>
          </a:prstGeom>
          <a:solidFill>
            <a:srgbClr val="92D050"/>
          </a:solidFill>
        </p:spPr>
        <p:txBody>
          <a:bodyPr wrap="none">
            <a:spAutoFit/>
          </a:bodyPr>
          <a:lstStyle/>
          <a:p>
            <a:r>
              <a:rPr lang="en-US" b="1" dirty="0" smtClean="0"/>
              <a:t>Reference OSHA  Standard 29CFR1910.178(m)(3)</a:t>
            </a:r>
            <a:endParaRPr lang="en-US" dirty="0"/>
          </a:p>
        </p:txBody>
      </p:sp>
      <p:sp>
        <p:nvSpPr>
          <p:cNvPr id="9" name="TextBox 8"/>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6.2.8 </a:t>
            </a:r>
            <a:endParaRPr lang="en-US" dirty="0"/>
          </a:p>
        </p:txBody>
      </p:sp>
      <p:pic>
        <p:nvPicPr>
          <p:cNvPr id="531458" name="Picture 2" descr="http://3.bp.blogspot.com/-eKmToBfYQKw/Thj3IFoz3_I/AAAAAAAAAZQ/3236AVxQykw/s1600/1_Iqaluit+First+Sealift+2011_20110709_forklift+riders_fpo_DSC1476.jpg"/>
          <p:cNvPicPr>
            <a:picLocks noChangeAspect="1" noChangeArrowheads="1"/>
          </p:cNvPicPr>
          <p:nvPr/>
        </p:nvPicPr>
        <p:blipFill>
          <a:blip r:embed="rId5" cstate="print"/>
          <a:srcRect/>
          <a:stretch>
            <a:fillRect/>
          </a:stretch>
        </p:blipFill>
        <p:spPr bwMode="auto">
          <a:xfrm>
            <a:off x="152400" y="4038600"/>
            <a:ext cx="4191000" cy="2619375"/>
          </a:xfrm>
          <a:prstGeom prst="rect">
            <a:avLst/>
          </a:prstGeom>
          <a:noFill/>
        </p:spPr>
      </p:pic>
      <p:pic>
        <p:nvPicPr>
          <p:cNvPr id="531460" name="Picture 4" descr="http://www.ivestraining.com/wp-content/uploads/2014/02/February-Whats-Wrong-With-This-Photo.jpg"/>
          <p:cNvPicPr>
            <a:picLocks noChangeAspect="1" noChangeArrowheads="1"/>
          </p:cNvPicPr>
          <p:nvPr/>
        </p:nvPicPr>
        <p:blipFill>
          <a:blip r:embed="rId6" cstate="print"/>
          <a:srcRect/>
          <a:stretch>
            <a:fillRect/>
          </a:stretch>
        </p:blipFill>
        <p:spPr bwMode="auto">
          <a:xfrm>
            <a:off x="2057400" y="1600200"/>
            <a:ext cx="3454399" cy="2590800"/>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505200" cy="4114799"/>
          </a:xfrm>
        </p:spPr>
        <p:txBody>
          <a:bodyPr>
            <a:normAutofit/>
          </a:bodyPr>
          <a:lstStyle/>
          <a:p>
            <a:r>
              <a:rPr lang="en-US" dirty="0" smtClean="0"/>
              <a:t>p.  A powered industrial truck is attended when the operator is less than 25 feet (7.6 m) from the truck and it is in his view.</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11266" name="Picture 2"/>
          <p:cNvPicPr>
            <a:picLocks noChangeAspect="1" noChangeArrowheads="1"/>
          </p:cNvPicPr>
          <p:nvPr/>
        </p:nvPicPr>
        <p:blipFill>
          <a:blip r:embed="rId4" cstate="print"/>
          <a:srcRect/>
          <a:stretch>
            <a:fillRect/>
          </a:stretch>
        </p:blipFill>
        <p:spPr bwMode="auto">
          <a:xfrm>
            <a:off x="3810000" y="1676400"/>
            <a:ext cx="5080000" cy="3810000"/>
          </a:xfrm>
          <a:prstGeom prst="rect">
            <a:avLst/>
          </a:prstGeom>
          <a:noFill/>
          <a:ln w="9525">
            <a:noFill/>
            <a:miter lim="800000"/>
            <a:headEnd/>
            <a:tailEnd/>
          </a:ln>
        </p:spPr>
      </p:pic>
      <p:sp>
        <p:nvSpPr>
          <p:cNvPr id="7" name="TextBox 6"/>
          <p:cNvSpPr txBox="1"/>
          <p:nvPr/>
        </p:nvSpPr>
        <p:spPr>
          <a:xfrm>
            <a:off x="4114800" y="5715000"/>
            <a:ext cx="5029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5.2.10</a:t>
            </a:r>
            <a:endParaRPr lang="en-US" dirty="0"/>
          </a:p>
        </p:txBody>
      </p:sp>
      <p:sp>
        <p:nvSpPr>
          <p:cNvPr id="8" name="Rectangle 7"/>
          <p:cNvSpPr/>
          <p:nvPr/>
        </p:nvSpPr>
        <p:spPr>
          <a:xfrm>
            <a:off x="4058056" y="6488668"/>
            <a:ext cx="5085944" cy="369332"/>
          </a:xfrm>
          <a:prstGeom prst="rect">
            <a:avLst/>
          </a:prstGeom>
          <a:solidFill>
            <a:srgbClr val="92D050"/>
          </a:solidFill>
        </p:spPr>
        <p:txBody>
          <a:bodyPr wrap="none">
            <a:spAutoFit/>
          </a:bodyPr>
          <a:lstStyle/>
          <a:p>
            <a:r>
              <a:rPr lang="en-US" b="1" dirty="0" smtClean="0"/>
              <a:t>Reference OSHA  Standard 29CFR1910.178(m)(5)(ii)</a:t>
            </a:r>
            <a:endParaRPr lang="en-US" dirty="0"/>
          </a:p>
        </p:txBody>
      </p:sp>
      <p:sp>
        <p:nvSpPr>
          <p:cNvPr id="9" name="TextBox 8"/>
          <p:cNvSpPr txBox="1"/>
          <p:nvPr/>
        </p:nvSpPr>
        <p:spPr>
          <a:xfrm>
            <a:off x="4114800" y="6096000"/>
            <a:ext cx="5029200" cy="369332"/>
          </a:xfrm>
          <a:prstGeom prst="rect">
            <a:avLst/>
          </a:prstGeom>
          <a:solidFill>
            <a:srgbClr val="00B0F0"/>
          </a:solidFill>
        </p:spPr>
        <p:txBody>
          <a:bodyPr wrap="square" rtlCol="0">
            <a:spAutoFit/>
          </a:bodyPr>
          <a:lstStyle/>
          <a:p>
            <a:r>
              <a:rPr lang="en-US" dirty="0" smtClean="0"/>
              <a:t>Reference: ANSI/ITSDF B56..6-2005 6.2.10 </a:t>
            </a: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124200" y="1600200"/>
            <a:ext cx="5715000" cy="4286250"/>
          </a:xfrm>
          <a:prstGeom prst="rect">
            <a:avLst/>
          </a:prstGeom>
          <a:noFill/>
          <a:ln w="9525">
            <a:noFill/>
            <a:miter lim="800000"/>
            <a:headEnd/>
            <a:tailEnd/>
          </a:ln>
        </p:spPr>
      </p:pic>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Content Placeholder 6"/>
          <p:cNvSpPr>
            <a:spLocks noGrp="1"/>
          </p:cNvSpPr>
          <p:nvPr>
            <p:ph idx="1"/>
          </p:nvPr>
        </p:nvSpPr>
        <p:spPr>
          <a:xfrm>
            <a:off x="0" y="1524000"/>
            <a:ext cx="3124200" cy="4487382"/>
          </a:xfrm>
          <a:prstGeom prst="rect">
            <a:avLst/>
          </a:prstGeom>
        </p:spPr>
        <p:txBody>
          <a:bodyPr wrap="square">
            <a:spAutoFit/>
          </a:bodyPr>
          <a:lstStyle/>
          <a:p>
            <a:r>
              <a:rPr lang="en-US" sz="2800" b="1" dirty="0" smtClean="0"/>
              <a:t>q. A powered industrial truck is unattended when the operator is more than 25 feet </a:t>
            </a:r>
          </a:p>
          <a:p>
            <a:r>
              <a:rPr lang="en-US" sz="2800" b="1" dirty="0" smtClean="0"/>
              <a:t> (7.6 m) from the truck or the truck is not in the operator’s view.</a:t>
            </a:r>
            <a:endParaRPr lang="en-US" sz="2800" b="1" dirty="0"/>
          </a:p>
        </p:txBody>
      </p:sp>
      <p:sp>
        <p:nvSpPr>
          <p:cNvPr id="8" name="TextBox 7"/>
          <p:cNvSpPr txBox="1"/>
          <p:nvPr/>
        </p:nvSpPr>
        <p:spPr>
          <a:xfrm>
            <a:off x="4038600" y="5715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5.2.11</a:t>
            </a:r>
            <a:endParaRPr lang="en-US" dirty="0"/>
          </a:p>
        </p:txBody>
      </p:sp>
      <p:sp>
        <p:nvSpPr>
          <p:cNvPr id="9" name="Rectangle 8"/>
          <p:cNvSpPr/>
          <p:nvPr/>
        </p:nvSpPr>
        <p:spPr>
          <a:xfrm>
            <a:off x="4058056" y="6488668"/>
            <a:ext cx="5085944" cy="369332"/>
          </a:xfrm>
          <a:prstGeom prst="rect">
            <a:avLst/>
          </a:prstGeom>
          <a:solidFill>
            <a:srgbClr val="92D050"/>
          </a:solidFill>
        </p:spPr>
        <p:txBody>
          <a:bodyPr wrap="square">
            <a:spAutoFit/>
          </a:bodyPr>
          <a:lstStyle/>
          <a:p>
            <a:r>
              <a:rPr lang="en-US" b="1" dirty="0" smtClean="0"/>
              <a:t>Reference OSHA  Standard 29CFR1910.178(m)(5)(ii)</a:t>
            </a:r>
            <a:endParaRPr lang="en-US" dirty="0"/>
          </a:p>
        </p:txBody>
      </p:sp>
      <p:sp>
        <p:nvSpPr>
          <p:cNvPr id="10" name="TextBox 9"/>
          <p:cNvSpPr txBox="1"/>
          <p:nvPr/>
        </p:nvSpPr>
        <p:spPr>
          <a:xfrm>
            <a:off x="4038600" y="6096000"/>
            <a:ext cx="5105400" cy="369332"/>
          </a:xfrm>
          <a:prstGeom prst="rect">
            <a:avLst/>
          </a:prstGeom>
          <a:solidFill>
            <a:srgbClr val="00B0F0"/>
          </a:solidFill>
        </p:spPr>
        <p:txBody>
          <a:bodyPr wrap="square" rtlCol="0">
            <a:spAutoFit/>
          </a:bodyPr>
          <a:lstStyle/>
          <a:p>
            <a:r>
              <a:rPr lang="en-US" dirty="0" smtClean="0"/>
              <a:t>Reference: ANSI/ITSDF B56..6-2005  6.2.11 </a:t>
            </a:r>
            <a:endParaRPr lang="en-US" dirty="0"/>
          </a:p>
        </p:txBody>
      </p:sp>
      <p:sp>
        <p:nvSpPr>
          <p:cNvPr id="11" name="TextBox 10"/>
          <p:cNvSpPr txBox="1"/>
          <p:nvPr/>
        </p:nvSpPr>
        <p:spPr>
          <a:xfrm>
            <a:off x="4267200" y="1752600"/>
            <a:ext cx="4114800" cy="369332"/>
          </a:xfrm>
          <a:prstGeom prst="rect">
            <a:avLst/>
          </a:prstGeom>
          <a:solidFill>
            <a:srgbClr val="FFFF00"/>
          </a:solidFill>
          <a:ln w="28575">
            <a:solidFill>
              <a:srgbClr val="3333CC"/>
            </a:solidFill>
          </a:ln>
        </p:spPr>
        <p:txBody>
          <a:bodyPr wrap="square" rtlCol="0">
            <a:spAutoFit/>
          </a:bodyPr>
          <a:lstStyle/>
          <a:p>
            <a:r>
              <a:rPr lang="en-US" b="1" dirty="0" smtClean="0">
                <a:solidFill>
                  <a:srgbClr val="FF0000"/>
                </a:solidFill>
              </a:rPr>
              <a:t>Now, how do you think he got up there?</a:t>
            </a:r>
            <a:endParaRPr lang="en-US" b="1" dirty="0">
              <a:solidFill>
                <a:srgbClr val="FF0000"/>
              </a:solidFill>
            </a:endParaRPr>
          </a:p>
        </p:txBody>
      </p:sp>
      <p:cxnSp>
        <p:nvCxnSpPr>
          <p:cNvPr id="13" name="Straight Arrow Connector 12"/>
          <p:cNvCxnSpPr/>
          <p:nvPr/>
        </p:nvCxnSpPr>
        <p:spPr>
          <a:xfrm>
            <a:off x="6477000" y="2133600"/>
            <a:ext cx="0" cy="457200"/>
          </a:xfrm>
          <a:prstGeom prst="straightConnector1">
            <a:avLst/>
          </a:prstGeom>
          <a:ln w="31750">
            <a:solidFill>
              <a:srgbClr val="3333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4953000" cy="4906963"/>
          </a:xfrm>
        </p:spPr>
        <p:txBody>
          <a:bodyPr>
            <a:normAutofit fontScale="70000" lnSpcReduction="20000"/>
          </a:bodyPr>
          <a:lstStyle/>
          <a:p>
            <a:r>
              <a:rPr lang="en-US" b="1" dirty="0" smtClean="0"/>
              <a:t>r.  Before leaving the operator’s position or dismounting from the truck, while still attending the truck, the operator shall:</a:t>
            </a:r>
          </a:p>
          <a:p>
            <a:r>
              <a:rPr lang="en-US" dirty="0" smtClean="0"/>
              <a:t>(1) Bring the truck to a complete stop.</a:t>
            </a:r>
          </a:p>
          <a:p>
            <a:r>
              <a:rPr lang="en-US" dirty="0" smtClean="0"/>
              <a:t>(2) Place the directional controls in neutral.</a:t>
            </a:r>
          </a:p>
          <a:p>
            <a:r>
              <a:rPr lang="en-US" dirty="0" smtClean="0"/>
              <a:t>(3) Apply the parking brake.</a:t>
            </a:r>
          </a:p>
          <a:p>
            <a:r>
              <a:rPr lang="en-US" dirty="0" smtClean="0"/>
              <a:t>(4) Fully lower the load engaging means.</a:t>
            </a:r>
          </a:p>
          <a:p>
            <a:pPr>
              <a:buNone/>
            </a:pPr>
            <a:r>
              <a:rPr lang="en-US" b="1" dirty="0" smtClean="0"/>
              <a:t>In addition, when leaving the truck unattended:</a:t>
            </a:r>
          </a:p>
          <a:p>
            <a:r>
              <a:rPr lang="en-US" dirty="0" smtClean="0"/>
              <a:t>(5) Stop the engine or turn off the controls.</a:t>
            </a:r>
          </a:p>
          <a:p>
            <a:r>
              <a:rPr lang="en-US" dirty="0" smtClean="0"/>
              <a:t>(6) If the truck must be left on an incline, block the wheels.</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735689" y="253889"/>
            <a:ext cx="870368" cy="977490"/>
          </a:xfrm>
          <a:prstGeom prst="rect">
            <a:avLst/>
          </a:prstGeom>
          <a:noFill/>
          <a:ln w="9525">
            <a:noFill/>
            <a:miter lim="800000"/>
            <a:headEnd/>
            <a:tailEnd/>
          </a:ln>
        </p:spPr>
      </p:pic>
      <p:sp>
        <p:nvSpPr>
          <p:cNvPr id="7" name="TextBox 6"/>
          <p:cNvSpPr txBox="1"/>
          <p:nvPr/>
        </p:nvSpPr>
        <p:spPr>
          <a:xfrm>
            <a:off x="4724400" y="5715000"/>
            <a:ext cx="4419600" cy="381000"/>
          </a:xfrm>
          <a:prstGeom prst="rect">
            <a:avLst/>
          </a:prstGeom>
          <a:solidFill>
            <a:schemeClr val="accent2">
              <a:lumMod val="40000"/>
              <a:lumOff val="60000"/>
            </a:schemeClr>
          </a:solidFill>
        </p:spPr>
        <p:txBody>
          <a:bodyPr wrap="square" rtlCol="0">
            <a:spAutoFit/>
          </a:bodyPr>
          <a:lstStyle/>
          <a:p>
            <a:r>
              <a:rPr lang="en-US" dirty="0" smtClean="0"/>
              <a:t>Reference: ANSI/ITSDF B56.1-2009  5.2.12</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sp>
        <p:nvSpPr>
          <p:cNvPr id="8" name="TextBox 7"/>
          <p:cNvSpPr txBox="1"/>
          <p:nvPr/>
        </p:nvSpPr>
        <p:spPr>
          <a:xfrm>
            <a:off x="4648200" y="6096000"/>
            <a:ext cx="4495800" cy="369332"/>
          </a:xfrm>
          <a:prstGeom prst="rect">
            <a:avLst/>
          </a:prstGeom>
          <a:solidFill>
            <a:srgbClr val="00B0F0"/>
          </a:solidFill>
        </p:spPr>
        <p:txBody>
          <a:bodyPr wrap="square" rtlCol="0">
            <a:spAutoFit/>
          </a:bodyPr>
          <a:lstStyle/>
          <a:p>
            <a:r>
              <a:rPr lang="en-US" dirty="0" smtClean="0"/>
              <a:t>Reference: ANSI/ITSDF B56..6-2005 6.2.12 </a:t>
            </a:r>
            <a:endParaRPr lang="en-US" dirty="0"/>
          </a:p>
        </p:txBody>
      </p:sp>
      <p:sp>
        <p:nvSpPr>
          <p:cNvPr id="9" name="Rectangle 8"/>
          <p:cNvSpPr/>
          <p:nvPr/>
        </p:nvSpPr>
        <p:spPr>
          <a:xfrm>
            <a:off x="4061262" y="6488668"/>
            <a:ext cx="5082738" cy="369332"/>
          </a:xfrm>
          <a:prstGeom prst="rect">
            <a:avLst/>
          </a:prstGeom>
          <a:solidFill>
            <a:srgbClr val="92D050"/>
          </a:solidFill>
        </p:spPr>
        <p:txBody>
          <a:bodyPr wrap="none">
            <a:spAutoFit/>
          </a:bodyPr>
          <a:lstStyle/>
          <a:p>
            <a:r>
              <a:rPr lang="en-US" b="1" dirty="0" smtClean="0"/>
              <a:t>Reference OSHA  Standard 29CFR1910.178(m)(5) (i)</a:t>
            </a:r>
            <a:endParaRPr lang="en-US" dirty="0"/>
          </a:p>
        </p:txBody>
      </p:sp>
      <p:pic>
        <p:nvPicPr>
          <p:cNvPr id="528386" name="Picture 2" descr="http://ts1.mm.bing.net/th?&amp;id=HN.608032442891438345&amp;w=300&amp;h=300&amp;c=0&amp;pid=1.9&amp;rs=0&amp;p=0"/>
          <p:cNvPicPr>
            <a:picLocks noChangeAspect="1" noChangeArrowheads="1"/>
          </p:cNvPicPr>
          <p:nvPr/>
        </p:nvPicPr>
        <p:blipFill>
          <a:blip r:embed="rId4" cstate="print"/>
          <a:srcRect/>
          <a:stretch>
            <a:fillRect/>
          </a:stretch>
        </p:blipFill>
        <p:spPr bwMode="auto">
          <a:xfrm>
            <a:off x="5562600" y="1981200"/>
            <a:ext cx="2857500" cy="2857500"/>
          </a:xfrm>
          <a:prstGeom prst="rect">
            <a:avLst/>
          </a:prstGeom>
          <a:noFill/>
        </p:spPr>
      </p:pic>
      <p:pic>
        <p:nvPicPr>
          <p:cNvPr id="11" name="Picture 2"/>
          <p:cNvPicPr>
            <a:picLocks noChangeAspect="1" noChangeArrowheads="1"/>
          </p:cNvPicPr>
          <p:nvPr/>
        </p:nvPicPr>
        <p:blipFill>
          <a:blip r:embed="rId5" cstate="print"/>
          <a:srcRect/>
          <a:stretch>
            <a:fillRect/>
          </a:stretch>
        </p:blipFill>
        <p:spPr bwMode="auto">
          <a:xfrm>
            <a:off x="5257800" y="1981200"/>
            <a:ext cx="3581400" cy="2800416"/>
          </a:xfrm>
          <a:prstGeom prst="rect">
            <a:avLst/>
          </a:prstGeom>
          <a:noFill/>
          <a:ln w="9525">
            <a:noFill/>
            <a:miter lim="800000"/>
            <a:headEnd/>
            <a:tailEnd/>
          </a:ln>
        </p:spPr>
      </p:pic>
      <p:pic>
        <p:nvPicPr>
          <p:cNvPr id="528388" name="Picture 4" descr="http://ts3.mm.bing.net/th?&amp;id=HN.607997997258769709&amp;w=300&amp;h=300&amp;c=0&amp;pid=1.9&amp;rs=0&amp;p=0"/>
          <p:cNvPicPr>
            <a:picLocks noChangeAspect="1" noChangeArrowheads="1"/>
          </p:cNvPicPr>
          <p:nvPr/>
        </p:nvPicPr>
        <p:blipFill>
          <a:blip r:embed="rId6" cstate="print"/>
          <a:srcRect/>
          <a:stretch>
            <a:fillRect/>
          </a:stretch>
        </p:blipFill>
        <p:spPr bwMode="auto">
          <a:xfrm>
            <a:off x="5105400" y="1981200"/>
            <a:ext cx="3775980" cy="2819400"/>
          </a:xfrm>
          <a:prstGeom prst="rect">
            <a:avLst/>
          </a:prstGeom>
          <a:noFill/>
        </p:spPr>
      </p:pic>
      <p:pic>
        <p:nvPicPr>
          <p:cNvPr id="528390" name="Picture 6" descr="http://www.usedforklifttrucks.org/uploads/7/2/0/8/7208448/9072289.jpg"/>
          <p:cNvPicPr>
            <a:picLocks noChangeAspect="1" noChangeArrowheads="1"/>
          </p:cNvPicPr>
          <p:nvPr/>
        </p:nvPicPr>
        <p:blipFill>
          <a:blip r:embed="rId7" cstate="print"/>
          <a:srcRect/>
          <a:stretch>
            <a:fillRect/>
          </a:stretch>
        </p:blipFill>
        <p:spPr bwMode="auto">
          <a:xfrm>
            <a:off x="5029200" y="1981200"/>
            <a:ext cx="3810000" cy="2857500"/>
          </a:xfrm>
          <a:prstGeom prst="rect">
            <a:avLst/>
          </a:prstGeom>
          <a:noFill/>
        </p:spPr>
      </p:pic>
      <p:pic>
        <p:nvPicPr>
          <p:cNvPr id="528392" name="Picture 8" descr="http://www.meci.com/media/catalog/product/cache/1/image/5e06319eda06f020e43594a9c230972d/7/5/7540268.jpg"/>
          <p:cNvPicPr>
            <a:picLocks noChangeAspect="1" noChangeArrowheads="1"/>
          </p:cNvPicPr>
          <p:nvPr/>
        </p:nvPicPr>
        <p:blipFill>
          <a:blip r:embed="rId8" cstate="print"/>
          <a:srcRect r="22642"/>
          <a:stretch>
            <a:fillRect/>
          </a:stretch>
        </p:blipFill>
        <p:spPr bwMode="auto">
          <a:xfrm>
            <a:off x="4953000" y="1600200"/>
            <a:ext cx="3810000" cy="4038600"/>
          </a:xfrm>
          <a:prstGeom prst="rect">
            <a:avLst/>
          </a:prstGeom>
          <a:noFill/>
        </p:spPr>
      </p:pic>
      <p:pic>
        <p:nvPicPr>
          <p:cNvPr id="528394" name="Picture 10" descr="http://ts1.mm.bing.net/th?id=HN.608035754311419886&amp;w=180&amp;h=180&amp;c=7&amp;rs=1&amp;pid=1.7"/>
          <p:cNvPicPr>
            <a:picLocks noChangeAspect="1" noChangeArrowheads="1"/>
          </p:cNvPicPr>
          <p:nvPr/>
        </p:nvPicPr>
        <p:blipFill>
          <a:blip r:embed="rId9" cstate="print"/>
          <a:srcRect/>
          <a:stretch>
            <a:fillRect/>
          </a:stretch>
        </p:blipFill>
        <p:spPr bwMode="auto">
          <a:xfrm>
            <a:off x="5334000" y="1828800"/>
            <a:ext cx="3657600" cy="3657600"/>
          </a:xfrm>
          <a:prstGeom prst="rect">
            <a:avLst/>
          </a:prstGeom>
          <a:noFill/>
        </p:spPr>
      </p:pic>
      <p:pic>
        <p:nvPicPr>
          <p:cNvPr id="9219" name="Picture 3"/>
          <p:cNvPicPr>
            <a:picLocks noChangeAspect="1" noChangeArrowheads="1"/>
          </p:cNvPicPr>
          <p:nvPr/>
        </p:nvPicPr>
        <p:blipFill>
          <a:blip r:embed="rId10" cstate="print"/>
          <a:srcRect/>
          <a:stretch>
            <a:fillRect/>
          </a:stretch>
        </p:blipFill>
        <p:spPr bwMode="auto">
          <a:xfrm>
            <a:off x="0" y="1326356"/>
            <a:ext cx="9144000" cy="55316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par>
                                <p:cTn id="15" presetID="15" presetClass="entr" presetSubtype="0" fill="hold" nodeType="withEffect">
                                  <p:stCondLst>
                                    <p:cond delay="0"/>
                                  </p:stCondLst>
                                  <p:childTnLst>
                                    <p:set>
                                      <p:cBhvr>
                                        <p:cTn id="16" dur="1" fill="hold">
                                          <p:stCondLst>
                                            <p:cond delay="0"/>
                                          </p:stCondLst>
                                        </p:cTn>
                                        <p:tgtEl>
                                          <p:spTgt spid="528386"/>
                                        </p:tgtEl>
                                        <p:attrNameLst>
                                          <p:attrName>style.visibility</p:attrName>
                                        </p:attrNameLst>
                                      </p:cBhvr>
                                      <p:to>
                                        <p:strVal val="visible"/>
                                      </p:to>
                                    </p:set>
                                    <p:anim calcmode="lin" valueType="num">
                                      <p:cBhvr>
                                        <p:cTn id="17" dur="1000" fill="hold"/>
                                        <p:tgtEl>
                                          <p:spTgt spid="528386"/>
                                        </p:tgtEl>
                                        <p:attrNameLst>
                                          <p:attrName>ppt_w</p:attrName>
                                        </p:attrNameLst>
                                      </p:cBhvr>
                                      <p:tavLst>
                                        <p:tav tm="0">
                                          <p:val>
                                            <p:fltVal val="0"/>
                                          </p:val>
                                        </p:tav>
                                        <p:tav tm="100000">
                                          <p:val>
                                            <p:strVal val="#ppt_w"/>
                                          </p:val>
                                        </p:tav>
                                      </p:tavLst>
                                    </p:anim>
                                    <p:anim calcmode="lin" valueType="num">
                                      <p:cBhvr>
                                        <p:cTn id="18" dur="1000" fill="hold"/>
                                        <p:tgtEl>
                                          <p:spTgt spid="528386"/>
                                        </p:tgtEl>
                                        <p:attrNameLst>
                                          <p:attrName>ppt_h</p:attrName>
                                        </p:attrNameLst>
                                      </p:cBhvr>
                                      <p:tavLst>
                                        <p:tav tm="0">
                                          <p:val>
                                            <p:fltVal val="0"/>
                                          </p:val>
                                        </p:tav>
                                        <p:tav tm="100000">
                                          <p:val>
                                            <p:strVal val="#ppt_h"/>
                                          </p:val>
                                        </p:tav>
                                      </p:tavLst>
                                    </p:anim>
                                    <p:anim calcmode="lin" valueType="num">
                                      <p:cBhvr>
                                        <p:cTn id="19" dur="1000" fill="hold"/>
                                        <p:tgtEl>
                                          <p:spTgt spid="52838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5283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xit" presetSubtype="0" fill="hold" nodeType="clickEffect">
                                  <p:stCondLst>
                                    <p:cond delay="0"/>
                                  </p:stCondLst>
                                  <p:childTnLst>
                                    <p:anim calcmode="lin" valueType="num">
                                      <p:cBhvr>
                                        <p:cTn id="24" dur="1000"/>
                                        <p:tgtEl>
                                          <p:spTgt spid="528386"/>
                                        </p:tgtEl>
                                        <p:attrNameLst>
                                          <p:attrName>ppt_w</p:attrName>
                                        </p:attrNameLst>
                                      </p:cBhvr>
                                      <p:tavLst>
                                        <p:tav tm="0">
                                          <p:val>
                                            <p:strVal val="ppt_w"/>
                                          </p:val>
                                        </p:tav>
                                        <p:tav tm="100000">
                                          <p:val>
                                            <p:fltVal val="0"/>
                                          </p:val>
                                        </p:tav>
                                      </p:tavLst>
                                    </p:anim>
                                    <p:anim calcmode="lin" valueType="num">
                                      <p:cBhvr>
                                        <p:cTn id="25" dur="1000"/>
                                        <p:tgtEl>
                                          <p:spTgt spid="528386"/>
                                        </p:tgtEl>
                                        <p:attrNameLst>
                                          <p:attrName>ppt_h</p:attrName>
                                        </p:attrNameLst>
                                      </p:cBhvr>
                                      <p:tavLst>
                                        <p:tav tm="0">
                                          <p:val>
                                            <p:strVal val="ppt_h"/>
                                          </p:val>
                                        </p:tav>
                                        <p:tav tm="100000">
                                          <p:val>
                                            <p:fltVal val="0"/>
                                          </p:val>
                                        </p:tav>
                                      </p:tavLst>
                                    </p:anim>
                                    <p:anim calcmode="lin" valueType="num">
                                      <p:cBhvr>
                                        <p:cTn id="26" dur="1000"/>
                                        <p:tgtEl>
                                          <p:spTgt spid="52838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7" dur="1000"/>
                                        <p:tgtEl>
                                          <p:spTgt spid="52838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8" dur="1" fill="hold">
                                          <p:stCondLst>
                                            <p:cond delay="999"/>
                                          </p:stCondLst>
                                        </p:cTn>
                                        <p:tgtEl>
                                          <p:spTgt spid="528386"/>
                                        </p:tgtEl>
                                        <p:attrNameLst>
                                          <p:attrName>style.visibility</p:attrName>
                                        </p:attrNameLst>
                                      </p:cBhvr>
                                      <p:to>
                                        <p:strVal val="hidden"/>
                                      </p:to>
                                    </p:set>
                                  </p:childTnLst>
                                </p:cTn>
                              </p:par>
                            </p:childTnLst>
                          </p:cTn>
                        </p:par>
                        <p:par>
                          <p:cTn id="29" fill="hold">
                            <p:stCondLst>
                              <p:cond delay="1000"/>
                            </p:stCondLst>
                            <p:childTnLst>
                              <p:par>
                                <p:cTn id="30" presetID="25" presetClass="entr" presetSubtype="0" fill="hold"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5"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3">
                                            <p:txEl>
                                              <p:pRg st="2" end="2"/>
                                            </p:txEl>
                                          </p:spTgt>
                                        </p:tgtEl>
                                      </p:cBhvr>
                                    </p:animEffect>
                                  </p:childTnLst>
                                </p:cTn>
                              </p:par>
                            </p:childTnLst>
                          </p:cTn>
                        </p:par>
                        <p:par>
                          <p:cTn id="40" fill="hold">
                            <p:stCondLst>
                              <p:cond delay="2000"/>
                            </p:stCondLst>
                            <p:childTnLst>
                              <p:par>
                                <p:cTn id="41" presetID="15"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xit" presetSubtype="0" fill="hold" nodeType="clickEffect">
                                  <p:stCondLst>
                                    <p:cond delay="0"/>
                                  </p:stCondLst>
                                  <p:childTnLst>
                                    <p:anim calcmode="lin" valueType="num">
                                      <p:cBhvr>
                                        <p:cTn id="50" dur="1000"/>
                                        <p:tgtEl>
                                          <p:spTgt spid="11"/>
                                        </p:tgtEl>
                                        <p:attrNameLst>
                                          <p:attrName>ppt_w</p:attrName>
                                        </p:attrNameLst>
                                      </p:cBhvr>
                                      <p:tavLst>
                                        <p:tav tm="0">
                                          <p:val>
                                            <p:strVal val="ppt_w"/>
                                          </p:val>
                                        </p:tav>
                                        <p:tav tm="100000">
                                          <p:val>
                                            <p:fltVal val="0"/>
                                          </p:val>
                                        </p:tav>
                                      </p:tavLst>
                                    </p:anim>
                                    <p:anim calcmode="lin" valueType="num">
                                      <p:cBhvr>
                                        <p:cTn id="51" dur="1000"/>
                                        <p:tgtEl>
                                          <p:spTgt spid="11"/>
                                        </p:tgtEl>
                                        <p:attrNameLst>
                                          <p:attrName>ppt_h</p:attrName>
                                        </p:attrNameLst>
                                      </p:cBhvr>
                                      <p:tavLst>
                                        <p:tav tm="0">
                                          <p:val>
                                            <p:strVal val="ppt_h"/>
                                          </p:val>
                                        </p:tav>
                                        <p:tav tm="100000">
                                          <p:val>
                                            <p:fltVal val="0"/>
                                          </p:val>
                                        </p:tav>
                                      </p:tavLst>
                                    </p:anim>
                                    <p:anim calcmode="lin" valueType="num">
                                      <p:cBhvr>
                                        <p:cTn id="52"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999"/>
                                          </p:stCondLst>
                                        </p:cTn>
                                        <p:tgtEl>
                                          <p:spTgt spid="11"/>
                                        </p:tgtEl>
                                        <p:attrNameLst>
                                          <p:attrName>style.visibility</p:attrName>
                                        </p:attrNameLst>
                                      </p:cBhvr>
                                      <p:to>
                                        <p:strVal val="hidden"/>
                                      </p:to>
                                    </p:set>
                                  </p:childTnLst>
                                </p:cTn>
                              </p:par>
                            </p:childTnLst>
                          </p:cTn>
                        </p:par>
                        <p:par>
                          <p:cTn id="55" fill="hold">
                            <p:stCondLst>
                              <p:cond delay="1000"/>
                            </p:stCondLst>
                            <p:childTnLst>
                              <p:par>
                                <p:cTn id="56" presetID="25" presetClass="entr" presetSubtype="0" fill="hold" nodeType="after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 calcmode="lin" valueType="num">
                                      <p:cBhvr>
                                        <p:cTn id="58"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61"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3">
                                            <p:txEl>
                                              <p:pRg st="3" end="3"/>
                                            </p:txEl>
                                          </p:spTgt>
                                        </p:tgtEl>
                                      </p:cBhvr>
                                    </p:animEffect>
                                  </p:childTnLst>
                                </p:cTn>
                              </p:par>
                              <p:par>
                                <p:cTn id="66" presetID="15" presetClass="entr" presetSubtype="0" fill="hold" nodeType="withEffect">
                                  <p:stCondLst>
                                    <p:cond delay="0"/>
                                  </p:stCondLst>
                                  <p:childTnLst>
                                    <p:set>
                                      <p:cBhvr>
                                        <p:cTn id="67" dur="1" fill="hold">
                                          <p:stCondLst>
                                            <p:cond delay="0"/>
                                          </p:stCondLst>
                                        </p:cTn>
                                        <p:tgtEl>
                                          <p:spTgt spid="528388"/>
                                        </p:tgtEl>
                                        <p:attrNameLst>
                                          <p:attrName>style.visibility</p:attrName>
                                        </p:attrNameLst>
                                      </p:cBhvr>
                                      <p:to>
                                        <p:strVal val="visible"/>
                                      </p:to>
                                    </p:set>
                                    <p:anim calcmode="lin" valueType="num">
                                      <p:cBhvr>
                                        <p:cTn id="68" dur="1000" fill="hold"/>
                                        <p:tgtEl>
                                          <p:spTgt spid="528388"/>
                                        </p:tgtEl>
                                        <p:attrNameLst>
                                          <p:attrName>ppt_w</p:attrName>
                                        </p:attrNameLst>
                                      </p:cBhvr>
                                      <p:tavLst>
                                        <p:tav tm="0">
                                          <p:val>
                                            <p:fltVal val="0"/>
                                          </p:val>
                                        </p:tav>
                                        <p:tav tm="100000">
                                          <p:val>
                                            <p:strVal val="#ppt_w"/>
                                          </p:val>
                                        </p:tav>
                                      </p:tavLst>
                                    </p:anim>
                                    <p:anim calcmode="lin" valueType="num">
                                      <p:cBhvr>
                                        <p:cTn id="69" dur="1000" fill="hold"/>
                                        <p:tgtEl>
                                          <p:spTgt spid="528388"/>
                                        </p:tgtEl>
                                        <p:attrNameLst>
                                          <p:attrName>ppt_h</p:attrName>
                                        </p:attrNameLst>
                                      </p:cBhvr>
                                      <p:tavLst>
                                        <p:tav tm="0">
                                          <p:val>
                                            <p:fltVal val="0"/>
                                          </p:val>
                                        </p:tav>
                                        <p:tav tm="100000">
                                          <p:val>
                                            <p:strVal val="#ppt_h"/>
                                          </p:val>
                                        </p:tav>
                                      </p:tavLst>
                                    </p:anim>
                                    <p:anim calcmode="lin" valueType="num">
                                      <p:cBhvr>
                                        <p:cTn id="70" dur="1000" fill="hold"/>
                                        <p:tgtEl>
                                          <p:spTgt spid="528388"/>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5283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p:stCondLst>
                        <p:cond delay="indefinite"/>
                      </p:stCondLst>
                      <p:childTnLst>
                        <p:par>
                          <p:cTn id="73" fill="hold">
                            <p:stCondLst>
                              <p:cond delay="0"/>
                            </p:stCondLst>
                            <p:childTnLst>
                              <p:par>
                                <p:cTn id="74" presetID="15" presetClass="exit" presetSubtype="0" fill="hold" nodeType="clickEffect">
                                  <p:stCondLst>
                                    <p:cond delay="0"/>
                                  </p:stCondLst>
                                  <p:childTnLst>
                                    <p:anim calcmode="lin" valueType="num">
                                      <p:cBhvr>
                                        <p:cTn id="75" dur="1000"/>
                                        <p:tgtEl>
                                          <p:spTgt spid="528388"/>
                                        </p:tgtEl>
                                        <p:attrNameLst>
                                          <p:attrName>ppt_w</p:attrName>
                                        </p:attrNameLst>
                                      </p:cBhvr>
                                      <p:tavLst>
                                        <p:tav tm="0">
                                          <p:val>
                                            <p:strVal val="ppt_w"/>
                                          </p:val>
                                        </p:tav>
                                        <p:tav tm="100000">
                                          <p:val>
                                            <p:fltVal val="0"/>
                                          </p:val>
                                        </p:tav>
                                      </p:tavLst>
                                    </p:anim>
                                    <p:anim calcmode="lin" valueType="num">
                                      <p:cBhvr>
                                        <p:cTn id="76" dur="1000"/>
                                        <p:tgtEl>
                                          <p:spTgt spid="528388"/>
                                        </p:tgtEl>
                                        <p:attrNameLst>
                                          <p:attrName>ppt_h</p:attrName>
                                        </p:attrNameLst>
                                      </p:cBhvr>
                                      <p:tavLst>
                                        <p:tav tm="0">
                                          <p:val>
                                            <p:strVal val="ppt_h"/>
                                          </p:val>
                                        </p:tav>
                                        <p:tav tm="100000">
                                          <p:val>
                                            <p:fltVal val="0"/>
                                          </p:val>
                                        </p:tav>
                                      </p:tavLst>
                                    </p:anim>
                                    <p:anim calcmode="lin" valueType="num">
                                      <p:cBhvr>
                                        <p:cTn id="77" dur="1000"/>
                                        <p:tgtEl>
                                          <p:spTgt spid="52838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8" dur="1000"/>
                                        <p:tgtEl>
                                          <p:spTgt spid="52838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9" dur="1" fill="hold">
                                          <p:stCondLst>
                                            <p:cond delay="999"/>
                                          </p:stCondLst>
                                        </p:cTn>
                                        <p:tgtEl>
                                          <p:spTgt spid="528388"/>
                                        </p:tgtEl>
                                        <p:attrNameLst>
                                          <p:attrName>style.visibility</p:attrName>
                                        </p:attrNameLst>
                                      </p:cBhvr>
                                      <p:to>
                                        <p:strVal val="hidden"/>
                                      </p:to>
                                    </p:set>
                                  </p:childTnLst>
                                </p:cTn>
                              </p:par>
                              <p:par>
                                <p:cTn id="80" presetID="25" presetClass="entr" presetSubtype="0" fill="hold" nodeType="withEffect">
                                  <p:stCondLst>
                                    <p:cond delay="0"/>
                                  </p:stCondLst>
                                  <p:childTnLst>
                                    <p:set>
                                      <p:cBhvr>
                                        <p:cTn id="81" dur="1" fill="hold">
                                          <p:stCondLst>
                                            <p:cond delay="0"/>
                                          </p:stCondLst>
                                        </p:cTn>
                                        <p:tgtEl>
                                          <p:spTgt spid="3">
                                            <p:txEl>
                                              <p:pRg st="4" end="4"/>
                                            </p:txEl>
                                          </p:spTgt>
                                        </p:tgtEl>
                                        <p:attrNameLst>
                                          <p:attrName>style.visibility</p:attrName>
                                        </p:attrNameLst>
                                      </p:cBhvr>
                                      <p:to>
                                        <p:strVal val="visible"/>
                                      </p:to>
                                    </p:set>
                                    <p:anim calcmode="lin" valueType="num">
                                      <p:cBhvr>
                                        <p:cTn id="82"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85"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3">
                                            <p:txEl>
                                              <p:pRg st="4" end="4"/>
                                            </p:txEl>
                                          </p:spTgt>
                                        </p:tgtEl>
                                      </p:cBhvr>
                                    </p:animEffect>
                                  </p:childTnLst>
                                </p:cTn>
                              </p:par>
                              <p:par>
                                <p:cTn id="90" presetID="15" presetClass="entr" presetSubtype="0" fill="hold" nodeType="withEffect">
                                  <p:stCondLst>
                                    <p:cond delay="0"/>
                                  </p:stCondLst>
                                  <p:childTnLst>
                                    <p:set>
                                      <p:cBhvr>
                                        <p:cTn id="91" dur="1" fill="hold">
                                          <p:stCondLst>
                                            <p:cond delay="0"/>
                                          </p:stCondLst>
                                        </p:cTn>
                                        <p:tgtEl>
                                          <p:spTgt spid="528390"/>
                                        </p:tgtEl>
                                        <p:attrNameLst>
                                          <p:attrName>style.visibility</p:attrName>
                                        </p:attrNameLst>
                                      </p:cBhvr>
                                      <p:to>
                                        <p:strVal val="visible"/>
                                      </p:to>
                                    </p:set>
                                    <p:anim calcmode="lin" valueType="num">
                                      <p:cBhvr>
                                        <p:cTn id="92" dur="1000" fill="hold"/>
                                        <p:tgtEl>
                                          <p:spTgt spid="528390"/>
                                        </p:tgtEl>
                                        <p:attrNameLst>
                                          <p:attrName>ppt_w</p:attrName>
                                        </p:attrNameLst>
                                      </p:cBhvr>
                                      <p:tavLst>
                                        <p:tav tm="0">
                                          <p:val>
                                            <p:fltVal val="0"/>
                                          </p:val>
                                        </p:tav>
                                        <p:tav tm="100000">
                                          <p:val>
                                            <p:strVal val="#ppt_w"/>
                                          </p:val>
                                        </p:tav>
                                      </p:tavLst>
                                    </p:anim>
                                    <p:anim calcmode="lin" valueType="num">
                                      <p:cBhvr>
                                        <p:cTn id="93" dur="1000" fill="hold"/>
                                        <p:tgtEl>
                                          <p:spTgt spid="528390"/>
                                        </p:tgtEl>
                                        <p:attrNameLst>
                                          <p:attrName>ppt_h</p:attrName>
                                        </p:attrNameLst>
                                      </p:cBhvr>
                                      <p:tavLst>
                                        <p:tav tm="0">
                                          <p:val>
                                            <p:fltVal val="0"/>
                                          </p:val>
                                        </p:tav>
                                        <p:tav tm="100000">
                                          <p:val>
                                            <p:strVal val="#ppt_h"/>
                                          </p:val>
                                        </p:tav>
                                      </p:tavLst>
                                    </p:anim>
                                    <p:anim calcmode="lin" valueType="num">
                                      <p:cBhvr>
                                        <p:cTn id="94" dur="1000" fill="hold"/>
                                        <p:tgtEl>
                                          <p:spTgt spid="528390"/>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5283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6" fill="hold">
                      <p:stCondLst>
                        <p:cond delay="indefinite"/>
                      </p:stCondLst>
                      <p:childTnLst>
                        <p:par>
                          <p:cTn id="97" fill="hold">
                            <p:stCondLst>
                              <p:cond delay="0"/>
                            </p:stCondLst>
                            <p:childTnLst>
                              <p:par>
                                <p:cTn id="98" presetID="15" presetClass="exit" presetSubtype="0" fill="hold" nodeType="clickEffect">
                                  <p:stCondLst>
                                    <p:cond delay="0"/>
                                  </p:stCondLst>
                                  <p:childTnLst>
                                    <p:anim calcmode="lin" valueType="num">
                                      <p:cBhvr>
                                        <p:cTn id="99" dur="1000"/>
                                        <p:tgtEl>
                                          <p:spTgt spid="528390"/>
                                        </p:tgtEl>
                                        <p:attrNameLst>
                                          <p:attrName>ppt_w</p:attrName>
                                        </p:attrNameLst>
                                      </p:cBhvr>
                                      <p:tavLst>
                                        <p:tav tm="0">
                                          <p:val>
                                            <p:strVal val="ppt_w"/>
                                          </p:val>
                                        </p:tav>
                                        <p:tav tm="100000">
                                          <p:val>
                                            <p:fltVal val="0"/>
                                          </p:val>
                                        </p:tav>
                                      </p:tavLst>
                                    </p:anim>
                                    <p:anim calcmode="lin" valueType="num">
                                      <p:cBhvr>
                                        <p:cTn id="100" dur="1000"/>
                                        <p:tgtEl>
                                          <p:spTgt spid="528390"/>
                                        </p:tgtEl>
                                        <p:attrNameLst>
                                          <p:attrName>ppt_h</p:attrName>
                                        </p:attrNameLst>
                                      </p:cBhvr>
                                      <p:tavLst>
                                        <p:tav tm="0">
                                          <p:val>
                                            <p:strVal val="ppt_h"/>
                                          </p:val>
                                        </p:tav>
                                        <p:tav tm="100000">
                                          <p:val>
                                            <p:fltVal val="0"/>
                                          </p:val>
                                        </p:tav>
                                      </p:tavLst>
                                    </p:anim>
                                    <p:anim calcmode="lin" valueType="num">
                                      <p:cBhvr>
                                        <p:cTn id="101" dur="1000"/>
                                        <p:tgtEl>
                                          <p:spTgt spid="52839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2" dur="1000"/>
                                        <p:tgtEl>
                                          <p:spTgt spid="52839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3" dur="1" fill="hold">
                                          <p:stCondLst>
                                            <p:cond delay="999"/>
                                          </p:stCondLst>
                                        </p:cTn>
                                        <p:tgtEl>
                                          <p:spTgt spid="528390"/>
                                        </p:tgtEl>
                                        <p:attrNameLst>
                                          <p:attrName>style.visibility</p:attrName>
                                        </p:attrNameLst>
                                      </p:cBhvr>
                                      <p:to>
                                        <p:strVal val="hidden"/>
                                      </p:to>
                                    </p:set>
                                  </p:childTnLst>
                                </p:cTn>
                              </p:par>
                            </p:childTnLst>
                          </p:cTn>
                        </p:par>
                        <p:par>
                          <p:cTn id="104" fill="hold">
                            <p:stCondLst>
                              <p:cond delay="1000"/>
                            </p:stCondLst>
                            <p:childTnLst>
                              <p:par>
                                <p:cTn id="105" presetID="53" presetClass="entr" presetSubtype="0" fill="hold" nodeType="afterEffect">
                                  <p:stCondLst>
                                    <p:cond delay="0"/>
                                  </p:stCondLst>
                                  <p:childTnLst>
                                    <p:set>
                                      <p:cBhvr>
                                        <p:cTn id="106" dur="1" fill="hold">
                                          <p:stCondLst>
                                            <p:cond delay="0"/>
                                          </p:stCondLst>
                                        </p:cTn>
                                        <p:tgtEl>
                                          <p:spTgt spid="3">
                                            <p:txEl>
                                              <p:pRg st="5" end="5"/>
                                            </p:txEl>
                                          </p:spTgt>
                                        </p:tgtEl>
                                        <p:attrNameLst>
                                          <p:attrName>style.visibility</p:attrName>
                                        </p:attrNameLst>
                                      </p:cBhvr>
                                      <p:to>
                                        <p:strVal val="visible"/>
                                      </p:to>
                                    </p:set>
                                    <p:anim calcmode="lin" valueType="num">
                                      <p:cBhvr>
                                        <p:cTn id="10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0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09" dur="500"/>
                                        <p:tgtEl>
                                          <p:spTgt spid="3">
                                            <p:txEl>
                                              <p:pRg st="5" end="5"/>
                                            </p:txEl>
                                          </p:spTgt>
                                        </p:tgtEl>
                                      </p:cBhvr>
                                    </p:animEffect>
                                  </p:childTnLst>
                                </p:cTn>
                              </p:par>
                              <p:par>
                                <p:cTn id="110" presetID="25" presetClass="entr" presetSubtype="0" fill="hold" nodeType="withEffect">
                                  <p:stCondLst>
                                    <p:cond delay="0"/>
                                  </p:stCondLst>
                                  <p:childTnLst>
                                    <p:set>
                                      <p:cBhvr>
                                        <p:cTn id="111" dur="1" fill="hold">
                                          <p:stCondLst>
                                            <p:cond delay="0"/>
                                          </p:stCondLst>
                                        </p:cTn>
                                        <p:tgtEl>
                                          <p:spTgt spid="3">
                                            <p:txEl>
                                              <p:pRg st="6" end="6"/>
                                            </p:txEl>
                                          </p:spTgt>
                                        </p:tgtEl>
                                        <p:attrNameLst>
                                          <p:attrName>style.visibility</p:attrName>
                                        </p:attrNameLst>
                                      </p:cBhvr>
                                      <p:to>
                                        <p:strVal val="visible"/>
                                      </p:to>
                                    </p:set>
                                    <p:anim calcmode="lin" valueType="num">
                                      <p:cBhvr>
                                        <p:cTn id="112"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113"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114"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115"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116"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117"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118"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119" dur="1000" decel="50000">
                                          <p:stCondLst>
                                            <p:cond delay="0"/>
                                          </p:stCondLst>
                                        </p:cTn>
                                        <p:tgtEl>
                                          <p:spTgt spid="3">
                                            <p:txEl>
                                              <p:pRg st="6" end="6"/>
                                            </p:txEl>
                                          </p:spTgt>
                                        </p:tgtEl>
                                      </p:cBhvr>
                                    </p:animEffect>
                                  </p:childTnLst>
                                </p:cTn>
                              </p:par>
                              <p:par>
                                <p:cTn id="120" presetID="15" presetClass="entr" presetSubtype="0" fill="hold" nodeType="withEffect">
                                  <p:stCondLst>
                                    <p:cond delay="0"/>
                                  </p:stCondLst>
                                  <p:childTnLst>
                                    <p:set>
                                      <p:cBhvr>
                                        <p:cTn id="121" dur="1" fill="hold">
                                          <p:stCondLst>
                                            <p:cond delay="0"/>
                                          </p:stCondLst>
                                        </p:cTn>
                                        <p:tgtEl>
                                          <p:spTgt spid="528392"/>
                                        </p:tgtEl>
                                        <p:attrNameLst>
                                          <p:attrName>style.visibility</p:attrName>
                                        </p:attrNameLst>
                                      </p:cBhvr>
                                      <p:to>
                                        <p:strVal val="visible"/>
                                      </p:to>
                                    </p:set>
                                    <p:anim calcmode="lin" valueType="num">
                                      <p:cBhvr>
                                        <p:cTn id="122" dur="1000" fill="hold"/>
                                        <p:tgtEl>
                                          <p:spTgt spid="528392"/>
                                        </p:tgtEl>
                                        <p:attrNameLst>
                                          <p:attrName>ppt_w</p:attrName>
                                        </p:attrNameLst>
                                      </p:cBhvr>
                                      <p:tavLst>
                                        <p:tav tm="0">
                                          <p:val>
                                            <p:fltVal val="0"/>
                                          </p:val>
                                        </p:tav>
                                        <p:tav tm="100000">
                                          <p:val>
                                            <p:strVal val="#ppt_w"/>
                                          </p:val>
                                        </p:tav>
                                      </p:tavLst>
                                    </p:anim>
                                    <p:anim calcmode="lin" valueType="num">
                                      <p:cBhvr>
                                        <p:cTn id="123" dur="1000" fill="hold"/>
                                        <p:tgtEl>
                                          <p:spTgt spid="528392"/>
                                        </p:tgtEl>
                                        <p:attrNameLst>
                                          <p:attrName>ppt_h</p:attrName>
                                        </p:attrNameLst>
                                      </p:cBhvr>
                                      <p:tavLst>
                                        <p:tav tm="0">
                                          <p:val>
                                            <p:fltVal val="0"/>
                                          </p:val>
                                        </p:tav>
                                        <p:tav tm="100000">
                                          <p:val>
                                            <p:strVal val="#ppt_h"/>
                                          </p:val>
                                        </p:tav>
                                      </p:tavLst>
                                    </p:anim>
                                    <p:anim calcmode="lin" valueType="num">
                                      <p:cBhvr>
                                        <p:cTn id="124" dur="1000" fill="hold"/>
                                        <p:tgtEl>
                                          <p:spTgt spid="528392"/>
                                        </p:tgtEl>
                                        <p:attrNameLst>
                                          <p:attrName>ppt_x</p:attrName>
                                        </p:attrNameLst>
                                      </p:cBhvr>
                                      <p:tavLst>
                                        <p:tav tm="0" fmla="#ppt_x+(cos(-2*pi*(1-$))*-#ppt_x-sin(-2*pi*(1-$))*(1-#ppt_y))*(1-$)">
                                          <p:val>
                                            <p:fltVal val="0"/>
                                          </p:val>
                                        </p:tav>
                                        <p:tav tm="100000">
                                          <p:val>
                                            <p:fltVal val="1"/>
                                          </p:val>
                                        </p:tav>
                                      </p:tavLst>
                                    </p:anim>
                                    <p:anim calcmode="lin" valueType="num">
                                      <p:cBhvr>
                                        <p:cTn id="125" dur="1000" fill="hold"/>
                                        <p:tgtEl>
                                          <p:spTgt spid="5283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6" fill="hold">
                      <p:stCondLst>
                        <p:cond delay="indefinite"/>
                      </p:stCondLst>
                      <p:childTnLst>
                        <p:par>
                          <p:cTn id="127" fill="hold">
                            <p:stCondLst>
                              <p:cond delay="0"/>
                            </p:stCondLst>
                            <p:childTnLst>
                              <p:par>
                                <p:cTn id="128" presetID="15" presetClass="exit" presetSubtype="0" fill="hold" nodeType="clickEffect">
                                  <p:stCondLst>
                                    <p:cond delay="0"/>
                                  </p:stCondLst>
                                  <p:childTnLst>
                                    <p:anim calcmode="lin" valueType="num">
                                      <p:cBhvr>
                                        <p:cTn id="129" dur="1000"/>
                                        <p:tgtEl>
                                          <p:spTgt spid="528392"/>
                                        </p:tgtEl>
                                        <p:attrNameLst>
                                          <p:attrName>ppt_w</p:attrName>
                                        </p:attrNameLst>
                                      </p:cBhvr>
                                      <p:tavLst>
                                        <p:tav tm="0">
                                          <p:val>
                                            <p:strVal val="ppt_w"/>
                                          </p:val>
                                        </p:tav>
                                        <p:tav tm="100000">
                                          <p:val>
                                            <p:fltVal val="0"/>
                                          </p:val>
                                        </p:tav>
                                      </p:tavLst>
                                    </p:anim>
                                    <p:anim calcmode="lin" valueType="num">
                                      <p:cBhvr>
                                        <p:cTn id="130" dur="1000"/>
                                        <p:tgtEl>
                                          <p:spTgt spid="528392"/>
                                        </p:tgtEl>
                                        <p:attrNameLst>
                                          <p:attrName>ppt_h</p:attrName>
                                        </p:attrNameLst>
                                      </p:cBhvr>
                                      <p:tavLst>
                                        <p:tav tm="0">
                                          <p:val>
                                            <p:strVal val="ppt_h"/>
                                          </p:val>
                                        </p:tav>
                                        <p:tav tm="100000">
                                          <p:val>
                                            <p:fltVal val="0"/>
                                          </p:val>
                                        </p:tav>
                                      </p:tavLst>
                                    </p:anim>
                                    <p:anim calcmode="lin" valueType="num">
                                      <p:cBhvr>
                                        <p:cTn id="131" dur="1000"/>
                                        <p:tgtEl>
                                          <p:spTgt spid="52839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2" dur="1000"/>
                                        <p:tgtEl>
                                          <p:spTgt spid="52839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33" dur="1" fill="hold">
                                          <p:stCondLst>
                                            <p:cond delay="999"/>
                                          </p:stCondLst>
                                        </p:cTn>
                                        <p:tgtEl>
                                          <p:spTgt spid="528392"/>
                                        </p:tgtEl>
                                        <p:attrNameLst>
                                          <p:attrName>style.visibility</p:attrName>
                                        </p:attrNameLst>
                                      </p:cBhvr>
                                      <p:to>
                                        <p:strVal val="hidden"/>
                                      </p:to>
                                    </p:set>
                                  </p:childTnLst>
                                </p:cTn>
                              </p:par>
                            </p:childTnLst>
                          </p:cTn>
                        </p:par>
                        <p:par>
                          <p:cTn id="134" fill="hold">
                            <p:stCondLst>
                              <p:cond delay="1000"/>
                            </p:stCondLst>
                            <p:childTnLst>
                              <p:par>
                                <p:cTn id="135" presetID="25" presetClass="entr" presetSubtype="0" fill="hold" nodeType="afterEffect">
                                  <p:stCondLst>
                                    <p:cond delay="0"/>
                                  </p:stCondLst>
                                  <p:childTnLst>
                                    <p:set>
                                      <p:cBhvr>
                                        <p:cTn id="136" dur="1" fill="hold">
                                          <p:stCondLst>
                                            <p:cond delay="0"/>
                                          </p:stCondLst>
                                        </p:cTn>
                                        <p:tgtEl>
                                          <p:spTgt spid="3">
                                            <p:txEl>
                                              <p:pRg st="7" end="7"/>
                                            </p:txEl>
                                          </p:spTgt>
                                        </p:tgtEl>
                                        <p:attrNameLst>
                                          <p:attrName>style.visibility</p:attrName>
                                        </p:attrNameLst>
                                      </p:cBhvr>
                                      <p:to>
                                        <p:strVal val="visible"/>
                                      </p:to>
                                    </p:set>
                                    <p:anim calcmode="lin" valueType="num">
                                      <p:cBhvr>
                                        <p:cTn id="137" dur="500" decel="50000" fill="hold">
                                          <p:stCondLst>
                                            <p:cond delay="0"/>
                                          </p:stCondLst>
                                        </p:cTn>
                                        <p:tgtEl>
                                          <p:spTgt spid="3">
                                            <p:txEl>
                                              <p:pRg st="7" end="7"/>
                                            </p:txEl>
                                          </p:spTgt>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3">
                                            <p:txEl>
                                              <p:pRg st="7" end="7"/>
                                            </p:txEl>
                                          </p:spTgt>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3">
                                            <p:txEl>
                                              <p:pRg st="7" end="7"/>
                                            </p:txEl>
                                          </p:spTgt>
                                        </p:tgtEl>
                                        <p:attrNameLst>
                                          <p:attrName>ppt_w</p:attrName>
                                        </p:attrNameLst>
                                      </p:cBhvr>
                                      <p:tavLst>
                                        <p:tav tm="0">
                                          <p:val>
                                            <p:strVal val="#ppt_w*.05"/>
                                          </p:val>
                                        </p:tav>
                                        <p:tav tm="100000">
                                          <p:val>
                                            <p:strVal val="#ppt_w"/>
                                          </p:val>
                                        </p:tav>
                                      </p:tavLst>
                                    </p:anim>
                                    <p:anim calcmode="lin" valueType="num">
                                      <p:cBhvr>
                                        <p:cTn id="140" dur="10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3">
                                            <p:txEl>
                                              <p:pRg st="7" end="7"/>
                                            </p:txEl>
                                          </p:spTgt>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3">
                                            <p:txEl>
                                              <p:pRg st="7" end="7"/>
                                            </p:txEl>
                                          </p:spTgt>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3">
                                            <p:txEl>
                                              <p:pRg st="7" end="7"/>
                                            </p:txEl>
                                          </p:spTgt>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3">
                                            <p:txEl>
                                              <p:pRg st="7" end="7"/>
                                            </p:txEl>
                                          </p:spTgt>
                                        </p:tgtEl>
                                      </p:cBhvr>
                                    </p:animEffect>
                                  </p:childTnLst>
                                </p:cTn>
                              </p:par>
                              <p:par>
                                <p:cTn id="145" presetID="15" presetClass="entr" presetSubtype="0" fill="hold" nodeType="withEffect">
                                  <p:stCondLst>
                                    <p:cond delay="0"/>
                                  </p:stCondLst>
                                  <p:childTnLst>
                                    <p:set>
                                      <p:cBhvr>
                                        <p:cTn id="146" dur="1" fill="hold">
                                          <p:stCondLst>
                                            <p:cond delay="0"/>
                                          </p:stCondLst>
                                        </p:cTn>
                                        <p:tgtEl>
                                          <p:spTgt spid="528394"/>
                                        </p:tgtEl>
                                        <p:attrNameLst>
                                          <p:attrName>style.visibility</p:attrName>
                                        </p:attrNameLst>
                                      </p:cBhvr>
                                      <p:to>
                                        <p:strVal val="visible"/>
                                      </p:to>
                                    </p:set>
                                    <p:anim calcmode="lin" valueType="num">
                                      <p:cBhvr>
                                        <p:cTn id="147" dur="1000" fill="hold"/>
                                        <p:tgtEl>
                                          <p:spTgt spid="528394"/>
                                        </p:tgtEl>
                                        <p:attrNameLst>
                                          <p:attrName>ppt_w</p:attrName>
                                        </p:attrNameLst>
                                      </p:cBhvr>
                                      <p:tavLst>
                                        <p:tav tm="0">
                                          <p:val>
                                            <p:fltVal val="0"/>
                                          </p:val>
                                        </p:tav>
                                        <p:tav tm="100000">
                                          <p:val>
                                            <p:strVal val="#ppt_w"/>
                                          </p:val>
                                        </p:tav>
                                      </p:tavLst>
                                    </p:anim>
                                    <p:anim calcmode="lin" valueType="num">
                                      <p:cBhvr>
                                        <p:cTn id="148" dur="1000" fill="hold"/>
                                        <p:tgtEl>
                                          <p:spTgt spid="528394"/>
                                        </p:tgtEl>
                                        <p:attrNameLst>
                                          <p:attrName>ppt_h</p:attrName>
                                        </p:attrNameLst>
                                      </p:cBhvr>
                                      <p:tavLst>
                                        <p:tav tm="0">
                                          <p:val>
                                            <p:fltVal val="0"/>
                                          </p:val>
                                        </p:tav>
                                        <p:tav tm="100000">
                                          <p:val>
                                            <p:strVal val="#ppt_h"/>
                                          </p:val>
                                        </p:tav>
                                      </p:tavLst>
                                    </p:anim>
                                    <p:anim calcmode="lin" valueType="num">
                                      <p:cBhvr>
                                        <p:cTn id="149" dur="1000" fill="hold"/>
                                        <p:tgtEl>
                                          <p:spTgt spid="528394"/>
                                        </p:tgtEl>
                                        <p:attrNameLst>
                                          <p:attrName>ppt_x</p:attrName>
                                        </p:attrNameLst>
                                      </p:cBhvr>
                                      <p:tavLst>
                                        <p:tav tm="0" fmla="#ppt_x+(cos(-2*pi*(1-$))*-#ppt_x-sin(-2*pi*(1-$))*(1-#ppt_y))*(1-$)">
                                          <p:val>
                                            <p:fltVal val="0"/>
                                          </p:val>
                                        </p:tav>
                                        <p:tav tm="100000">
                                          <p:val>
                                            <p:fltVal val="1"/>
                                          </p:val>
                                        </p:tav>
                                      </p:tavLst>
                                    </p:anim>
                                    <p:anim calcmode="lin" valueType="num">
                                      <p:cBhvr>
                                        <p:cTn id="150" dur="1000" fill="hold"/>
                                        <p:tgtEl>
                                          <p:spTgt spid="5283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1" fill="hold">
                      <p:stCondLst>
                        <p:cond delay="indefinite"/>
                      </p:stCondLst>
                      <p:childTnLst>
                        <p:par>
                          <p:cTn id="152" fill="hold">
                            <p:stCondLst>
                              <p:cond delay="0"/>
                            </p:stCondLst>
                            <p:childTnLst>
                              <p:par>
                                <p:cTn id="153" presetID="15" presetClass="exit" presetSubtype="0" fill="hold" nodeType="clickEffect">
                                  <p:stCondLst>
                                    <p:cond delay="0"/>
                                  </p:stCondLst>
                                  <p:childTnLst>
                                    <p:anim calcmode="lin" valueType="num">
                                      <p:cBhvr>
                                        <p:cTn id="154" dur="1000"/>
                                        <p:tgtEl>
                                          <p:spTgt spid="528394"/>
                                        </p:tgtEl>
                                        <p:attrNameLst>
                                          <p:attrName>ppt_w</p:attrName>
                                        </p:attrNameLst>
                                      </p:cBhvr>
                                      <p:tavLst>
                                        <p:tav tm="0">
                                          <p:val>
                                            <p:strVal val="ppt_w"/>
                                          </p:val>
                                        </p:tav>
                                        <p:tav tm="100000">
                                          <p:val>
                                            <p:fltVal val="0"/>
                                          </p:val>
                                        </p:tav>
                                      </p:tavLst>
                                    </p:anim>
                                    <p:anim calcmode="lin" valueType="num">
                                      <p:cBhvr>
                                        <p:cTn id="155" dur="1000"/>
                                        <p:tgtEl>
                                          <p:spTgt spid="528394"/>
                                        </p:tgtEl>
                                        <p:attrNameLst>
                                          <p:attrName>ppt_h</p:attrName>
                                        </p:attrNameLst>
                                      </p:cBhvr>
                                      <p:tavLst>
                                        <p:tav tm="0">
                                          <p:val>
                                            <p:strVal val="ppt_h"/>
                                          </p:val>
                                        </p:tav>
                                        <p:tav tm="100000">
                                          <p:val>
                                            <p:fltVal val="0"/>
                                          </p:val>
                                        </p:tav>
                                      </p:tavLst>
                                    </p:anim>
                                    <p:anim calcmode="lin" valueType="num">
                                      <p:cBhvr>
                                        <p:cTn id="156" dur="1000"/>
                                        <p:tgtEl>
                                          <p:spTgt spid="52839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7" dur="1000"/>
                                        <p:tgtEl>
                                          <p:spTgt spid="52839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8" dur="1" fill="hold">
                                          <p:stCondLst>
                                            <p:cond delay="999"/>
                                          </p:stCondLst>
                                        </p:cTn>
                                        <p:tgtEl>
                                          <p:spTgt spid="528394"/>
                                        </p:tgtEl>
                                        <p:attrNameLst>
                                          <p:attrName>style.visibility</p:attrName>
                                        </p:attrNameLst>
                                      </p:cBhvr>
                                      <p:to>
                                        <p:strVal val="hidden"/>
                                      </p:to>
                                    </p:set>
                                  </p:childTnLst>
                                </p:cTn>
                              </p:par>
                            </p:childTnLst>
                          </p:cTn>
                        </p:par>
                        <p:par>
                          <p:cTn id="159" fill="hold">
                            <p:stCondLst>
                              <p:cond delay="1000"/>
                            </p:stCondLst>
                            <p:childTnLst>
                              <p:par>
                                <p:cTn id="160" presetID="25" presetClass="entr" presetSubtype="0" fill="hold" nodeType="afterEffect">
                                  <p:stCondLst>
                                    <p:cond delay="0"/>
                                  </p:stCondLst>
                                  <p:childTnLst>
                                    <p:set>
                                      <p:cBhvr>
                                        <p:cTn id="161" dur="1" fill="hold">
                                          <p:stCondLst>
                                            <p:cond delay="0"/>
                                          </p:stCondLst>
                                        </p:cTn>
                                        <p:tgtEl>
                                          <p:spTgt spid="9219"/>
                                        </p:tgtEl>
                                        <p:attrNameLst>
                                          <p:attrName>style.visibility</p:attrName>
                                        </p:attrNameLst>
                                      </p:cBhvr>
                                      <p:to>
                                        <p:strVal val="visible"/>
                                      </p:to>
                                    </p:set>
                                    <p:anim calcmode="lin" valueType="num">
                                      <p:cBhvr>
                                        <p:cTn id="162" dur="500" decel="50000" fill="hold">
                                          <p:stCondLst>
                                            <p:cond delay="0"/>
                                          </p:stCondLst>
                                        </p:cTn>
                                        <p:tgtEl>
                                          <p:spTgt spid="9219"/>
                                        </p:tgtEl>
                                        <p:attrNameLst>
                                          <p:attrName>style.rotation</p:attrName>
                                        </p:attrNameLst>
                                      </p:cBhvr>
                                      <p:tavLst>
                                        <p:tav tm="0">
                                          <p:val>
                                            <p:fltVal val="-90"/>
                                          </p:val>
                                        </p:tav>
                                        <p:tav tm="100000">
                                          <p:val>
                                            <p:fltVal val="0"/>
                                          </p:val>
                                        </p:tav>
                                      </p:tavLst>
                                    </p:anim>
                                    <p:anim calcmode="lin" valueType="num">
                                      <p:cBhvr>
                                        <p:cTn id="163" dur="500" decel="50000" fill="hold">
                                          <p:stCondLst>
                                            <p:cond delay="0"/>
                                          </p:stCondLst>
                                        </p:cTn>
                                        <p:tgtEl>
                                          <p:spTgt spid="9219"/>
                                        </p:tgtEl>
                                        <p:attrNameLst>
                                          <p:attrName>ppt_w</p:attrName>
                                        </p:attrNameLst>
                                      </p:cBhvr>
                                      <p:tavLst>
                                        <p:tav tm="0">
                                          <p:val>
                                            <p:strVal val="#ppt_w"/>
                                          </p:val>
                                        </p:tav>
                                        <p:tav tm="100000">
                                          <p:val>
                                            <p:strVal val="#ppt_w*.05"/>
                                          </p:val>
                                        </p:tav>
                                      </p:tavLst>
                                    </p:anim>
                                    <p:anim calcmode="lin" valueType="num">
                                      <p:cBhvr>
                                        <p:cTn id="164" dur="500" accel="50000" fill="hold">
                                          <p:stCondLst>
                                            <p:cond delay="500"/>
                                          </p:stCondLst>
                                        </p:cTn>
                                        <p:tgtEl>
                                          <p:spTgt spid="9219"/>
                                        </p:tgtEl>
                                        <p:attrNameLst>
                                          <p:attrName>ppt_w</p:attrName>
                                        </p:attrNameLst>
                                      </p:cBhvr>
                                      <p:tavLst>
                                        <p:tav tm="0">
                                          <p:val>
                                            <p:strVal val="#ppt_w*.05"/>
                                          </p:val>
                                        </p:tav>
                                        <p:tav tm="100000">
                                          <p:val>
                                            <p:strVal val="#ppt_w"/>
                                          </p:val>
                                        </p:tav>
                                      </p:tavLst>
                                    </p:anim>
                                    <p:anim calcmode="lin" valueType="num">
                                      <p:cBhvr>
                                        <p:cTn id="165" dur="1000" fill="hold"/>
                                        <p:tgtEl>
                                          <p:spTgt spid="9219"/>
                                        </p:tgtEl>
                                        <p:attrNameLst>
                                          <p:attrName>ppt_h</p:attrName>
                                        </p:attrNameLst>
                                      </p:cBhvr>
                                      <p:tavLst>
                                        <p:tav tm="0">
                                          <p:val>
                                            <p:strVal val="#ppt_h"/>
                                          </p:val>
                                        </p:tav>
                                        <p:tav tm="100000">
                                          <p:val>
                                            <p:strVal val="#ppt_h"/>
                                          </p:val>
                                        </p:tav>
                                      </p:tavLst>
                                    </p:anim>
                                    <p:anim calcmode="lin" valueType="num">
                                      <p:cBhvr>
                                        <p:cTn id="166" dur="500" decel="50000" fill="hold">
                                          <p:stCondLst>
                                            <p:cond delay="0"/>
                                          </p:stCondLst>
                                        </p:cTn>
                                        <p:tgtEl>
                                          <p:spTgt spid="9219"/>
                                        </p:tgtEl>
                                        <p:attrNameLst>
                                          <p:attrName>ppt_x</p:attrName>
                                        </p:attrNameLst>
                                      </p:cBhvr>
                                      <p:tavLst>
                                        <p:tav tm="0">
                                          <p:val>
                                            <p:strVal val="#ppt_x+.4"/>
                                          </p:val>
                                        </p:tav>
                                        <p:tav tm="100000">
                                          <p:val>
                                            <p:strVal val="#ppt_x"/>
                                          </p:val>
                                        </p:tav>
                                      </p:tavLst>
                                    </p:anim>
                                    <p:anim calcmode="lin" valueType="num">
                                      <p:cBhvr>
                                        <p:cTn id="167" dur="500" decel="50000" fill="hold">
                                          <p:stCondLst>
                                            <p:cond delay="0"/>
                                          </p:stCondLst>
                                        </p:cTn>
                                        <p:tgtEl>
                                          <p:spTgt spid="9219"/>
                                        </p:tgtEl>
                                        <p:attrNameLst>
                                          <p:attrName>ppt_y</p:attrName>
                                        </p:attrNameLst>
                                      </p:cBhvr>
                                      <p:tavLst>
                                        <p:tav tm="0">
                                          <p:val>
                                            <p:strVal val="#ppt_y-.2"/>
                                          </p:val>
                                        </p:tav>
                                        <p:tav tm="100000">
                                          <p:val>
                                            <p:strVal val="#ppt_y+.1"/>
                                          </p:val>
                                        </p:tav>
                                      </p:tavLst>
                                    </p:anim>
                                    <p:anim calcmode="lin" valueType="num">
                                      <p:cBhvr>
                                        <p:cTn id="168" dur="500" accel="50000" fill="hold">
                                          <p:stCondLst>
                                            <p:cond delay="500"/>
                                          </p:stCondLst>
                                        </p:cTn>
                                        <p:tgtEl>
                                          <p:spTgt spid="9219"/>
                                        </p:tgtEl>
                                        <p:attrNameLst>
                                          <p:attrName>ppt_y</p:attrName>
                                        </p:attrNameLst>
                                      </p:cBhvr>
                                      <p:tavLst>
                                        <p:tav tm="0">
                                          <p:val>
                                            <p:strVal val="#ppt_y+.1"/>
                                          </p:val>
                                        </p:tav>
                                        <p:tav tm="100000">
                                          <p:val>
                                            <p:strVal val="#ppt_y"/>
                                          </p:val>
                                        </p:tav>
                                      </p:tavLst>
                                    </p:anim>
                                    <p:animEffect transition="in" filter="fade">
                                      <p:cBhvr>
                                        <p:cTn id="169" dur="1000" decel="50000">
                                          <p:stCondLst>
                                            <p:cond delay="0"/>
                                          </p:stCondLst>
                                        </p:cTn>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1200" y="1371600"/>
            <a:ext cx="2895600" cy="4267200"/>
          </a:xfrm>
        </p:spPr>
        <p:txBody>
          <a:bodyPr>
            <a:normAutofit fontScale="92500"/>
          </a:bodyPr>
          <a:lstStyle/>
          <a:p>
            <a:pPr>
              <a:buNone/>
            </a:pPr>
            <a:r>
              <a:rPr lang="en-US" dirty="0" smtClean="0"/>
              <a:t>s. The operator shall maintain a safe distance from the edge of ramps, platforms and other similar working surfaces.</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a:stretch>
            <a:fillRect/>
          </a:stretch>
        </p:blipFill>
        <p:spPr bwMode="auto">
          <a:xfrm>
            <a:off x="0" y="1524000"/>
            <a:ext cx="5798662" cy="4876800"/>
          </a:xfrm>
          <a:prstGeom prst="rect">
            <a:avLst/>
          </a:prstGeom>
          <a:noFill/>
          <a:ln w="9525">
            <a:noFill/>
            <a:miter lim="800000"/>
            <a:headEnd/>
            <a:tailEnd/>
          </a:ln>
        </p:spPr>
      </p:pic>
      <p:sp>
        <p:nvSpPr>
          <p:cNvPr id="8" name="TextBox 7"/>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5.2.13</a:t>
            </a:r>
            <a:endParaRPr lang="en-US" dirty="0"/>
          </a:p>
        </p:txBody>
      </p:sp>
      <p:sp>
        <p:nvSpPr>
          <p:cNvPr id="9" name="Rectangle 8"/>
          <p:cNvSpPr/>
          <p:nvPr/>
        </p:nvSpPr>
        <p:spPr>
          <a:xfrm>
            <a:off x="4314536" y="6488668"/>
            <a:ext cx="4829464" cy="369332"/>
          </a:xfrm>
          <a:prstGeom prst="rect">
            <a:avLst/>
          </a:prstGeom>
          <a:solidFill>
            <a:srgbClr val="92D050"/>
          </a:solidFill>
        </p:spPr>
        <p:txBody>
          <a:bodyPr wrap="none">
            <a:spAutoFit/>
          </a:bodyPr>
          <a:lstStyle/>
          <a:p>
            <a:r>
              <a:rPr lang="en-US" b="1" dirty="0" smtClean="0"/>
              <a:t>Reference OSHA  Standard 29CFR1910.178(m)(6)</a:t>
            </a:r>
            <a:endParaRPr lang="en-US" dirty="0"/>
          </a:p>
        </p:txBody>
      </p:sp>
      <p:sp>
        <p:nvSpPr>
          <p:cNvPr id="10" name="TextBox 9"/>
          <p:cNvSpPr txBox="1"/>
          <p:nvPr/>
        </p:nvSpPr>
        <p:spPr>
          <a:xfrm>
            <a:off x="4343400" y="6096000"/>
            <a:ext cx="4800600" cy="369332"/>
          </a:xfrm>
          <a:prstGeom prst="rect">
            <a:avLst/>
          </a:prstGeom>
          <a:solidFill>
            <a:srgbClr val="00B0F0"/>
          </a:solidFill>
        </p:spPr>
        <p:txBody>
          <a:bodyPr wrap="square" rtlCol="0">
            <a:spAutoFit/>
          </a:bodyPr>
          <a:lstStyle/>
          <a:p>
            <a:r>
              <a:rPr lang="en-US" dirty="0" smtClean="0"/>
              <a:t>Reference: ANSI/ITSDF B56..6-2005  6.2.13 </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8229600" cy="3581400"/>
          </a:xfrm>
        </p:spPr>
        <p:txBody>
          <a:bodyPr>
            <a:normAutofit fontScale="92500"/>
          </a:bodyPr>
          <a:lstStyle/>
          <a:p>
            <a:r>
              <a:rPr lang="en-US" dirty="0" smtClean="0"/>
              <a:t>t. When powered industrial trucks are driven on and off highway trucks or trailers, the brakes on the highway trucks or trailers shall be applied and wheels chocked or other positive mechanical means shall be used to prevent unintentional truck or trailer movement. Fixed jacks should be placed under trailers not coupled to a tractor.</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TextBox 6"/>
          <p:cNvSpPr txBox="1"/>
          <p:nvPr/>
        </p:nvSpPr>
        <p:spPr>
          <a:xfrm>
            <a:off x="4343400" y="5715000"/>
            <a:ext cx="4800600" cy="381000"/>
          </a:xfrm>
          <a:prstGeom prst="rect">
            <a:avLst/>
          </a:prstGeom>
          <a:solidFill>
            <a:schemeClr val="accent2">
              <a:lumMod val="40000"/>
              <a:lumOff val="60000"/>
            </a:schemeClr>
          </a:solidFill>
        </p:spPr>
        <p:txBody>
          <a:bodyPr wrap="square" rtlCol="0">
            <a:spAutoFit/>
          </a:bodyPr>
          <a:lstStyle/>
          <a:p>
            <a:r>
              <a:rPr lang="en-US" dirty="0" smtClean="0"/>
              <a:t>Reference: ANSI/ITSDF B56.1-2009  5.2.15</a:t>
            </a:r>
            <a:endParaRPr lang="en-US" dirty="0"/>
          </a:p>
        </p:txBody>
      </p:sp>
      <p:pic>
        <p:nvPicPr>
          <p:cNvPr id="9" name="MS900069617[1].wav">
            <a:hlinkClick r:id="" action="ppaction://media"/>
          </p:cNvPr>
          <p:cNvPicPr>
            <a:picLocks noRot="1" noChangeAspect="1"/>
          </p:cNvPicPr>
          <p:nvPr>
            <a:wavAudioFile r:embed="rId1" name="MS900069617[1].wav"/>
          </p:nvPr>
        </p:nvPicPr>
        <p:blipFill>
          <a:blip r:embed="rId5" cstate="print"/>
          <a:stretch>
            <a:fillRect/>
          </a:stretch>
        </p:blipFill>
        <p:spPr>
          <a:xfrm>
            <a:off x="304800" y="4114800"/>
            <a:ext cx="304800" cy="304800"/>
          </a:xfrm>
          <a:prstGeom prst="rect">
            <a:avLst/>
          </a:prstGeom>
        </p:spPr>
      </p:pic>
      <p:sp>
        <p:nvSpPr>
          <p:cNvPr id="10" name="Rectangle 9"/>
          <p:cNvSpPr/>
          <p:nvPr/>
        </p:nvSpPr>
        <p:spPr>
          <a:xfrm>
            <a:off x="4314536" y="6488668"/>
            <a:ext cx="4829464" cy="369332"/>
          </a:xfrm>
          <a:prstGeom prst="rect">
            <a:avLst/>
          </a:prstGeom>
          <a:solidFill>
            <a:srgbClr val="92D050"/>
          </a:solidFill>
        </p:spPr>
        <p:txBody>
          <a:bodyPr wrap="none">
            <a:spAutoFit/>
          </a:bodyPr>
          <a:lstStyle/>
          <a:p>
            <a:r>
              <a:rPr lang="en-US" b="1" dirty="0" smtClean="0"/>
              <a:t>Reference OSHA  Standard 29CFR1910.178(m)(7)</a:t>
            </a:r>
            <a:endParaRPr lang="en-US" dirty="0"/>
          </a:p>
        </p:txBody>
      </p:sp>
      <p:sp>
        <p:nvSpPr>
          <p:cNvPr id="11" name="TextBox 10"/>
          <p:cNvSpPr txBox="1"/>
          <p:nvPr/>
        </p:nvSpPr>
        <p:spPr>
          <a:xfrm>
            <a:off x="4343400" y="6096000"/>
            <a:ext cx="4800600" cy="381000"/>
          </a:xfrm>
          <a:prstGeom prst="rect">
            <a:avLst/>
          </a:prstGeom>
          <a:solidFill>
            <a:srgbClr val="00B0F0"/>
          </a:solidFill>
        </p:spPr>
        <p:txBody>
          <a:bodyPr wrap="square" rtlCol="0">
            <a:spAutoFit/>
          </a:bodyPr>
          <a:lstStyle/>
          <a:p>
            <a:r>
              <a:rPr lang="en-US" dirty="0" smtClean="0"/>
              <a:t>Reference: ANSI/ITSDF B56..6-2005  5.12.1 </a:t>
            </a:r>
            <a:endParaRPr lang="en-US" dirty="0"/>
          </a:p>
        </p:txBody>
      </p:sp>
      <p:pic>
        <p:nvPicPr>
          <p:cNvPr id="9218" name="Picture 2"/>
          <p:cNvPicPr>
            <a:picLocks noChangeAspect="1" noChangeArrowheads="1"/>
          </p:cNvPicPr>
          <p:nvPr/>
        </p:nvPicPr>
        <p:blipFill>
          <a:blip r:embed="rId6" cstate="print"/>
          <a:srcRect/>
          <a:stretch>
            <a:fillRect/>
          </a:stretch>
        </p:blipFill>
        <p:spPr bwMode="auto">
          <a:xfrm>
            <a:off x="9144000" y="4724400"/>
            <a:ext cx="6400800" cy="23282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168 -0.01413 L -1.86668 -0.00302 " pathEditMode="fixed" rAng="0" ptsTypes="AA">
                                      <p:cBhvr>
                                        <p:cTn id="6" dur="5000" fill="hold"/>
                                        <p:tgtEl>
                                          <p:spTgt spid="9218"/>
                                        </p:tgtEl>
                                        <p:attrNameLst>
                                          <p:attrName>ppt_x</p:attrName>
                                          <p:attrName>ppt_y</p:attrName>
                                        </p:attrNameLst>
                                      </p:cBhvr>
                                      <p:rCtr x="-913" y="6"/>
                                    </p:animMotion>
                                  </p:childTnLst>
                                </p:cTn>
                              </p:par>
                              <p:par>
                                <p:cTn id="7" presetID="1" presetClass="mediacall" presetSubtype="0" fill="hold" nodeType="withEffect">
                                  <p:stCondLst>
                                    <p:cond delay="0"/>
                                  </p:stCondLst>
                                  <p:childTnLst>
                                    <p:cmd type="call" cmd="playFrom(0.0)">
                                      <p:cBhvr>
                                        <p:cTn id="8" dur="25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0" y="1371600"/>
            <a:ext cx="9144000" cy="5486400"/>
          </a:xfrm>
          <a:prstGeom prst="rect">
            <a:avLst/>
          </a:prstGeom>
          <a:noFill/>
          <a:ln w="9525">
            <a:noFill/>
            <a:miter lim="800000"/>
            <a:headEnd/>
            <a:tailEnd/>
          </a:ln>
        </p:spPr>
      </p:pic>
      <p:sp>
        <p:nvSpPr>
          <p:cNvPr id="5" name="Title 1"/>
          <p:cNvSpPr>
            <a:spLocks noGrp="1"/>
          </p:cNvSpPr>
          <p:nvPr>
            <p:ph type="title"/>
          </p:nvPr>
        </p:nvSpPr>
        <p:spPr>
          <a:xfrm>
            <a:off x="1600200" y="274638"/>
            <a:ext cx="5715000" cy="1143000"/>
          </a:xfrm>
        </p:spPr>
        <p:txBody>
          <a:bodyPr/>
          <a:lstStyle/>
          <a:p>
            <a:r>
              <a:rPr lang="en-US" dirty="0" smtClean="0"/>
              <a:t>NASA Standard 8719.9</a:t>
            </a:r>
            <a:endParaRPr lang="en-US" dirty="0"/>
          </a:p>
        </p:txBody>
      </p:sp>
      <p:pic>
        <p:nvPicPr>
          <p:cNvPr id="6"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7"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8" name="TextBox 7"/>
          <p:cNvSpPr txBox="1"/>
          <p:nvPr/>
        </p:nvSpPr>
        <p:spPr>
          <a:xfrm>
            <a:off x="4343400" y="5715000"/>
            <a:ext cx="4800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5.2.15</a:t>
            </a:r>
            <a:endParaRPr lang="en-US" dirty="0"/>
          </a:p>
        </p:txBody>
      </p:sp>
      <p:sp>
        <p:nvSpPr>
          <p:cNvPr id="9" name="Rectangle 8"/>
          <p:cNvSpPr/>
          <p:nvPr/>
        </p:nvSpPr>
        <p:spPr>
          <a:xfrm>
            <a:off x="4314536" y="6488668"/>
            <a:ext cx="4829464" cy="369332"/>
          </a:xfrm>
          <a:prstGeom prst="rect">
            <a:avLst/>
          </a:prstGeom>
          <a:solidFill>
            <a:srgbClr val="92D050"/>
          </a:solidFill>
        </p:spPr>
        <p:txBody>
          <a:bodyPr wrap="none">
            <a:spAutoFit/>
          </a:bodyPr>
          <a:lstStyle/>
          <a:p>
            <a:r>
              <a:rPr lang="en-US" b="1" dirty="0" smtClean="0"/>
              <a:t>Reference OSHA  Standard 29CFR1910.178(m)(7)</a:t>
            </a:r>
            <a:endParaRPr lang="en-US" dirty="0"/>
          </a:p>
        </p:txBody>
      </p:sp>
      <p:sp>
        <p:nvSpPr>
          <p:cNvPr id="10" name="TextBox 9"/>
          <p:cNvSpPr txBox="1"/>
          <p:nvPr/>
        </p:nvSpPr>
        <p:spPr>
          <a:xfrm>
            <a:off x="4343400" y="6096000"/>
            <a:ext cx="4800600" cy="381000"/>
          </a:xfrm>
          <a:prstGeom prst="rect">
            <a:avLst/>
          </a:prstGeom>
          <a:solidFill>
            <a:srgbClr val="00B0F0"/>
          </a:solidFill>
        </p:spPr>
        <p:txBody>
          <a:bodyPr wrap="square" rtlCol="0">
            <a:spAutoFit/>
          </a:bodyPr>
          <a:lstStyle/>
          <a:p>
            <a:r>
              <a:rPr lang="en-US" dirty="0" smtClean="0"/>
              <a:t>Reference: ANSI/ITSDF B56..6-2005  5.12.1 </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2209800"/>
          </a:xfrm>
        </p:spPr>
        <p:txBody>
          <a:bodyPr>
            <a:normAutofit fontScale="92500" lnSpcReduction="10000"/>
          </a:bodyPr>
          <a:lstStyle/>
          <a:p>
            <a:r>
              <a:rPr lang="en-US" dirty="0" smtClean="0"/>
              <a:t>u. Provision shall be made to prevent railroad cars from being moved during loading and unloading. Wheel stops, hand brakes, or other recognized positive means shall be used to prevent movement of the railroad cars.</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228600" y="3581400"/>
            <a:ext cx="5486400" cy="3057525"/>
          </a:xfrm>
          <a:prstGeom prst="rect">
            <a:avLst/>
          </a:prstGeom>
          <a:noFill/>
          <a:ln w="9525">
            <a:noFill/>
            <a:miter lim="800000"/>
            <a:headEnd/>
            <a:tailEnd/>
          </a:ln>
        </p:spPr>
      </p:pic>
      <p:sp>
        <p:nvSpPr>
          <p:cNvPr id="7" name="TextBox 6"/>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5.2.16</a:t>
            </a:r>
            <a:endParaRPr lang="en-US" dirty="0"/>
          </a:p>
        </p:txBody>
      </p:sp>
      <p:sp>
        <p:nvSpPr>
          <p:cNvPr id="8" name="Rectangle 7"/>
          <p:cNvSpPr/>
          <p:nvPr/>
        </p:nvSpPr>
        <p:spPr>
          <a:xfrm>
            <a:off x="4191000" y="6400800"/>
            <a:ext cx="4953000" cy="369332"/>
          </a:xfrm>
          <a:prstGeom prst="rect">
            <a:avLst/>
          </a:prstGeom>
          <a:solidFill>
            <a:srgbClr val="92D050"/>
          </a:solidFill>
        </p:spPr>
        <p:txBody>
          <a:bodyPr wrap="square">
            <a:spAutoFit/>
          </a:bodyPr>
          <a:lstStyle/>
          <a:p>
            <a:r>
              <a:rPr lang="en-US" b="1" dirty="0" smtClean="0"/>
              <a:t>Reference OSHA  Standard 29CFR 1910.178(k)(2)</a:t>
            </a:r>
            <a:endParaRPr lang="en-US" dirty="0"/>
          </a:p>
        </p:txBody>
      </p:sp>
      <p:sp>
        <p:nvSpPr>
          <p:cNvPr id="9" name="TextBox 8"/>
          <p:cNvSpPr txBox="1"/>
          <p:nvPr/>
        </p:nvSpPr>
        <p:spPr>
          <a:xfrm>
            <a:off x="4191000" y="6096000"/>
            <a:ext cx="4953000" cy="369332"/>
          </a:xfrm>
          <a:prstGeom prst="rect">
            <a:avLst/>
          </a:prstGeom>
          <a:solidFill>
            <a:srgbClr val="00B0F0"/>
          </a:solidFill>
        </p:spPr>
        <p:txBody>
          <a:bodyPr wrap="square" rtlCol="0">
            <a:spAutoFit/>
          </a:bodyPr>
          <a:lstStyle/>
          <a:p>
            <a:r>
              <a:rPr lang="en-US" dirty="0" smtClean="0"/>
              <a:t>Reference: ANSI/ITSDF B56..6-2005  6.13, 6.14,6.15 </a:t>
            </a:r>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229600" cy="1447799"/>
          </a:xfrm>
        </p:spPr>
        <p:txBody>
          <a:bodyPr>
            <a:normAutofit lnSpcReduction="10000"/>
          </a:bodyPr>
          <a:lstStyle/>
          <a:p>
            <a:r>
              <a:rPr lang="en-US" dirty="0" smtClean="0"/>
              <a:t>v. Operators shall verify sufficient headroom under overhead installations, lights, wiring, pipes, sprinkler systems, or other.</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0" y="2590800"/>
            <a:ext cx="2743200" cy="3886201"/>
          </a:xfrm>
          <a:prstGeom prst="rect">
            <a:avLst/>
          </a:prstGeom>
          <a:noFill/>
          <a:ln w="9525">
            <a:noFill/>
            <a:miter lim="800000"/>
            <a:headEnd/>
            <a:tailEnd/>
          </a:ln>
        </p:spPr>
      </p:pic>
      <p:pic>
        <p:nvPicPr>
          <p:cNvPr id="6147" name="Picture 3"/>
          <p:cNvPicPr>
            <a:picLocks noChangeAspect="1" noChangeArrowheads="1"/>
          </p:cNvPicPr>
          <p:nvPr/>
        </p:nvPicPr>
        <p:blipFill>
          <a:blip r:embed="rId6" cstate="print"/>
          <a:srcRect/>
          <a:stretch>
            <a:fillRect/>
          </a:stretch>
        </p:blipFill>
        <p:spPr bwMode="auto">
          <a:xfrm>
            <a:off x="2590800" y="2590800"/>
            <a:ext cx="3276600" cy="3886201"/>
          </a:xfrm>
          <a:prstGeom prst="rect">
            <a:avLst/>
          </a:prstGeom>
          <a:noFill/>
          <a:ln w="9525">
            <a:noFill/>
            <a:miter lim="800000"/>
            <a:headEnd/>
            <a:tailEnd/>
          </a:ln>
        </p:spPr>
      </p:pic>
      <p:pic>
        <p:nvPicPr>
          <p:cNvPr id="10242" name="Picture 2"/>
          <p:cNvPicPr>
            <a:picLocks noChangeAspect="1" noChangeArrowheads="1"/>
          </p:cNvPicPr>
          <p:nvPr/>
        </p:nvPicPr>
        <p:blipFill>
          <a:blip r:embed="rId7" cstate="print"/>
          <a:srcRect/>
          <a:stretch>
            <a:fillRect/>
          </a:stretch>
        </p:blipFill>
        <p:spPr bwMode="auto">
          <a:xfrm>
            <a:off x="5791200" y="2590800"/>
            <a:ext cx="3352800" cy="3886200"/>
          </a:xfrm>
          <a:prstGeom prst="rect">
            <a:avLst/>
          </a:prstGeom>
          <a:noFill/>
          <a:ln w="9525">
            <a:noFill/>
            <a:miter lim="800000"/>
            <a:headEnd/>
            <a:tailEnd/>
          </a:ln>
        </p:spPr>
      </p:pic>
      <p:sp>
        <p:nvSpPr>
          <p:cNvPr id="9" name="TextBox 8"/>
          <p:cNvSpPr txBox="1"/>
          <p:nvPr/>
        </p:nvSpPr>
        <p:spPr>
          <a:xfrm>
            <a:off x="426720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5.2.17</a:t>
            </a:r>
            <a:endParaRPr lang="en-US" dirty="0"/>
          </a:p>
        </p:txBody>
      </p:sp>
      <p:sp>
        <p:nvSpPr>
          <p:cNvPr id="10" name="Rectangle 9"/>
          <p:cNvSpPr/>
          <p:nvPr/>
        </p:nvSpPr>
        <p:spPr>
          <a:xfrm>
            <a:off x="4261638" y="6488668"/>
            <a:ext cx="4882362" cy="369332"/>
          </a:xfrm>
          <a:prstGeom prst="rect">
            <a:avLst/>
          </a:prstGeom>
          <a:solidFill>
            <a:srgbClr val="92D050"/>
          </a:solidFill>
        </p:spPr>
        <p:txBody>
          <a:bodyPr wrap="none">
            <a:spAutoFit/>
          </a:bodyPr>
          <a:lstStyle/>
          <a:p>
            <a:r>
              <a:rPr lang="en-US" b="1" dirty="0" smtClean="0"/>
              <a:t>Reference OSHA  Standard 29CFR 1910.178(m)(8)</a:t>
            </a:r>
            <a:endParaRPr lang="en-US" dirty="0"/>
          </a:p>
        </p:txBody>
      </p:sp>
      <p:sp>
        <p:nvSpPr>
          <p:cNvPr id="11" name="TextBox 10"/>
          <p:cNvSpPr txBox="1"/>
          <p:nvPr/>
        </p:nvSpPr>
        <p:spPr>
          <a:xfrm>
            <a:off x="4267200" y="6096000"/>
            <a:ext cx="4876800" cy="381000"/>
          </a:xfrm>
          <a:prstGeom prst="rect">
            <a:avLst/>
          </a:prstGeom>
          <a:solidFill>
            <a:srgbClr val="00B0F0"/>
          </a:solidFill>
        </p:spPr>
        <p:txBody>
          <a:bodyPr wrap="square" rtlCol="0">
            <a:spAutoFit/>
          </a:bodyPr>
          <a:lstStyle/>
          <a:p>
            <a:r>
              <a:rPr lang="en-US" dirty="0" smtClean="0"/>
              <a:t>Reference: ANSI/ITSDF B56..6-2005  6.2.9 </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457200" y="1981200"/>
            <a:ext cx="8305800" cy="3726894"/>
          </a:xfrm>
          <a:prstGeom prst="rect">
            <a:avLst/>
          </a:prstGeom>
          <a:noFill/>
          <a:ln w="9525">
            <a:noFill/>
            <a:miter lim="800000"/>
            <a:headEnd/>
            <a:tailEnd/>
          </a:ln>
        </p:spPr>
      </p:pic>
      <p:sp>
        <p:nvSpPr>
          <p:cNvPr id="3" name="Content Placeholder 2"/>
          <p:cNvSpPr>
            <a:spLocks noGrp="1"/>
          </p:cNvSpPr>
          <p:nvPr>
            <p:ph idx="1"/>
          </p:nvPr>
        </p:nvSpPr>
        <p:spPr>
          <a:xfrm>
            <a:off x="0" y="1219200"/>
            <a:ext cx="8229600" cy="1143000"/>
          </a:xfrm>
        </p:spPr>
        <p:txBody>
          <a:bodyPr/>
          <a:lstStyle/>
          <a:p>
            <a:pPr>
              <a:buNone/>
            </a:pPr>
            <a:r>
              <a:rPr lang="en-US" dirty="0" smtClean="0"/>
              <a:t>w. An overhead guard shall be used to protect against falling objects.</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TextBox 6"/>
          <p:cNvSpPr txBox="1"/>
          <p:nvPr/>
        </p:nvSpPr>
        <p:spPr>
          <a:xfrm>
            <a:off x="426720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5.2.18</a:t>
            </a:r>
            <a:endParaRPr lang="en-US" dirty="0"/>
          </a:p>
        </p:txBody>
      </p:sp>
      <p:sp>
        <p:nvSpPr>
          <p:cNvPr id="8" name="Rectangle 7"/>
          <p:cNvSpPr/>
          <p:nvPr/>
        </p:nvSpPr>
        <p:spPr>
          <a:xfrm>
            <a:off x="4261638" y="6488668"/>
            <a:ext cx="4882362" cy="369332"/>
          </a:xfrm>
          <a:prstGeom prst="rect">
            <a:avLst/>
          </a:prstGeom>
          <a:solidFill>
            <a:srgbClr val="92D050"/>
          </a:solidFill>
        </p:spPr>
        <p:txBody>
          <a:bodyPr wrap="none">
            <a:spAutoFit/>
          </a:bodyPr>
          <a:lstStyle/>
          <a:p>
            <a:r>
              <a:rPr lang="en-US" b="1" dirty="0" smtClean="0"/>
              <a:t>Reference OSHA  Standard 29CFR 1910.178(m)(9)</a:t>
            </a:r>
            <a:endParaRPr lang="en-US" dirty="0"/>
          </a:p>
        </p:txBody>
      </p:sp>
      <p:sp>
        <p:nvSpPr>
          <p:cNvPr id="9" name="TextBox 8"/>
          <p:cNvSpPr txBox="1"/>
          <p:nvPr/>
        </p:nvSpPr>
        <p:spPr>
          <a:xfrm>
            <a:off x="4267200" y="6096000"/>
            <a:ext cx="4876800" cy="381000"/>
          </a:xfrm>
          <a:prstGeom prst="rect">
            <a:avLst/>
          </a:prstGeom>
          <a:solidFill>
            <a:srgbClr val="00B0F0"/>
          </a:solidFill>
        </p:spPr>
        <p:txBody>
          <a:bodyPr wrap="square" rtlCol="0">
            <a:spAutoFit/>
          </a:bodyPr>
          <a:lstStyle/>
          <a:p>
            <a:r>
              <a:rPr lang="en-US" dirty="0" smtClean="0"/>
              <a:t>Reference: ANSI/ITSDF B56..6-2005  5.4.1</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1524000" y="152400"/>
            <a:ext cx="6553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7086600" y="1219200"/>
            <a:ext cx="2057400" cy="4286250"/>
          </a:xfrm>
          <a:prstGeom prst="rect">
            <a:avLst/>
          </a:prstGeom>
          <a:noFill/>
          <a:ln w="9525">
            <a:noFill/>
            <a:miter lim="800000"/>
            <a:headEnd/>
            <a:tailEnd/>
          </a:ln>
        </p:spPr>
      </p:pic>
      <p:sp>
        <p:nvSpPr>
          <p:cNvPr id="6" name="Rectangle 5"/>
          <p:cNvSpPr/>
          <p:nvPr/>
        </p:nvSpPr>
        <p:spPr>
          <a:xfrm>
            <a:off x="4191000" y="2743200"/>
            <a:ext cx="2743200" cy="1569660"/>
          </a:xfrm>
          <a:prstGeom prst="rect">
            <a:avLst/>
          </a:prstGeom>
        </p:spPr>
        <p:txBody>
          <a:bodyPr wrap="square">
            <a:spAutoFit/>
          </a:bodyPr>
          <a:lstStyle/>
          <a:p>
            <a:r>
              <a:rPr lang="en-US" sz="2400" b="1" dirty="0" smtClean="0"/>
              <a:t>Operator lifted with the load to allow precise stacking and picking.</a:t>
            </a:r>
          </a:p>
        </p:txBody>
      </p:sp>
      <p:sp>
        <p:nvSpPr>
          <p:cNvPr id="8" name="Rectangle 7"/>
          <p:cNvSpPr/>
          <p:nvPr/>
        </p:nvSpPr>
        <p:spPr>
          <a:xfrm>
            <a:off x="3048000" y="1371600"/>
            <a:ext cx="3949799" cy="523220"/>
          </a:xfrm>
          <a:prstGeom prst="rect">
            <a:avLst/>
          </a:prstGeom>
        </p:spPr>
        <p:txBody>
          <a:bodyPr wrap="none">
            <a:spAutoFit/>
          </a:bodyPr>
          <a:lstStyle/>
          <a:p>
            <a:r>
              <a:rPr lang="en-US" sz="2800" b="1" dirty="0" smtClean="0"/>
              <a:t>Operator-Up Turret Truck</a:t>
            </a:r>
            <a:endParaRPr lang="en-US" sz="2800" b="1" dirty="0"/>
          </a:p>
        </p:txBody>
      </p:sp>
      <p:pic>
        <p:nvPicPr>
          <p:cNvPr id="9" name="Picture 2"/>
          <p:cNvPicPr>
            <a:picLocks noChangeAspect="1" noChangeArrowheads="1"/>
          </p:cNvPicPr>
          <p:nvPr/>
        </p:nvPicPr>
        <p:blipFill>
          <a:blip r:embed="rId3" cstate="print"/>
          <a:srcRect/>
          <a:stretch>
            <a:fillRect/>
          </a:stretch>
        </p:blipFill>
        <p:spPr bwMode="auto">
          <a:xfrm>
            <a:off x="152400" y="1981200"/>
            <a:ext cx="3962400" cy="4419600"/>
          </a:xfrm>
          <a:prstGeom prst="rect">
            <a:avLst/>
          </a:prstGeom>
          <a:noFill/>
          <a:ln w="9525">
            <a:noFill/>
            <a:miter lim="800000"/>
            <a:headEnd/>
            <a:tailEnd/>
          </a:ln>
        </p:spPr>
      </p:pic>
      <p:sp>
        <p:nvSpPr>
          <p:cNvPr id="10" name="Content Placeholder 2"/>
          <p:cNvSpPr txBox="1">
            <a:spLocks/>
          </p:cNvSpPr>
          <p:nvPr/>
        </p:nvSpPr>
        <p:spPr>
          <a:xfrm>
            <a:off x="228600" y="1066800"/>
            <a:ext cx="29718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sng" strike="noStrike" kern="1200" cap="none" spc="0" normalizeH="0" baseline="0" noProof="0" dirty="0" smtClean="0">
                <a:ln>
                  <a:noFill/>
                </a:ln>
                <a:solidFill>
                  <a:schemeClr val="tx1"/>
                </a:solidFill>
                <a:effectLst/>
                <a:uLnTx/>
                <a:uFillTx/>
                <a:latin typeface="+mn-lt"/>
                <a:ea typeface="+mn-ea"/>
                <a:cs typeface="+mn-cs"/>
              </a:rPr>
              <a:t>Fork Lift Types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sng" strike="noStrike" kern="1200" cap="none" spc="0" normalizeH="0" baseline="0" noProof="0" dirty="0">
              <a:ln>
                <a:noFill/>
              </a:ln>
              <a:solidFill>
                <a:schemeClr val="tx1"/>
              </a:solidFill>
              <a:effectLst/>
              <a:uLnTx/>
              <a:uFillTx/>
              <a:latin typeface="+mn-lt"/>
              <a:ea typeface="+mn-ea"/>
              <a:cs typeface="+mn-cs"/>
            </a:endParaRPr>
          </a:p>
        </p:txBody>
      </p:sp>
      <p:sp>
        <p:nvSpPr>
          <p:cNvPr id="11" name="Rectangle 10"/>
          <p:cNvSpPr/>
          <p:nvPr/>
        </p:nvSpPr>
        <p:spPr>
          <a:xfrm>
            <a:off x="4343399" y="4495800"/>
            <a:ext cx="2667001" cy="1200329"/>
          </a:xfrm>
          <a:prstGeom prst="rect">
            <a:avLst/>
          </a:prstGeom>
          <a:solidFill>
            <a:schemeClr val="bg2">
              <a:lumMod val="50000"/>
            </a:schemeClr>
          </a:solidFill>
        </p:spPr>
        <p:txBody>
          <a:bodyPr wrap="square">
            <a:spAutoFit/>
          </a:bodyPr>
          <a:lstStyle/>
          <a:p>
            <a:r>
              <a:rPr lang="en-US" sz="2400" b="1" dirty="0" smtClean="0"/>
              <a:t> 5-7 ft. minimum aisle width is required</a:t>
            </a:r>
            <a:endParaRPr lang="en-US" sz="2400" b="1"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524000"/>
          </a:xfrm>
        </p:spPr>
        <p:txBody>
          <a:bodyPr>
            <a:normAutofit lnSpcReduction="10000"/>
          </a:bodyPr>
          <a:lstStyle/>
          <a:p>
            <a:r>
              <a:rPr lang="en-US" dirty="0" smtClean="0"/>
              <a:t>x. A load backrest shall be used whenever necessary to minimize the possibility of the load or part of it from falling rearward.</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13314" name="Picture 2"/>
          <p:cNvPicPr>
            <a:picLocks noChangeAspect="1" noChangeArrowheads="1"/>
          </p:cNvPicPr>
          <p:nvPr/>
        </p:nvPicPr>
        <p:blipFill>
          <a:blip r:embed="rId4" cstate="print"/>
          <a:srcRect/>
          <a:stretch>
            <a:fillRect/>
          </a:stretch>
        </p:blipFill>
        <p:spPr bwMode="auto">
          <a:xfrm>
            <a:off x="4876800" y="2971800"/>
            <a:ext cx="2971800" cy="2895600"/>
          </a:xfrm>
          <a:prstGeom prst="rect">
            <a:avLst/>
          </a:prstGeom>
          <a:noFill/>
          <a:ln w="9525">
            <a:noFill/>
            <a:miter lim="800000"/>
            <a:headEnd/>
            <a:tailEnd/>
          </a:ln>
        </p:spPr>
      </p:pic>
      <p:pic>
        <p:nvPicPr>
          <p:cNvPr id="13315" name="Picture 3"/>
          <p:cNvPicPr>
            <a:picLocks noChangeAspect="1" noChangeArrowheads="1"/>
          </p:cNvPicPr>
          <p:nvPr/>
        </p:nvPicPr>
        <p:blipFill>
          <a:blip r:embed="rId5" cstate="print"/>
          <a:srcRect/>
          <a:stretch>
            <a:fillRect/>
          </a:stretch>
        </p:blipFill>
        <p:spPr bwMode="auto">
          <a:xfrm>
            <a:off x="457200" y="2895600"/>
            <a:ext cx="3276600" cy="3374898"/>
          </a:xfrm>
          <a:prstGeom prst="rect">
            <a:avLst/>
          </a:prstGeom>
          <a:noFill/>
          <a:ln w="9525">
            <a:noFill/>
            <a:miter lim="800000"/>
            <a:headEnd/>
            <a:tailEnd/>
          </a:ln>
        </p:spPr>
      </p:pic>
      <p:sp>
        <p:nvSpPr>
          <p:cNvPr id="8" name="TextBox 7"/>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5.2.19</a:t>
            </a:r>
            <a:endParaRPr lang="en-US" dirty="0"/>
          </a:p>
        </p:txBody>
      </p:sp>
      <p:sp>
        <p:nvSpPr>
          <p:cNvPr id="9" name="Rectangle 8"/>
          <p:cNvSpPr/>
          <p:nvPr/>
        </p:nvSpPr>
        <p:spPr>
          <a:xfrm>
            <a:off x="4144618" y="6488668"/>
            <a:ext cx="4999382" cy="369332"/>
          </a:xfrm>
          <a:prstGeom prst="rect">
            <a:avLst/>
          </a:prstGeom>
          <a:solidFill>
            <a:srgbClr val="92D050"/>
          </a:solidFill>
        </p:spPr>
        <p:txBody>
          <a:bodyPr wrap="none">
            <a:spAutoFit/>
          </a:bodyPr>
          <a:lstStyle/>
          <a:p>
            <a:r>
              <a:rPr lang="en-US" b="1" dirty="0" smtClean="0"/>
              <a:t>Reference OSHA  Standard 29CFR 1910.178(m)(10)</a:t>
            </a:r>
            <a:endParaRPr lang="en-US" dirty="0"/>
          </a:p>
        </p:txBody>
      </p:sp>
      <p:sp>
        <p:nvSpPr>
          <p:cNvPr id="10" name="TextBox 9"/>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5.4.2</a:t>
            </a:r>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066800"/>
          </a:xfrm>
        </p:spPr>
        <p:txBody>
          <a:bodyPr/>
          <a:lstStyle/>
          <a:p>
            <a:r>
              <a:rPr lang="en-US" dirty="0" smtClean="0"/>
              <a:t>y. Only approved industrial trucks shall be used in areas classified as hazardous locations.</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14338" name="Picture 2"/>
          <p:cNvPicPr>
            <a:picLocks noChangeAspect="1" noChangeArrowheads="1"/>
          </p:cNvPicPr>
          <p:nvPr/>
        </p:nvPicPr>
        <p:blipFill>
          <a:blip r:embed="rId4" cstate="print"/>
          <a:srcRect/>
          <a:stretch>
            <a:fillRect/>
          </a:stretch>
        </p:blipFill>
        <p:spPr bwMode="auto">
          <a:xfrm>
            <a:off x="5257800" y="2590800"/>
            <a:ext cx="2161309" cy="3048000"/>
          </a:xfrm>
          <a:prstGeom prst="rect">
            <a:avLst/>
          </a:prstGeom>
          <a:noFill/>
          <a:ln w="9525">
            <a:noFill/>
            <a:miter lim="800000"/>
            <a:headEnd/>
            <a:tailEnd/>
          </a:ln>
        </p:spPr>
      </p:pic>
      <p:pic>
        <p:nvPicPr>
          <p:cNvPr id="14339" name="Picture 3"/>
          <p:cNvPicPr>
            <a:picLocks noChangeAspect="1" noChangeArrowheads="1"/>
          </p:cNvPicPr>
          <p:nvPr/>
        </p:nvPicPr>
        <p:blipFill>
          <a:blip r:embed="rId5" cstate="print"/>
          <a:srcRect/>
          <a:stretch>
            <a:fillRect/>
          </a:stretch>
        </p:blipFill>
        <p:spPr bwMode="auto">
          <a:xfrm>
            <a:off x="228600" y="2743200"/>
            <a:ext cx="3810000" cy="3810000"/>
          </a:xfrm>
          <a:prstGeom prst="rect">
            <a:avLst/>
          </a:prstGeom>
          <a:noFill/>
          <a:ln w="9525">
            <a:noFill/>
            <a:miter lim="800000"/>
            <a:headEnd/>
            <a:tailEnd/>
          </a:ln>
        </p:spPr>
      </p:pic>
      <p:sp>
        <p:nvSpPr>
          <p:cNvPr id="8" name="TextBox 7"/>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5.2.20</a:t>
            </a:r>
            <a:endParaRPr lang="en-US" dirty="0"/>
          </a:p>
        </p:txBody>
      </p:sp>
      <p:sp>
        <p:nvSpPr>
          <p:cNvPr id="9" name="Rectangle 8"/>
          <p:cNvSpPr/>
          <p:nvPr/>
        </p:nvSpPr>
        <p:spPr>
          <a:xfrm>
            <a:off x="4144618" y="6488668"/>
            <a:ext cx="4999382" cy="369332"/>
          </a:xfrm>
          <a:prstGeom prst="rect">
            <a:avLst/>
          </a:prstGeom>
          <a:solidFill>
            <a:srgbClr val="92D050"/>
          </a:solidFill>
        </p:spPr>
        <p:txBody>
          <a:bodyPr wrap="none">
            <a:spAutoFit/>
          </a:bodyPr>
          <a:lstStyle/>
          <a:p>
            <a:r>
              <a:rPr lang="en-US" b="1" dirty="0" smtClean="0"/>
              <a:t>Reference OSHA  Standard 29CFR 1910.178(m)(11)</a:t>
            </a:r>
            <a:endParaRPr lang="en-US" dirty="0"/>
          </a:p>
        </p:txBody>
      </p:sp>
      <p:sp>
        <p:nvSpPr>
          <p:cNvPr id="10" name="TextBox 9"/>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5.6, 6.2.16 </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524000"/>
          </a:xfrm>
        </p:spPr>
        <p:txBody>
          <a:bodyPr>
            <a:normAutofit lnSpcReduction="10000"/>
          </a:bodyPr>
          <a:lstStyle/>
          <a:p>
            <a:r>
              <a:rPr lang="en-US" dirty="0" smtClean="0"/>
              <a:t>z. All accidents involving personnel, building structures, and equipment shall be reported to the supervisor.</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2590800" y="2895600"/>
            <a:ext cx="3931024" cy="3276600"/>
          </a:xfrm>
          <a:prstGeom prst="rect">
            <a:avLst/>
          </a:prstGeom>
          <a:noFill/>
          <a:ln w="9525">
            <a:noFill/>
            <a:miter lim="800000"/>
            <a:headEnd/>
            <a:tailEnd/>
          </a:ln>
        </p:spPr>
      </p:pic>
      <p:pic>
        <p:nvPicPr>
          <p:cNvPr id="15364" name="Picture 4"/>
          <p:cNvPicPr>
            <a:picLocks noChangeAspect="1" noChangeArrowheads="1"/>
          </p:cNvPicPr>
          <p:nvPr/>
        </p:nvPicPr>
        <p:blipFill>
          <a:blip r:embed="rId5" cstate="print"/>
          <a:srcRect l="15692"/>
          <a:stretch>
            <a:fillRect/>
          </a:stretch>
        </p:blipFill>
        <p:spPr bwMode="auto">
          <a:xfrm>
            <a:off x="6278138" y="2590800"/>
            <a:ext cx="2865862" cy="2362200"/>
          </a:xfrm>
          <a:prstGeom prst="rect">
            <a:avLst/>
          </a:prstGeom>
          <a:noFill/>
          <a:ln w="9525">
            <a:noFill/>
            <a:miter lim="800000"/>
            <a:headEnd/>
            <a:tailEnd/>
          </a:ln>
        </p:spPr>
      </p:pic>
      <p:pic>
        <p:nvPicPr>
          <p:cNvPr id="15362" name="Picture 2"/>
          <p:cNvPicPr>
            <a:picLocks noChangeAspect="1" noChangeArrowheads="1"/>
          </p:cNvPicPr>
          <p:nvPr/>
        </p:nvPicPr>
        <p:blipFill>
          <a:blip r:embed="rId6" cstate="print"/>
          <a:srcRect/>
          <a:stretch>
            <a:fillRect/>
          </a:stretch>
        </p:blipFill>
        <p:spPr bwMode="auto">
          <a:xfrm>
            <a:off x="0" y="4343400"/>
            <a:ext cx="2514600" cy="2514600"/>
          </a:xfrm>
          <a:prstGeom prst="rect">
            <a:avLst/>
          </a:prstGeom>
          <a:noFill/>
          <a:ln w="9525">
            <a:noFill/>
            <a:miter lim="800000"/>
            <a:headEnd/>
            <a:tailEnd/>
          </a:ln>
        </p:spPr>
      </p:pic>
      <p:sp>
        <p:nvSpPr>
          <p:cNvPr id="9" name="TextBox 8"/>
          <p:cNvSpPr txBox="1"/>
          <p:nvPr/>
        </p:nvSpPr>
        <p:spPr>
          <a:xfrm>
            <a:off x="5029200" y="5715000"/>
            <a:ext cx="4114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5.2.21</a:t>
            </a:r>
            <a:endParaRPr lang="en-US" dirty="0"/>
          </a:p>
        </p:txBody>
      </p:sp>
      <p:sp>
        <p:nvSpPr>
          <p:cNvPr id="10" name="TextBox 9"/>
          <p:cNvSpPr txBox="1"/>
          <p:nvPr/>
        </p:nvSpPr>
        <p:spPr>
          <a:xfrm>
            <a:off x="4343400" y="6096000"/>
            <a:ext cx="4800600" cy="381000"/>
          </a:xfrm>
          <a:prstGeom prst="rect">
            <a:avLst/>
          </a:prstGeom>
          <a:solidFill>
            <a:srgbClr val="00B0F0"/>
          </a:solidFill>
        </p:spPr>
        <p:txBody>
          <a:bodyPr wrap="square" rtlCol="0">
            <a:spAutoFit/>
          </a:bodyPr>
          <a:lstStyle/>
          <a:p>
            <a:r>
              <a:rPr lang="en-US" dirty="0" smtClean="0"/>
              <a:t>Reference: ANSI/ITSDF B56..6-2005 6.5.1.1, 6.5.2   </a:t>
            </a:r>
            <a:endParaRPr lang="en-US" dirty="0"/>
          </a:p>
        </p:txBody>
      </p:sp>
      <p:sp>
        <p:nvSpPr>
          <p:cNvPr id="11" name="Rectangle 10"/>
          <p:cNvSpPr/>
          <p:nvPr/>
        </p:nvSpPr>
        <p:spPr>
          <a:xfrm>
            <a:off x="4144618" y="6488668"/>
            <a:ext cx="4999382" cy="369332"/>
          </a:xfrm>
          <a:prstGeom prst="rect">
            <a:avLst/>
          </a:prstGeom>
          <a:solidFill>
            <a:srgbClr val="92D050"/>
          </a:solidFill>
        </p:spPr>
        <p:txBody>
          <a:bodyPr wrap="none">
            <a:spAutoFit/>
          </a:bodyPr>
          <a:lstStyle/>
          <a:p>
            <a:r>
              <a:rPr lang="en-US" b="1" dirty="0" smtClean="0"/>
              <a:t>Reference OSHA  Standard 29CFR 1910.178(m)(11)</a:t>
            </a:r>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l="13133"/>
          <a:stretch>
            <a:fillRect/>
          </a:stretch>
        </p:blipFill>
        <p:spPr bwMode="auto">
          <a:xfrm>
            <a:off x="8305800" y="1219200"/>
            <a:ext cx="838200" cy="1147301"/>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0" y="2514600"/>
            <a:ext cx="9144000" cy="4343400"/>
          </a:xfrm>
          <a:prstGeom prst="rect">
            <a:avLst/>
          </a:prstGeom>
          <a:noFill/>
          <a:ln w="9525">
            <a:noFill/>
            <a:miter lim="800000"/>
            <a:headEnd/>
            <a:tailEnd/>
          </a:ln>
        </p:spPr>
      </p:pic>
      <p:sp>
        <p:nvSpPr>
          <p:cNvPr id="3" name="Content Placeholder 2"/>
          <p:cNvSpPr>
            <a:spLocks noGrp="1"/>
          </p:cNvSpPr>
          <p:nvPr>
            <p:ph idx="1"/>
          </p:nvPr>
        </p:nvSpPr>
        <p:spPr>
          <a:xfrm>
            <a:off x="304800" y="1295400"/>
            <a:ext cx="8229600" cy="1295399"/>
          </a:xfrm>
        </p:spPr>
        <p:txBody>
          <a:bodyPr>
            <a:normAutofit fontScale="92500" lnSpcReduction="20000"/>
          </a:bodyPr>
          <a:lstStyle/>
          <a:p>
            <a:r>
              <a:rPr lang="en-US" dirty="0" smtClean="0"/>
              <a:t>aa. Industrial trucks shall not be parked where they block access to fire aisles, stairways, or fire equipment.</a:t>
            </a:r>
            <a:endParaRPr lang="en-US" dirty="0"/>
          </a:p>
        </p:txBody>
      </p:sp>
      <p:sp>
        <p:nvSpPr>
          <p:cNvPr id="4" name="Title 1"/>
          <p:cNvSpPr>
            <a:spLocks noGrp="1"/>
          </p:cNvSpPr>
          <p:nvPr>
            <p:ph type="title"/>
          </p:nvPr>
        </p:nvSpPr>
        <p:spPr>
          <a:xfrm>
            <a:off x="1600200" y="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5"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6"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3075" name="Picture 3"/>
          <p:cNvPicPr>
            <a:picLocks noChangeAspect="1" noChangeArrowheads="1"/>
          </p:cNvPicPr>
          <p:nvPr/>
        </p:nvPicPr>
        <p:blipFill>
          <a:blip r:embed="rId7" cstate="print"/>
          <a:srcRect/>
          <a:stretch>
            <a:fillRect/>
          </a:stretch>
        </p:blipFill>
        <p:spPr bwMode="auto">
          <a:xfrm>
            <a:off x="228600" y="2819400"/>
            <a:ext cx="3810000" cy="2752725"/>
          </a:xfrm>
          <a:prstGeom prst="rect">
            <a:avLst/>
          </a:prstGeom>
          <a:noFill/>
          <a:ln w="9525">
            <a:noFill/>
            <a:miter lim="800000"/>
            <a:headEnd/>
            <a:tailEnd/>
          </a:ln>
        </p:spPr>
      </p:pic>
      <p:pic>
        <p:nvPicPr>
          <p:cNvPr id="3076" name="Picture 4"/>
          <p:cNvPicPr>
            <a:picLocks noChangeAspect="1" noChangeArrowheads="1"/>
          </p:cNvPicPr>
          <p:nvPr/>
        </p:nvPicPr>
        <p:blipFill>
          <a:blip r:embed="rId8" cstate="print"/>
          <a:srcRect/>
          <a:stretch>
            <a:fillRect/>
          </a:stretch>
        </p:blipFill>
        <p:spPr bwMode="auto">
          <a:xfrm>
            <a:off x="5334000" y="2667000"/>
            <a:ext cx="3810000" cy="2752725"/>
          </a:xfrm>
          <a:prstGeom prst="rect">
            <a:avLst/>
          </a:prstGeom>
          <a:noFill/>
          <a:ln w="9525">
            <a:noFill/>
            <a:miter lim="800000"/>
            <a:headEnd/>
            <a:tailEnd/>
          </a:ln>
        </p:spPr>
      </p:pic>
      <p:sp>
        <p:nvSpPr>
          <p:cNvPr id="10" name="TextBox 9"/>
          <p:cNvSpPr txBox="1"/>
          <p:nvPr/>
        </p:nvSpPr>
        <p:spPr>
          <a:xfrm>
            <a:off x="5029200" y="5715000"/>
            <a:ext cx="4114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5.2.23</a:t>
            </a:r>
            <a:endParaRPr lang="en-US" dirty="0"/>
          </a:p>
        </p:txBody>
      </p:sp>
      <p:sp>
        <p:nvSpPr>
          <p:cNvPr id="11" name="Rectangle 10"/>
          <p:cNvSpPr/>
          <p:nvPr/>
        </p:nvSpPr>
        <p:spPr>
          <a:xfrm>
            <a:off x="4114800" y="6488668"/>
            <a:ext cx="5029200" cy="369332"/>
          </a:xfrm>
          <a:prstGeom prst="rect">
            <a:avLst/>
          </a:prstGeom>
          <a:solidFill>
            <a:srgbClr val="92D050"/>
          </a:solidFill>
        </p:spPr>
        <p:txBody>
          <a:bodyPr wrap="square">
            <a:spAutoFit/>
          </a:bodyPr>
          <a:lstStyle/>
          <a:p>
            <a:r>
              <a:rPr lang="en-US" b="1" dirty="0" smtClean="0"/>
              <a:t>Reference OSHA  Standard 29CFR 1910.178(m)(14)</a:t>
            </a:r>
            <a:endParaRPr lang="en-US" dirty="0"/>
          </a:p>
        </p:txBody>
      </p:sp>
      <p:sp>
        <p:nvSpPr>
          <p:cNvPr id="13" name="TextBox 12"/>
          <p:cNvSpPr txBox="1"/>
          <p:nvPr/>
        </p:nvSpPr>
        <p:spPr>
          <a:xfrm>
            <a:off x="4343400" y="6096000"/>
            <a:ext cx="4800600" cy="381000"/>
          </a:xfrm>
          <a:prstGeom prst="rect">
            <a:avLst/>
          </a:prstGeom>
          <a:solidFill>
            <a:srgbClr val="00B0F0"/>
          </a:solidFill>
        </p:spPr>
        <p:txBody>
          <a:bodyPr wrap="square" rtlCol="0">
            <a:spAutoFit/>
          </a:bodyPr>
          <a:lstStyle/>
          <a:p>
            <a:r>
              <a:rPr lang="en-US" dirty="0" smtClean="0"/>
              <a:t>Reference: ANSI/ITSDF B56..6-2005 6.2.19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p:cBhvr override="childStyle">
                                        <p:cTn id="6" dur="300" fill="hold"/>
                                        <p:tgtEl>
                                          <p:spTgt spid="3077"/>
                                        </p:tgtEl>
                                        <p:attrNameLst>
                                          <p:attrName>style.color</p:attrName>
                                        </p:attrNameLst>
                                      </p:cBhvr>
                                      <p:to>
                                        <a:schemeClr val="accent2"/>
                                      </p:to>
                                    </p:animClr>
                                    <p:animClr clrSpc="rgb">
                                      <p:cBhvr>
                                        <p:cTn id="7" dur="300" fill="hold"/>
                                        <p:tgtEl>
                                          <p:spTgt spid="3077"/>
                                        </p:tgtEl>
                                        <p:attrNameLst>
                                          <p:attrName>fillcolor</p:attrName>
                                        </p:attrNameLst>
                                      </p:cBhvr>
                                      <p:to>
                                        <a:schemeClr val="accent2"/>
                                      </p:to>
                                    </p:animClr>
                                    <p:set>
                                      <p:cBhvr>
                                        <p:cTn id="8" dur="300" fill="hold"/>
                                        <p:tgtEl>
                                          <p:spTgt spid="3077"/>
                                        </p:tgtEl>
                                        <p:attrNameLst>
                                          <p:attrName>fill.type</p:attrName>
                                        </p:attrNameLst>
                                      </p:cBhvr>
                                      <p:to>
                                        <p:strVal val="solid"/>
                                      </p:to>
                                    </p:set>
                                    <p:set>
                                      <p:cBhvr>
                                        <p:cTn id="9" dur="300" fill="hold"/>
                                        <p:tgtEl>
                                          <p:spTgt spid="3077"/>
                                        </p:tgtEl>
                                        <p:attrNameLst>
                                          <p:attrName>fill.on</p:attrName>
                                        </p:attrNameLst>
                                      </p:cBhvr>
                                      <p:to>
                                        <p:strVal val="true"/>
                                      </p:to>
                                    </p:set>
                                    <p:animRot by="120000">
                                      <p:cBhvr>
                                        <p:cTn id="10" dur="300" fill="hold">
                                          <p:stCondLst>
                                            <p:cond delay="0"/>
                                          </p:stCondLst>
                                        </p:cTn>
                                        <p:tgtEl>
                                          <p:spTgt spid="3077"/>
                                        </p:tgtEl>
                                        <p:attrNameLst>
                                          <p:attrName>r</p:attrName>
                                        </p:attrNameLst>
                                      </p:cBhvr>
                                    </p:animRot>
                                    <p:animRot by="-240000">
                                      <p:cBhvr>
                                        <p:cTn id="11" dur="600" fill="hold">
                                          <p:stCondLst>
                                            <p:cond delay="600"/>
                                          </p:stCondLst>
                                        </p:cTn>
                                        <p:tgtEl>
                                          <p:spTgt spid="3077"/>
                                        </p:tgtEl>
                                        <p:attrNameLst>
                                          <p:attrName>r</p:attrName>
                                        </p:attrNameLst>
                                      </p:cBhvr>
                                    </p:animRot>
                                    <p:animRot by="240000">
                                      <p:cBhvr>
                                        <p:cTn id="12" dur="600" fill="hold">
                                          <p:stCondLst>
                                            <p:cond delay="1200"/>
                                          </p:stCondLst>
                                        </p:cTn>
                                        <p:tgtEl>
                                          <p:spTgt spid="3077"/>
                                        </p:tgtEl>
                                        <p:attrNameLst>
                                          <p:attrName>r</p:attrName>
                                        </p:attrNameLst>
                                      </p:cBhvr>
                                    </p:animRot>
                                    <p:animRot by="-240000">
                                      <p:cBhvr>
                                        <p:cTn id="13" dur="600" fill="hold">
                                          <p:stCondLst>
                                            <p:cond delay="1800"/>
                                          </p:stCondLst>
                                        </p:cTn>
                                        <p:tgtEl>
                                          <p:spTgt spid="3077"/>
                                        </p:tgtEl>
                                        <p:attrNameLst>
                                          <p:attrName>r</p:attrName>
                                        </p:attrNameLst>
                                      </p:cBhvr>
                                    </p:animRot>
                                    <p:animRot by="120000">
                                      <p:cBhvr>
                                        <p:cTn id="14" dur="600" fill="hold">
                                          <p:stCondLst>
                                            <p:cond delay="2400"/>
                                          </p:stCondLst>
                                        </p:cTn>
                                        <p:tgtEl>
                                          <p:spTgt spid="307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laugh2[1].wav"/>
                                        </p:tgtEl>
                                      </p:cMediaNode>
                                    </p:audio>
                                  </p:subTnLst>
                                </p:cTn>
                              </p:par>
                              <p:par>
                                <p:cTn id="15" presetID="41" presetClass="path" presetSubtype="0" accel="50000" decel="50000" fill="hold" nodeType="withEffect">
                                  <p:stCondLst>
                                    <p:cond delay="0"/>
                                  </p:stCondLst>
                                  <p:childTnLst>
                                    <p:animMotion origin="layout" path="M -0.0599 -0.10208 C -0.06007 -0.11389 -0.06997 -0.13634 -0.07535 -0.14166 C -0.10764 -0.17453 -0.2092 -0.08935 -0.27761 0.02986 C -0.24306 -0.03032 -0.22587 -0.10625 -0.2415 -0.12222 C -0.25834 -0.13935 -0.30851 -0.09537 -0.34202 -0.03588 C -0.32535 -0.06597 -0.31598 -0.1044 -0.32466 -0.11319 C -0.33282 -0.12129 -0.35834 -0.10069 -0.3757 -0.0699 C -0.36702 -0.08541 -0.36285 -0.10416 -0.36702 -0.10833 C -0.37118 -0.1125 -0.38368 -0.10139 -0.39236 -0.08703 C -0.38768 -0.09444 -0.38542 -0.10416 -0.3875 -0.10625 C -0.38889 -0.10764 -0.39636 -0.10324 -0.40052 -0.09537 C -0.39827 -0.09953 -0.39705 -0.10416 -0.39827 -0.10509 C -0.3974 -0.10625 -0.40243 -0.10347 -0.40504 -0.1 C -0.40365 -0.10185 -0.40243 -0.10347 -0.40382 -0.10486 C -0.40434 -0.10393 -0.40608 -0.10393 -0.40729 -0.10208 C -0.40643 -0.10324 -0.40573 -0.10416 -0.40556 -0.10509 C -0.40643 -0.10602 -0.40729 -0.10509 -0.40764 -0.10416 C -0.40868 -0.10509 -0.40816 -0.10602 -0.40782 -0.1074 C -0.40834 -0.1081 -0.40938 -0.10717 -0.40973 -0.10625 " pathEditMode="relative" rAng="2246156" ptsTypes="fffffffffffffffffff">
                                      <p:cBhvr>
                                        <p:cTn id="16" dur="2000" fill="hold"/>
                                        <p:tgtEl>
                                          <p:spTgt spid="3077"/>
                                        </p:tgtEl>
                                        <p:attrNameLst>
                                          <p:attrName>ppt_x</p:attrName>
                                          <p:attrName>ppt_y</p:attrName>
                                        </p:attrNameLst>
                                      </p:cBhvr>
                                      <p:rCtr x="-171" y="-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3276600"/>
            <a:ext cx="3261517" cy="3171825"/>
          </a:xfrm>
          <a:prstGeom prst="rect">
            <a:avLst/>
          </a:prstGeom>
          <a:noFill/>
          <a:ln w="9525">
            <a:noFill/>
            <a:miter lim="800000"/>
            <a:headEnd/>
            <a:tailEnd/>
          </a:ln>
        </p:spPr>
      </p:pic>
      <p:sp>
        <p:nvSpPr>
          <p:cNvPr id="3" name="Content Placeholder 2"/>
          <p:cNvSpPr>
            <a:spLocks noGrp="1"/>
          </p:cNvSpPr>
          <p:nvPr>
            <p:ph idx="1"/>
          </p:nvPr>
        </p:nvSpPr>
        <p:spPr>
          <a:xfrm>
            <a:off x="457200" y="1600201"/>
            <a:ext cx="8229600" cy="1142999"/>
          </a:xfrm>
        </p:spPr>
        <p:txBody>
          <a:bodyPr/>
          <a:lstStyle/>
          <a:p>
            <a:r>
              <a:rPr lang="en-US" dirty="0" smtClean="0"/>
              <a:t>ab. Motorized hand trucks shall not be ridden unless they are of the hand/rider design.</a:t>
            </a:r>
            <a:endParaRPr lang="en-US" dirty="0"/>
          </a:p>
        </p:txBody>
      </p:sp>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4724400" y="3200400"/>
            <a:ext cx="4057650" cy="3169476"/>
          </a:xfrm>
          <a:prstGeom prst="rect">
            <a:avLst/>
          </a:prstGeom>
          <a:noFill/>
          <a:ln w="9525">
            <a:noFill/>
            <a:miter lim="800000"/>
            <a:headEnd/>
            <a:tailEnd/>
          </a:ln>
        </p:spPr>
      </p:pic>
      <p:sp>
        <p:nvSpPr>
          <p:cNvPr id="8" name="TextBox 7"/>
          <p:cNvSpPr txBox="1"/>
          <p:nvPr/>
        </p:nvSpPr>
        <p:spPr>
          <a:xfrm>
            <a:off x="838200" y="2667000"/>
            <a:ext cx="2438400" cy="707886"/>
          </a:xfrm>
          <a:prstGeom prst="rect">
            <a:avLst/>
          </a:prstGeom>
          <a:solidFill>
            <a:srgbClr val="FFFF00"/>
          </a:solidFill>
        </p:spPr>
        <p:txBody>
          <a:bodyPr wrap="square" rtlCol="0">
            <a:spAutoFit/>
          </a:bodyPr>
          <a:lstStyle/>
          <a:p>
            <a:r>
              <a:rPr lang="en-US" sz="4000" b="1" dirty="0" smtClean="0">
                <a:solidFill>
                  <a:srgbClr val="FF0000"/>
                </a:solidFill>
              </a:rPr>
              <a:t>NO Riders</a:t>
            </a:r>
            <a:endParaRPr lang="en-US" sz="4000" b="1" dirty="0">
              <a:solidFill>
                <a:srgbClr val="FF0000"/>
              </a:solidFill>
            </a:endParaRPr>
          </a:p>
        </p:txBody>
      </p:sp>
      <p:sp>
        <p:nvSpPr>
          <p:cNvPr id="9" name="TextBox 8"/>
          <p:cNvSpPr txBox="1"/>
          <p:nvPr/>
        </p:nvSpPr>
        <p:spPr>
          <a:xfrm>
            <a:off x="3657600" y="2590800"/>
            <a:ext cx="3962400" cy="584775"/>
          </a:xfrm>
          <a:prstGeom prst="rect">
            <a:avLst/>
          </a:prstGeom>
          <a:solidFill>
            <a:srgbClr val="FFFF00"/>
          </a:solidFill>
        </p:spPr>
        <p:txBody>
          <a:bodyPr wrap="square" rtlCol="0">
            <a:spAutoFit/>
          </a:bodyPr>
          <a:lstStyle/>
          <a:p>
            <a:r>
              <a:rPr lang="en-US" sz="3200" b="1" dirty="0" smtClean="0">
                <a:solidFill>
                  <a:srgbClr val="00B050"/>
                </a:solidFill>
              </a:rPr>
              <a:t>YES Riding Permitted</a:t>
            </a:r>
            <a:endParaRPr lang="en-US" sz="2800" b="1" dirty="0">
              <a:solidFill>
                <a:srgbClr val="00B050"/>
              </a:solidFill>
            </a:endParaRPr>
          </a:p>
        </p:txBody>
      </p:sp>
      <p:cxnSp>
        <p:nvCxnSpPr>
          <p:cNvPr id="11" name="Straight Arrow Connector 10"/>
          <p:cNvCxnSpPr/>
          <p:nvPr/>
        </p:nvCxnSpPr>
        <p:spPr>
          <a:xfrm rot="16200000" flipH="1">
            <a:off x="3429000" y="3810000"/>
            <a:ext cx="2286000" cy="1219200"/>
          </a:xfrm>
          <a:prstGeom prst="straightConnector1">
            <a:avLst/>
          </a:prstGeom>
          <a:ln w="53975" cmpd="sng">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2095500" y="4457700"/>
            <a:ext cx="2133600" cy="76200"/>
          </a:xfrm>
          <a:prstGeom prst="straightConnector1">
            <a:avLst/>
          </a:prstGeom>
          <a:ln w="539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53000" y="6488668"/>
            <a:ext cx="4191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5.2.24</a:t>
            </a:r>
            <a:endParaRPr lang="en-US" dirty="0"/>
          </a:p>
        </p:txBody>
      </p:sp>
      <p:sp>
        <p:nvSpPr>
          <p:cNvPr id="13" name="Rectangle 12"/>
          <p:cNvSpPr/>
          <p:nvPr/>
        </p:nvSpPr>
        <p:spPr>
          <a:xfrm>
            <a:off x="0" y="6488668"/>
            <a:ext cx="5029200" cy="369332"/>
          </a:xfrm>
          <a:prstGeom prst="rect">
            <a:avLst/>
          </a:prstGeom>
          <a:solidFill>
            <a:srgbClr val="92D050"/>
          </a:solidFill>
        </p:spPr>
        <p:txBody>
          <a:bodyPr wrap="square">
            <a:spAutoFit/>
          </a:bodyPr>
          <a:lstStyle/>
          <a:p>
            <a:r>
              <a:rPr lang="en-US" b="1" dirty="0" smtClean="0"/>
              <a:t>Reference OSHA  Standard 29CFR 1910.178(m)(3)</a:t>
            </a:r>
            <a:endParaRPr lang="en-US" dirty="0"/>
          </a:p>
        </p:txBody>
      </p:sp>
      <p:sp>
        <p:nvSpPr>
          <p:cNvPr id="14" name="TextBox 13"/>
          <p:cNvSpPr txBox="1"/>
          <p:nvPr/>
        </p:nvSpPr>
        <p:spPr>
          <a:xfrm>
            <a:off x="0" y="3429000"/>
            <a:ext cx="14478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736944" y="170767"/>
            <a:ext cx="930313" cy="1044812"/>
          </a:xfrm>
          <a:prstGeom prst="rect">
            <a:avLst/>
          </a:prstGeom>
          <a:noFill/>
          <a:ln w="9525">
            <a:noFill/>
            <a:miter lim="800000"/>
            <a:headEnd/>
            <a:tailEnd/>
          </a:ln>
        </p:spPr>
      </p:pic>
      <p:sp>
        <p:nvSpPr>
          <p:cNvPr id="12" name="Content Placeholder 11"/>
          <p:cNvSpPr>
            <a:spLocks noGrp="1"/>
          </p:cNvSpPr>
          <p:nvPr>
            <p:ph idx="1"/>
          </p:nvPr>
        </p:nvSpPr>
        <p:spPr>
          <a:xfrm>
            <a:off x="304800" y="1143000"/>
            <a:ext cx="8229600" cy="990599"/>
          </a:xfrm>
        </p:spPr>
        <p:txBody>
          <a:bodyPr>
            <a:normAutofit fontScale="92500"/>
          </a:bodyPr>
          <a:lstStyle/>
          <a:p>
            <a:r>
              <a:rPr lang="en-US" sz="2400" b="1" dirty="0" smtClean="0"/>
              <a:t>ac.  Whenever a truck is used to lift personnel and there are no controls that are elevatable with the lifting carriage or forks:</a:t>
            </a:r>
            <a:endParaRPr lang="en-US" sz="2400" b="1" dirty="0"/>
          </a:p>
        </p:txBody>
      </p:sp>
      <p:sp>
        <p:nvSpPr>
          <p:cNvPr id="13" name="Rectangle 12"/>
          <p:cNvSpPr/>
          <p:nvPr/>
        </p:nvSpPr>
        <p:spPr>
          <a:xfrm>
            <a:off x="0" y="1872020"/>
            <a:ext cx="9144000" cy="3970318"/>
          </a:xfrm>
          <a:prstGeom prst="rect">
            <a:avLst/>
          </a:prstGeom>
        </p:spPr>
        <p:txBody>
          <a:bodyPr wrap="square">
            <a:spAutoFit/>
          </a:bodyPr>
          <a:lstStyle/>
          <a:p>
            <a:r>
              <a:rPr lang="en-US" b="1" dirty="0" smtClean="0"/>
              <a:t>(1) Use a securely attached platform.</a:t>
            </a:r>
          </a:p>
          <a:p>
            <a:r>
              <a:rPr lang="en-US" b="1" dirty="0" smtClean="0"/>
              <a:t>(2) Make sure the lifting mechanism is operating smoothly and properly.</a:t>
            </a:r>
          </a:p>
          <a:p>
            <a:r>
              <a:rPr lang="en-US" b="1" dirty="0" smtClean="0"/>
              <a:t>(3) Place the mast in a vertical position and never tilt forward or rearward when elevated.</a:t>
            </a:r>
          </a:p>
          <a:p>
            <a:r>
              <a:rPr lang="en-US" b="1" dirty="0" smtClean="0"/>
              <a:t>(4) Place the truck controls in neutral and set the brake.</a:t>
            </a:r>
          </a:p>
          <a:p>
            <a:r>
              <a:rPr lang="en-US" b="1" dirty="0" smtClean="0"/>
              <a:t>(5) Lift and lower smoothly and with caution.</a:t>
            </a:r>
          </a:p>
          <a:p>
            <a:r>
              <a:rPr lang="en-US" b="1" dirty="0" smtClean="0"/>
              <a:t>(6) Watch for overhead obstructions.</a:t>
            </a:r>
          </a:p>
          <a:p>
            <a:r>
              <a:rPr lang="en-US" b="1" dirty="0" smtClean="0"/>
              <a:t>(7) Keep hands and feet clear of controls other than those in use.</a:t>
            </a:r>
          </a:p>
          <a:p>
            <a:r>
              <a:rPr lang="en-US" b="1" dirty="0" smtClean="0"/>
              <a:t>(8) Move the truck only for minor adjustments in positioning when</a:t>
            </a:r>
          </a:p>
          <a:p>
            <a:r>
              <a:rPr lang="en-US" b="1" dirty="0" smtClean="0"/>
              <a:t>personnel are on the platform and never more than creep speed.</a:t>
            </a:r>
          </a:p>
          <a:p>
            <a:r>
              <a:rPr lang="en-US" b="1" dirty="0" smtClean="0"/>
              <a:t>(9) The operator is to remain in the control position on the truck.</a:t>
            </a:r>
          </a:p>
          <a:p>
            <a:r>
              <a:rPr lang="en-US" b="1" dirty="0" smtClean="0"/>
              <a:t>(10) Restraining means such as rails or chains shall be in place and </a:t>
            </a:r>
          </a:p>
          <a:p>
            <a:r>
              <a:rPr lang="en-US" b="1" dirty="0" smtClean="0"/>
              <a:t>personnel on the platform shall wear a body harness and lanyard or </a:t>
            </a:r>
          </a:p>
          <a:p>
            <a:r>
              <a:rPr lang="en-US" b="1" dirty="0" smtClean="0"/>
              <a:t>retractable safety device.</a:t>
            </a:r>
          </a:p>
          <a:p>
            <a:r>
              <a:rPr lang="en-US" b="1" dirty="0" smtClean="0"/>
              <a:t>(11) Personnel on the platform shall be certified in Fall Protection.</a:t>
            </a:r>
            <a:endParaRPr lang="en-US" b="1" dirty="0"/>
          </a:p>
        </p:txBody>
      </p:sp>
      <p:pic>
        <p:nvPicPr>
          <p:cNvPr id="5122" name="Picture 2"/>
          <p:cNvPicPr>
            <a:picLocks noChangeAspect="1" noChangeArrowheads="1"/>
          </p:cNvPicPr>
          <p:nvPr/>
        </p:nvPicPr>
        <p:blipFill>
          <a:blip r:embed="rId5" cstate="print"/>
          <a:srcRect/>
          <a:stretch>
            <a:fillRect/>
          </a:stretch>
        </p:blipFill>
        <p:spPr bwMode="auto">
          <a:xfrm>
            <a:off x="6629400" y="2895600"/>
            <a:ext cx="2514600" cy="2819400"/>
          </a:xfrm>
          <a:prstGeom prst="rect">
            <a:avLst/>
          </a:prstGeom>
          <a:noFill/>
          <a:ln w="9525">
            <a:noFill/>
            <a:miter lim="800000"/>
            <a:headEnd/>
            <a:tailEnd/>
          </a:ln>
        </p:spPr>
      </p:pic>
      <p:sp>
        <p:nvSpPr>
          <p:cNvPr id="8" name="TextBox 7"/>
          <p:cNvSpPr txBox="1"/>
          <p:nvPr/>
        </p:nvSpPr>
        <p:spPr>
          <a:xfrm>
            <a:off x="4114800" y="5715000"/>
            <a:ext cx="5029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5.2.25</a:t>
            </a:r>
            <a:endParaRPr lang="en-US" dirty="0"/>
          </a:p>
        </p:txBody>
      </p:sp>
      <p:sp>
        <p:nvSpPr>
          <p:cNvPr id="9" name="TextBox 8"/>
          <p:cNvSpPr txBox="1"/>
          <p:nvPr/>
        </p:nvSpPr>
        <p:spPr>
          <a:xfrm>
            <a:off x="4114800" y="6096000"/>
            <a:ext cx="5029200" cy="381000"/>
          </a:xfrm>
          <a:prstGeom prst="rect">
            <a:avLst/>
          </a:prstGeom>
          <a:solidFill>
            <a:srgbClr val="00B0F0"/>
          </a:solidFill>
        </p:spPr>
        <p:txBody>
          <a:bodyPr wrap="square" rtlCol="0">
            <a:spAutoFit/>
          </a:bodyPr>
          <a:lstStyle/>
          <a:p>
            <a:r>
              <a:rPr lang="en-US" dirty="0" smtClean="0"/>
              <a:t>Reference: ANSI/ITSDF B56..6-2005   5.15,  8.24.1   </a:t>
            </a:r>
            <a:endParaRPr lang="en-US" dirty="0"/>
          </a:p>
        </p:txBody>
      </p:sp>
      <p:sp>
        <p:nvSpPr>
          <p:cNvPr id="10" name="Rectangle 9"/>
          <p:cNvSpPr/>
          <p:nvPr/>
        </p:nvSpPr>
        <p:spPr>
          <a:xfrm>
            <a:off x="4114800" y="6488668"/>
            <a:ext cx="5029200" cy="369332"/>
          </a:xfrm>
          <a:prstGeom prst="rect">
            <a:avLst/>
          </a:prstGeom>
          <a:solidFill>
            <a:srgbClr val="92D050"/>
          </a:solidFill>
        </p:spPr>
        <p:txBody>
          <a:bodyPr wrap="square">
            <a:spAutoFit/>
          </a:bodyPr>
          <a:lstStyle/>
          <a:p>
            <a:r>
              <a:rPr lang="en-US" b="1" dirty="0" smtClean="0"/>
              <a:t>Reference OSHA  Standard 29CFR 1910.178</a:t>
            </a:r>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9" name="Rectangle 8"/>
          <p:cNvSpPr/>
          <p:nvPr/>
        </p:nvSpPr>
        <p:spPr>
          <a:xfrm>
            <a:off x="304800" y="1752600"/>
            <a:ext cx="8534400" cy="954107"/>
          </a:xfrm>
          <a:prstGeom prst="rect">
            <a:avLst/>
          </a:prstGeom>
        </p:spPr>
        <p:txBody>
          <a:bodyPr wrap="square">
            <a:spAutoFit/>
          </a:bodyPr>
          <a:lstStyle/>
          <a:p>
            <a:r>
              <a:rPr lang="en-US" sz="2800" b="1" dirty="0" smtClean="0"/>
              <a:t>ad. While refueling, the engine shall be stopped and the operator shall not be on the truck.</a:t>
            </a:r>
            <a:endParaRPr lang="en-US" sz="2800" b="1" dirty="0"/>
          </a:p>
        </p:txBody>
      </p:sp>
      <p:pic>
        <p:nvPicPr>
          <p:cNvPr id="6146" name="Picture 2"/>
          <p:cNvPicPr>
            <a:picLocks noChangeAspect="1" noChangeArrowheads="1"/>
          </p:cNvPicPr>
          <p:nvPr/>
        </p:nvPicPr>
        <p:blipFill>
          <a:blip r:embed="rId4" cstate="print"/>
          <a:srcRect/>
          <a:stretch>
            <a:fillRect/>
          </a:stretch>
        </p:blipFill>
        <p:spPr bwMode="auto">
          <a:xfrm>
            <a:off x="304800" y="3124200"/>
            <a:ext cx="3699029" cy="3048000"/>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4422820" y="2590800"/>
            <a:ext cx="3730580" cy="3352800"/>
          </a:xfrm>
          <a:prstGeom prst="rect">
            <a:avLst/>
          </a:prstGeom>
          <a:noFill/>
          <a:ln w="9525">
            <a:noFill/>
            <a:miter lim="800000"/>
            <a:headEnd/>
            <a:tailEnd/>
          </a:ln>
        </p:spPr>
      </p:pic>
      <p:sp>
        <p:nvSpPr>
          <p:cNvPr id="8" name="TextBox 7"/>
          <p:cNvSpPr txBox="1"/>
          <p:nvPr/>
        </p:nvSpPr>
        <p:spPr>
          <a:xfrm>
            <a:off x="4114800" y="5715000"/>
            <a:ext cx="5029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5.5.4</a:t>
            </a:r>
            <a:endParaRPr lang="en-US" dirty="0"/>
          </a:p>
        </p:txBody>
      </p:sp>
      <p:sp>
        <p:nvSpPr>
          <p:cNvPr id="10" name="Rectangle 9"/>
          <p:cNvSpPr/>
          <p:nvPr/>
        </p:nvSpPr>
        <p:spPr>
          <a:xfrm>
            <a:off x="4114800" y="6488668"/>
            <a:ext cx="5029200" cy="369332"/>
          </a:xfrm>
          <a:prstGeom prst="rect">
            <a:avLst/>
          </a:prstGeom>
          <a:solidFill>
            <a:srgbClr val="92D050"/>
          </a:solidFill>
        </p:spPr>
        <p:txBody>
          <a:bodyPr wrap="square">
            <a:spAutoFit/>
          </a:bodyPr>
          <a:lstStyle/>
          <a:p>
            <a:r>
              <a:rPr lang="en-US" b="1" dirty="0" smtClean="0"/>
              <a:t>Reference OSHA  Standard 29CFR 1910.178(p)(2)</a:t>
            </a:r>
            <a:endParaRPr lang="en-US" dirty="0"/>
          </a:p>
        </p:txBody>
      </p:sp>
      <p:sp>
        <p:nvSpPr>
          <p:cNvPr id="12" name="TextBox 11"/>
          <p:cNvSpPr txBox="1"/>
          <p:nvPr/>
        </p:nvSpPr>
        <p:spPr>
          <a:xfrm>
            <a:off x="4114800" y="6096000"/>
            <a:ext cx="5029200" cy="381000"/>
          </a:xfrm>
          <a:prstGeom prst="rect">
            <a:avLst/>
          </a:prstGeom>
          <a:solidFill>
            <a:srgbClr val="00B0F0"/>
          </a:solidFill>
        </p:spPr>
        <p:txBody>
          <a:bodyPr wrap="square" rtlCol="0">
            <a:spAutoFit/>
          </a:bodyPr>
          <a:lstStyle/>
          <a:p>
            <a:r>
              <a:rPr lang="en-US" dirty="0" smtClean="0"/>
              <a:t>Reference: ANSI/ITSDF B56..6-2005   6.5.4   </a:t>
            </a:r>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0" y="1371600"/>
            <a:ext cx="7848600" cy="1200329"/>
          </a:xfrm>
          <a:prstGeom prst="rect">
            <a:avLst/>
          </a:prstGeom>
        </p:spPr>
        <p:txBody>
          <a:bodyPr wrap="square">
            <a:spAutoFit/>
          </a:bodyPr>
          <a:lstStyle/>
          <a:p>
            <a:r>
              <a:rPr lang="en-US" sz="2400" b="1" dirty="0" smtClean="0"/>
              <a:t>ae. Spillage of oil or fuel shall be carefully and completely absorbed or evaporated and fuel tank cap replaced before restarting engine</a:t>
            </a:r>
            <a:r>
              <a:rPr lang="en-US" sz="2400" dirty="0" smtClean="0"/>
              <a:t>.</a:t>
            </a:r>
            <a:endParaRPr lang="en-US" sz="2400" dirty="0"/>
          </a:p>
        </p:txBody>
      </p:sp>
      <p:pic>
        <p:nvPicPr>
          <p:cNvPr id="7171" name="Picture 3"/>
          <p:cNvPicPr>
            <a:picLocks noChangeAspect="1" noChangeArrowheads="1"/>
          </p:cNvPicPr>
          <p:nvPr/>
        </p:nvPicPr>
        <p:blipFill>
          <a:blip r:embed="rId4" cstate="print"/>
          <a:srcRect/>
          <a:stretch>
            <a:fillRect/>
          </a:stretch>
        </p:blipFill>
        <p:spPr bwMode="auto">
          <a:xfrm>
            <a:off x="2286000" y="2514600"/>
            <a:ext cx="4165600" cy="3124200"/>
          </a:xfrm>
          <a:prstGeom prst="rect">
            <a:avLst/>
          </a:prstGeom>
          <a:noFill/>
          <a:ln w="9525">
            <a:noFill/>
            <a:miter lim="800000"/>
            <a:headEnd/>
            <a:tailEnd/>
          </a:ln>
        </p:spPr>
      </p:pic>
      <p:pic>
        <p:nvPicPr>
          <p:cNvPr id="7170" name="Picture 2"/>
          <p:cNvPicPr>
            <a:picLocks noChangeAspect="1" noChangeArrowheads="1"/>
          </p:cNvPicPr>
          <p:nvPr/>
        </p:nvPicPr>
        <p:blipFill>
          <a:blip r:embed="rId5" cstate="print"/>
          <a:srcRect l="16884" t="5578" r="16495"/>
          <a:stretch>
            <a:fillRect/>
          </a:stretch>
        </p:blipFill>
        <p:spPr bwMode="auto">
          <a:xfrm rot="3413533">
            <a:off x="469498" y="2623526"/>
            <a:ext cx="1903687" cy="2698112"/>
          </a:xfrm>
          <a:prstGeom prst="rect">
            <a:avLst/>
          </a:prstGeom>
          <a:noFill/>
          <a:ln w="9525">
            <a:noFill/>
            <a:miter lim="800000"/>
            <a:headEnd/>
            <a:tailEnd/>
          </a:ln>
        </p:spPr>
      </p:pic>
      <p:pic>
        <p:nvPicPr>
          <p:cNvPr id="7172" name="Picture 4"/>
          <p:cNvPicPr>
            <a:picLocks noChangeAspect="1" noChangeArrowheads="1"/>
          </p:cNvPicPr>
          <p:nvPr/>
        </p:nvPicPr>
        <p:blipFill>
          <a:blip r:embed="rId6" cstate="print"/>
          <a:srcRect/>
          <a:stretch>
            <a:fillRect/>
          </a:stretch>
        </p:blipFill>
        <p:spPr bwMode="auto">
          <a:xfrm>
            <a:off x="6629400" y="2133600"/>
            <a:ext cx="2019300" cy="2692400"/>
          </a:xfrm>
          <a:prstGeom prst="rect">
            <a:avLst/>
          </a:prstGeom>
          <a:noFill/>
          <a:ln w="9525">
            <a:noFill/>
            <a:miter lim="800000"/>
            <a:headEnd/>
            <a:tailEnd/>
          </a:ln>
        </p:spPr>
      </p:pic>
      <p:sp>
        <p:nvSpPr>
          <p:cNvPr id="9" name="TextBox 8"/>
          <p:cNvSpPr txBox="1"/>
          <p:nvPr/>
        </p:nvSpPr>
        <p:spPr>
          <a:xfrm>
            <a:off x="4114800" y="5715000"/>
            <a:ext cx="5029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5.4.5</a:t>
            </a:r>
            <a:endParaRPr lang="en-US" dirty="0"/>
          </a:p>
        </p:txBody>
      </p:sp>
      <p:sp>
        <p:nvSpPr>
          <p:cNvPr id="10" name="Rectangle 9"/>
          <p:cNvSpPr/>
          <p:nvPr/>
        </p:nvSpPr>
        <p:spPr>
          <a:xfrm>
            <a:off x="4114800" y="6488668"/>
            <a:ext cx="5029200" cy="369332"/>
          </a:xfrm>
          <a:prstGeom prst="rect">
            <a:avLst/>
          </a:prstGeom>
          <a:solidFill>
            <a:srgbClr val="92D050"/>
          </a:solidFill>
        </p:spPr>
        <p:txBody>
          <a:bodyPr wrap="square">
            <a:spAutoFit/>
          </a:bodyPr>
          <a:lstStyle/>
          <a:p>
            <a:r>
              <a:rPr lang="en-US" b="1" dirty="0" smtClean="0"/>
              <a:t>Reference OSHA  Standard 29CFR 1910.178(p)(3)</a:t>
            </a:r>
            <a:endParaRPr lang="en-US" dirty="0"/>
          </a:p>
        </p:txBody>
      </p:sp>
      <p:sp>
        <p:nvSpPr>
          <p:cNvPr id="11" name="TextBox 10"/>
          <p:cNvSpPr txBox="1"/>
          <p:nvPr/>
        </p:nvSpPr>
        <p:spPr>
          <a:xfrm>
            <a:off x="4114800" y="6096000"/>
            <a:ext cx="5029200" cy="381000"/>
          </a:xfrm>
          <a:prstGeom prst="rect">
            <a:avLst/>
          </a:prstGeom>
          <a:solidFill>
            <a:srgbClr val="00B0F0"/>
          </a:solidFill>
        </p:spPr>
        <p:txBody>
          <a:bodyPr wrap="square" rtlCol="0">
            <a:spAutoFit/>
          </a:bodyPr>
          <a:lstStyle/>
          <a:p>
            <a:r>
              <a:rPr lang="en-US" dirty="0" smtClean="0"/>
              <a:t>Reference: ANSI/ITSDF B56..6-2005   6.5.5   </a:t>
            </a:r>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381000" y="1295400"/>
            <a:ext cx="7467600" cy="1200329"/>
          </a:xfrm>
          <a:prstGeom prst="rect">
            <a:avLst/>
          </a:prstGeom>
        </p:spPr>
        <p:txBody>
          <a:bodyPr wrap="square">
            <a:spAutoFit/>
          </a:bodyPr>
          <a:lstStyle/>
          <a:p>
            <a:r>
              <a:rPr lang="en-US" sz="2400" b="1" dirty="0" smtClean="0"/>
              <a:t>af. Open flames shall not be used to check electrolyte levels in storage batteries, liquid level in fuel tanks, or the condition of LPG fuel lines and connectors.</a:t>
            </a:r>
            <a:endParaRPr lang="en-US" sz="2400" b="1" dirty="0"/>
          </a:p>
        </p:txBody>
      </p:sp>
      <p:pic>
        <p:nvPicPr>
          <p:cNvPr id="8194" name="Picture 2"/>
          <p:cNvPicPr>
            <a:picLocks noChangeAspect="1" noChangeArrowheads="1"/>
          </p:cNvPicPr>
          <p:nvPr/>
        </p:nvPicPr>
        <p:blipFill>
          <a:blip r:embed="rId4" cstate="print"/>
          <a:srcRect/>
          <a:stretch>
            <a:fillRect/>
          </a:stretch>
        </p:blipFill>
        <p:spPr bwMode="auto">
          <a:xfrm>
            <a:off x="152400" y="3124200"/>
            <a:ext cx="3657600" cy="3733800"/>
          </a:xfrm>
          <a:prstGeom prst="rect">
            <a:avLst/>
          </a:prstGeom>
          <a:noFill/>
          <a:ln w="9525">
            <a:noFill/>
            <a:miter lim="800000"/>
            <a:headEnd/>
            <a:tailEnd/>
          </a:ln>
        </p:spPr>
      </p:pic>
      <p:pic>
        <p:nvPicPr>
          <p:cNvPr id="8195" name="Picture 3"/>
          <p:cNvPicPr>
            <a:picLocks noChangeAspect="1" noChangeArrowheads="1"/>
          </p:cNvPicPr>
          <p:nvPr/>
        </p:nvPicPr>
        <p:blipFill>
          <a:blip r:embed="rId5" cstate="print"/>
          <a:srcRect/>
          <a:stretch>
            <a:fillRect/>
          </a:stretch>
        </p:blipFill>
        <p:spPr bwMode="auto">
          <a:xfrm>
            <a:off x="4114800" y="2438400"/>
            <a:ext cx="4114800" cy="3214688"/>
          </a:xfrm>
          <a:prstGeom prst="rect">
            <a:avLst/>
          </a:prstGeom>
          <a:noFill/>
          <a:ln w="9525">
            <a:noFill/>
            <a:miter lim="800000"/>
            <a:headEnd/>
            <a:tailEnd/>
          </a:ln>
        </p:spPr>
      </p:pic>
      <p:sp>
        <p:nvSpPr>
          <p:cNvPr id="8" name="TextBox 7"/>
          <p:cNvSpPr txBox="1"/>
          <p:nvPr/>
        </p:nvSpPr>
        <p:spPr>
          <a:xfrm>
            <a:off x="426720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5.4.6</a:t>
            </a:r>
            <a:endParaRPr lang="en-US" dirty="0"/>
          </a:p>
        </p:txBody>
      </p:sp>
      <p:sp>
        <p:nvSpPr>
          <p:cNvPr id="9" name="Rectangle 8"/>
          <p:cNvSpPr/>
          <p:nvPr/>
        </p:nvSpPr>
        <p:spPr>
          <a:xfrm>
            <a:off x="4267200" y="6488668"/>
            <a:ext cx="4876800" cy="369332"/>
          </a:xfrm>
          <a:prstGeom prst="rect">
            <a:avLst/>
          </a:prstGeom>
          <a:solidFill>
            <a:srgbClr val="92D050"/>
          </a:solidFill>
        </p:spPr>
        <p:txBody>
          <a:bodyPr wrap="square">
            <a:spAutoFit/>
          </a:bodyPr>
          <a:lstStyle/>
          <a:p>
            <a:r>
              <a:rPr lang="en-US" b="1" dirty="0" smtClean="0"/>
              <a:t>Reference OSHA  Standard 29CFR 1910.178(p)(5)</a:t>
            </a:r>
            <a:endParaRPr lang="en-US" dirty="0"/>
          </a:p>
        </p:txBody>
      </p:sp>
      <p:sp>
        <p:nvSpPr>
          <p:cNvPr id="10" name="TextBox 9"/>
          <p:cNvSpPr txBox="1"/>
          <p:nvPr/>
        </p:nvSpPr>
        <p:spPr>
          <a:xfrm>
            <a:off x="4267200" y="6096000"/>
            <a:ext cx="4876800" cy="381000"/>
          </a:xfrm>
          <a:prstGeom prst="rect">
            <a:avLst/>
          </a:prstGeom>
          <a:solidFill>
            <a:srgbClr val="00B0F0"/>
          </a:solidFill>
        </p:spPr>
        <p:txBody>
          <a:bodyPr wrap="square" rtlCol="0">
            <a:spAutoFit/>
          </a:bodyPr>
          <a:lstStyle/>
          <a:p>
            <a:r>
              <a:rPr lang="en-US" dirty="0" smtClean="0"/>
              <a:t>Reference: ANSI/ITSDF B56..6-2005   6.5.6   </a:t>
            </a:r>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457200" y="1447800"/>
            <a:ext cx="6941644" cy="523220"/>
          </a:xfrm>
          <a:prstGeom prst="rect">
            <a:avLst/>
          </a:prstGeom>
        </p:spPr>
        <p:txBody>
          <a:bodyPr wrap="none">
            <a:spAutoFit/>
          </a:bodyPr>
          <a:lstStyle/>
          <a:p>
            <a:r>
              <a:rPr lang="en-US" sz="2800" b="1" u="sng" dirty="0" smtClean="0"/>
              <a:t>12.7.2 Traveling of Powered Industrial Trucks.</a:t>
            </a:r>
            <a:endParaRPr lang="en-US" sz="2800" b="1" u="sng" dirty="0"/>
          </a:p>
        </p:txBody>
      </p:sp>
      <p:sp>
        <p:nvSpPr>
          <p:cNvPr id="8" name="Rectangle 7"/>
          <p:cNvSpPr/>
          <p:nvPr/>
        </p:nvSpPr>
        <p:spPr>
          <a:xfrm>
            <a:off x="228600" y="2209800"/>
            <a:ext cx="8686800" cy="707886"/>
          </a:xfrm>
          <a:prstGeom prst="rect">
            <a:avLst/>
          </a:prstGeom>
        </p:spPr>
        <p:txBody>
          <a:bodyPr wrap="square">
            <a:spAutoFit/>
          </a:bodyPr>
          <a:lstStyle/>
          <a:p>
            <a:r>
              <a:rPr lang="en-US" sz="2000" b="1" dirty="0" smtClean="0"/>
              <a:t>a. Truck operators shall observe all traffic regulations including posted speed limits.</a:t>
            </a:r>
            <a:endParaRPr lang="en-US" sz="2000" b="1" dirty="0"/>
          </a:p>
        </p:txBody>
      </p:sp>
      <p:pic>
        <p:nvPicPr>
          <p:cNvPr id="9219" name="Picture 3"/>
          <p:cNvPicPr>
            <a:picLocks noChangeAspect="1" noChangeArrowheads="1"/>
          </p:cNvPicPr>
          <p:nvPr/>
        </p:nvPicPr>
        <p:blipFill>
          <a:blip r:embed="rId4" cstate="print"/>
          <a:srcRect/>
          <a:stretch>
            <a:fillRect/>
          </a:stretch>
        </p:blipFill>
        <p:spPr bwMode="auto">
          <a:xfrm>
            <a:off x="3048000" y="2895600"/>
            <a:ext cx="3810000" cy="2762250"/>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srcRect/>
          <a:stretch>
            <a:fillRect/>
          </a:stretch>
        </p:blipFill>
        <p:spPr bwMode="auto">
          <a:xfrm>
            <a:off x="7104126" y="3124200"/>
            <a:ext cx="1735074" cy="2514600"/>
          </a:xfrm>
          <a:prstGeom prst="rect">
            <a:avLst/>
          </a:prstGeom>
          <a:noFill/>
          <a:ln w="9525">
            <a:noFill/>
            <a:miter lim="800000"/>
            <a:headEnd/>
            <a:tailEnd/>
          </a:ln>
        </p:spPr>
      </p:pic>
      <p:pic>
        <p:nvPicPr>
          <p:cNvPr id="9222" name="Picture 6"/>
          <p:cNvPicPr>
            <a:picLocks noChangeAspect="1" noChangeArrowheads="1"/>
          </p:cNvPicPr>
          <p:nvPr/>
        </p:nvPicPr>
        <p:blipFill>
          <a:blip r:embed="rId6" cstate="print"/>
          <a:srcRect/>
          <a:stretch>
            <a:fillRect/>
          </a:stretch>
        </p:blipFill>
        <p:spPr bwMode="auto">
          <a:xfrm>
            <a:off x="228600" y="3200400"/>
            <a:ext cx="2619375" cy="2619375"/>
          </a:xfrm>
          <a:prstGeom prst="rect">
            <a:avLst/>
          </a:prstGeom>
          <a:noFill/>
          <a:ln w="9525">
            <a:noFill/>
            <a:miter lim="800000"/>
            <a:headEnd/>
            <a:tailEnd/>
          </a:ln>
        </p:spPr>
      </p:pic>
      <p:sp>
        <p:nvSpPr>
          <p:cNvPr id="10" name="TextBox 9"/>
          <p:cNvSpPr txBox="1"/>
          <p:nvPr/>
        </p:nvSpPr>
        <p:spPr>
          <a:xfrm>
            <a:off x="426720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a:t>
            </a:r>
            <a:endParaRPr lang="en-US" dirty="0"/>
          </a:p>
        </p:txBody>
      </p:sp>
      <p:sp>
        <p:nvSpPr>
          <p:cNvPr id="11" name="Rectangle 10"/>
          <p:cNvSpPr/>
          <p:nvPr/>
        </p:nvSpPr>
        <p:spPr>
          <a:xfrm>
            <a:off x="4267200" y="6488668"/>
            <a:ext cx="4876800" cy="369332"/>
          </a:xfrm>
          <a:prstGeom prst="rect">
            <a:avLst/>
          </a:prstGeom>
          <a:solidFill>
            <a:srgbClr val="92D050"/>
          </a:solidFill>
        </p:spPr>
        <p:txBody>
          <a:bodyPr wrap="square">
            <a:spAutoFit/>
          </a:bodyPr>
          <a:lstStyle/>
          <a:p>
            <a:r>
              <a:rPr lang="en-US" b="1" dirty="0" smtClean="0"/>
              <a:t>Reference OSHA  Standard 29CFR 1910.178(n)(1)</a:t>
            </a:r>
            <a:endParaRPr lang="en-US" dirty="0"/>
          </a:p>
        </p:txBody>
      </p:sp>
      <p:sp>
        <p:nvSpPr>
          <p:cNvPr id="12" name="TextBox 11"/>
          <p:cNvSpPr txBox="1"/>
          <p:nvPr/>
        </p:nvSpPr>
        <p:spPr>
          <a:xfrm>
            <a:off x="4267200" y="6096000"/>
            <a:ext cx="4876800" cy="381000"/>
          </a:xfrm>
          <a:prstGeom prst="rect">
            <a:avLst/>
          </a:prstGeom>
          <a:solidFill>
            <a:srgbClr val="00B0F0"/>
          </a:solidFill>
        </p:spPr>
        <p:txBody>
          <a:bodyPr wrap="square" rtlCol="0">
            <a:spAutoFit/>
          </a:bodyPr>
          <a:lstStyle/>
          <a:p>
            <a:r>
              <a:rPr lang="en-US" dirty="0" smtClean="0"/>
              <a:t>Reference: ANSI/ITSDF B56..6-2005   6.3.3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981200"/>
            <a:ext cx="4419600" cy="533400"/>
          </a:xfrm>
        </p:spPr>
        <p:txBody>
          <a:bodyPr/>
          <a:lstStyle/>
          <a:p>
            <a:pPr>
              <a:buNone/>
            </a:pPr>
            <a:r>
              <a:rPr lang="en-US" sz="2800" b="1" dirty="0" smtClean="0"/>
              <a:t>Operator-Down Turret Truck</a:t>
            </a:r>
          </a:p>
          <a:p>
            <a:endParaRPr lang="en-US" dirty="0"/>
          </a:p>
        </p:txBody>
      </p:sp>
      <p:sp>
        <p:nvSpPr>
          <p:cNvPr id="5" name="Rectangle 4"/>
          <p:cNvSpPr/>
          <p:nvPr/>
        </p:nvSpPr>
        <p:spPr>
          <a:xfrm>
            <a:off x="4114800" y="2743200"/>
            <a:ext cx="4495800" cy="2308324"/>
          </a:xfrm>
          <a:prstGeom prst="rect">
            <a:avLst/>
          </a:prstGeom>
        </p:spPr>
        <p:txBody>
          <a:bodyPr wrap="square">
            <a:spAutoFit/>
          </a:bodyPr>
          <a:lstStyle/>
          <a:p>
            <a:r>
              <a:rPr lang="en-US" sz="2400" b="1" dirty="0" smtClean="0"/>
              <a:t>Operator is not lifted with the load</a:t>
            </a:r>
          </a:p>
          <a:p>
            <a:r>
              <a:rPr lang="en-US" sz="2400" b="1" dirty="0" smtClean="0"/>
              <a:t>These forklifts are termed a </a:t>
            </a:r>
            <a:r>
              <a:rPr lang="en-US" sz="2400" b="1" i="1" u="sng" dirty="0" smtClean="0"/>
              <a:t>swingmast truck</a:t>
            </a:r>
            <a:r>
              <a:rPr lang="en-US" sz="2400" b="1" u="sng" dirty="0" smtClean="0"/>
              <a:t> </a:t>
            </a:r>
            <a:r>
              <a:rPr lang="en-US" sz="2400" b="1" dirty="0" smtClean="0"/>
              <a:t>(picture shown) when, instead of just the forks, the entire mast rotates.</a:t>
            </a:r>
          </a:p>
        </p:txBody>
      </p:sp>
      <p:sp>
        <p:nvSpPr>
          <p:cNvPr id="6"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1" name="Picture 3"/>
          <p:cNvPicPr>
            <a:picLocks noChangeAspect="1" noChangeArrowheads="1"/>
          </p:cNvPicPr>
          <p:nvPr/>
        </p:nvPicPr>
        <p:blipFill>
          <a:blip r:embed="rId2" cstate="print"/>
          <a:srcRect/>
          <a:stretch>
            <a:fillRect/>
          </a:stretch>
        </p:blipFill>
        <p:spPr bwMode="auto">
          <a:xfrm>
            <a:off x="381000" y="2971800"/>
            <a:ext cx="3200400" cy="2962656"/>
          </a:xfrm>
          <a:prstGeom prst="rect">
            <a:avLst/>
          </a:prstGeom>
          <a:noFill/>
          <a:ln w="9525">
            <a:noFill/>
            <a:miter lim="800000"/>
            <a:headEnd/>
            <a:tailEnd/>
          </a:ln>
        </p:spPr>
      </p:pic>
      <p:sp>
        <p:nvSpPr>
          <p:cNvPr id="9" name="Rectangle 8"/>
          <p:cNvSpPr/>
          <p:nvPr/>
        </p:nvSpPr>
        <p:spPr>
          <a:xfrm>
            <a:off x="304800" y="5867400"/>
            <a:ext cx="7848600" cy="461665"/>
          </a:xfrm>
          <a:prstGeom prst="rect">
            <a:avLst/>
          </a:prstGeom>
        </p:spPr>
        <p:txBody>
          <a:bodyPr wrap="square">
            <a:spAutoFit/>
          </a:bodyPr>
          <a:lstStyle/>
          <a:p>
            <a:r>
              <a:rPr lang="en-US" sz="2400" b="1" dirty="0" smtClean="0"/>
              <a:t>Swing Mast Rider Electric/I/C   (Internal Combustion Engine)</a:t>
            </a:r>
            <a:endParaRPr lang="en-US" sz="2400" dirty="0"/>
          </a:p>
        </p:txBody>
      </p:sp>
      <p:sp>
        <p:nvSpPr>
          <p:cNvPr id="7" name="Content Placeholder 2"/>
          <p:cNvSpPr txBox="1">
            <a:spLocks/>
          </p:cNvSpPr>
          <p:nvPr/>
        </p:nvSpPr>
        <p:spPr>
          <a:xfrm>
            <a:off x="228600" y="1371600"/>
            <a:ext cx="29718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sng" strike="noStrike" kern="1200" cap="none" spc="0" normalizeH="0" baseline="0" noProof="0" dirty="0" smtClean="0">
                <a:ln>
                  <a:noFill/>
                </a:ln>
                <a:solidFill>
                  <a:schemeClr val="tx1"/>
                </a:solidFill>
                <a:effectLst/>
                <a:uLnTx/>
                <a:uFillTx/>
                <a:latin typeface="+mn-lt"/>
                <a:ea typeface="+mn-ea"/>
                <a:cs typeface="+mn-cs"/>
              </a:rPr>
              <a:t>Fork Lift Types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sng"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3733800" y="5257800"/>
            <a:ext cx="5257800" cy="461665"/>
          </a:xfrm>
          <a:prstGeom prst="rect">
            <a:avLst/>
          </a:prstGeom>
          <a:solidFill>
            <a:schemeClr val="bg2">
              <a:lumMod val="50000"/>
            </a:schemeClr>
          </a:solidFill>
        </p:spPr>
        <p:txBody>
          <a:bodyPr wrap="square">
            <a:spAutoFit/>
          </a:bodyPr>
          <a:lstStyle/>
          <a:p>
            <a:r>
              <a:rPr lang="en-US" sz="2400" b="1" dirty="0" smtClean="0"/>
              <a:t>5-6 ft. minimum aisle width  is required.</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381000" y="1295400"/>
            <a:ext cx="7467600" cy="1200329"/>
          </a:xfrm>
          <a:prstGeom prst="rect">
            <a:avLst/>
          </a:prstGeom>
        </p:spPr>
        <p:txBody>
          <a:bodyPr wrap="square">
            <a:spAutoFit/>
          </a:bodyPr>
          <a:lstStyle/>
          <a:p>
            <a:r>
              <a:rPr lang="en-US" sz="2400" b="1" dirty="0" smtClean="0"/>
              <a:t>b. Truck operators shall yield the right of way to pedestrians and emergency vehicles such as ambulances and fire trucks.</a:t>
            </a:r>
            <a:endParaRPr lang="en-US" sz="2400" b="1" dirty="0"/>
          </a:p>
        </p:txBody>
      </p:sp>
      <p:pic>
        <p:nvPicPr>
          <p:cNvPr id="10242" name="Picture 2"/>
          <p:cNvPicPr>
            <a:picLocks noChangeAspect="1" noChangeArrowheads="1"/>
          </p:cNvPicPr>
          <p:nvPr/>
        </p:nvPicPr>
        <p:blipFill>
          <a:blip r:embed="rId4" cstate="print"/>
          <a:srcRect/>
          <a:stretch>
            <a:fillRect/>
          </a:stretch>
        </p:blipFill>
        <p:spPr bwMode="auto">
          <a:xfrm>
            <a:off x="0" y="3352800"/>
            <a:ext cx="3352800" cy="2662518"/>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2819400" y="2286000"/>
            <a:ext cx="3586873" cy="2536031"/>
          </a:xfrm>
          <a:prstGeom prst="rect">
            <a:avLst/>
          </a:prstGeom>
          <a:noFill/>
          <a:ln w="9525">
            <a:noFill/>
            <a:miter lim="800000"/>
            <a:headEnd/>
            <a:tailEnd/>
          </a:ln>
        </p:spPr>
      </p:pic>
      <p:sp>
        <p:nvSpPr>
          <p:cNvPr id="9" name="TextBox 8"/>
          <p:cNvSpPr txBox="1"/>
          <p:nvPr/>
        </p:nvSpPr>
        <p:spPr>
          <a:xfrm>
            <a:off x="426720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5.3.2</a:t>
            </a:r>
            <a:endParaRPr lang="en-US" dirty="0"/>
          </a:p>
        </p:txBody>
      </p:sp>
      <p:sp>
        <p:nvSpPr>
          <p:cNvPr id="10" name="Rectangle 9"/>
          <p:cNvSpPr/>
          <p:nvPr/>
        </p:nvSpPr>
        <p:spPr>
          <a:xfrm>
            <a:off x="4267200" y="6488668"/>
            <a:ext cx="4876800" cy="369332"/>
          </a:xfrm>
          <a:prstGeom prst="rect">
            <a:avLst/>
          </a:prstGeom>
          <a:solidFill>
            <a:srgbClr val="92D050"/>
          </a:solidFill>
        </p:spPr>
        <p:txBody>
          <a:bodyPr wrap="square">
            <a:spAutoFit/>
          </a:bodyPr>
          <a:lstStyle/>
          <a:p>
            <a:r>
              <a:rPr lang="en-US" b="1" dirty="0" smtClean="0"/>
              <a:t>Reference OSHA  Standard 29CFR 1910.178(n)(2)</a:t>
            </a:r>
            <a:endParaRPr lang="en-US" dirty="0"/>
          </a:p>
        </p:txBody>
      </p:sp>
      <p:pic>
        <p:nvPicPr>
          <p:cNvPr id="10243" name="Picture 3"/>
          <p:cNvPicPr>
            <a:picLocks noChangeAspect="1" noChangeArrowheads="1"/>
          </p:cNvPicPr>
          <p:nvPr/>
        </p:nvPicPr>
        <p:blipFill>
          <a:blip r:embed="rId6" cstate="print"/>
          <a:srcRect/>
          <a:stretch>
            <a:fillRect/>
          </a:stretch>
        </p:blipFill>
        <p:spPr bwMode="auto">
          <a:xfrm>
            <a:off x="6019800" y="3429000"/>
            <a:ext cx="3371850" cy="1807135"/>
          </a:xfrm>
          <a:prstGeom prst="rect">
            <a:avLst/>
          </a:prstGeom>
          <a:noFill/>
          <a:ln w="9525">
            <a:noFill/>
            <a:miter lim="800000"/>
            <a:headEnd/>
            <a:tailEnd/>
          </a:ln>
        </p:spPr>
      </p:pic>
      <p:sp>
        <p:nvSpPr>
          <p:cNvPr id="11" name="TextBox 10"/>
          <p:cNvSpPr txBox="1"/>
          <p:nvPr/>
        </p:nvSpPr>
        <p:spPr>
          <a:xfrm>
            <a:off x="4267200" y="6096000"/>
            <a:ext cx="4876800" cy="381000"/>
          </a:xfrm>
          <a:prstGeom prst="rect">
            <a:avLst/>
          </a:prstGeom>
          <a:solidFill>
            <a:srgbClr val="00B0F0"/>
          </a:solidFill>
        </p:spPr>
        <p:txBody>
          <a:bodyPr wrap="square" rtlCol="0">
            <a:spAutoFit/>
          </a:bodyPr>
          <a:lstStyle/>
          <a:p>
            <a:r>
              <a:rPr lang="en-US" dirty="0" smtClean="0"/>
              <a:t>Reference: ANSI/ITSDF B56..6-2005   6.3.4   </a:t>
            </a: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0" y="1447800"/>
            <a:ext cx="8763000" cy="830997"/>
          </a:xfrm>
          <a:prstGeom prst="rect">
            <a:avLst/>
          </a:prstGeom>
        </p:spPr>
        <p:txBody>
          <a:bodyPr wrap="square">
            <a:spAutoFit/>
          </a:bodyPr>
          <a:lstStyle/>
          <a:p>
            <a:r>
              <a:rPr lang="en-US" sz="2400" b="1" dirty="0" smtClean="0"/>
              <a:t>c. Truck operators shall not pass another truck traveling in the same direction at intersections, blind spots, or other dangerous locations.</a:t>
            </a:r>
            <a:endParaRPr lang="en-US" sz="2400" b="1" dirty="0"/>
          </a:p>
        </p:txBody>
      </p:sp>
      <p:pic>
        <p:nvPicPr>
          <p:cNvPr id="11266" name="Picture 2"/>
          <p:cNvPicPr>
            <a:picLocks noChangeAspect="1" noChangeArrowheads="1"/>
          </p:cNvPicPr>
          <p:nvPr/>
        </p:nvPicPr>
        <p:blipFill>
          <a:blip r:embed="rId4" cstate="print"/>
          <a:srcRect/>
          <a:stretch>
            <a:fillRect/>
          </a:stretch>
        </p:blipFill>
        <p:spPr bwMode="auto">
          <a:xfrm>
            <a:off x="0" y="2209800"/>
            <a:ext cx="9144000" cy="4576852"/>
          </a:xfrm>
          <a:prstGeom prst="rect">
            <a:avLst/>
          </a:prstGeom>
          <a:noFill/>
          <a:ln w="9525">
            <a:noFill/>
            <a:miter lim="800000"/>
            <a:headEnd/>
            <a:tailEnd/>
          </a:ln>
        </p:spPr>
      </p:pic>
      <p:sp>
        <p:nvSpPr>
          <p:cNvPr id="8" name="TextBox 7"/>
          <p:cNvSpPr txBox="1"/>
          <p:nvPr/>
        </p:nvSpPr>
        <p:spPr>
          <a:xfrm>
            <a:off x="426720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5.3.3</a:t>
            </a:r>
            <a:endParaRPr lang="en-US" dirty="0"/>
          </a:p>
        </p:txBody>
      </p:sp>
      <p:sp>
        <p:nvSpPr>
          <p:cNvPr id="9" name="Rectangle 8"/>
          <p:cNvSpPr/>
          <p:nvPr/>
        </p:nvSpPr>
        <p:spPr>
          <a:xfrm>
            <a:off x="4267200" y="6457890"/>
            <a:ext cx="48768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1910.178(n)(3)</a:t>
            </a:r>
            <a:endParaRPr lang="en-US" dirty="0"/>
          </a:p>
        </p:txBody>
      </p:sp>
      <p:sp>
        <p:nvSpPr>
          <p:cNvPr id="10" name="TextBox 9"/>
          <p:cNvSpPr txBox="1"/>
          <p:nvPr/>
        </p:nvSpPr>
        <p:spPr>
          <a:xfrm>
            <a:off x="4267200" y="6096000"/>
            <a:ext cx="4876800" cy="381000"/>
          </a:xfrm>
          <a:prstGeom prst="rect">
            <a:avLst/>
          </a:prstGeom>
          <a:solidFill>
            <a:srgbClr val="00B0F0"/>
          </a:solidFill>
        </p:spPr>
        <p:txBody>
          <a:bodyPr wrap="square" rtlCol="0">
            <a:spAutoFit/>
          </a:bodyPr>
          <a:lstStyle/>
          <a:p>
            <a:r>
              <a:rPr lang="en-US" dirty="0" smtClean="0"/>
              <a:t>Reference: ANSI/ITSDF B56..6-2005   6.3.5   </a:t>
            </a:r>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5"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0" y="1295400"/>
            <a:ext cx="8991600" cy="707886"/>
          </a:xfrm>
          <a:prstGeom prst="rect">
            <a:avLst/>
          </a:prstGeom>
        </p:spPr>
        <p:txBody>
          <a:bodyPr wrap="square">
            <a:spAutoFit/>
          </a:bodyPr>
          <a:lstStyle/>
          <a:p>
            <a:r>
              <a:rPr lang="en-US" sz="2000" b="1" dirty="0" smtClean="0"/>
              <a:t>d. Operators shall slow down and sound the horn, or audible warning</a:t>
            </a:r>
          </a:p>
          <a:p>
            <a:r>
              <a:rPr lang="en-US" sz="2000" b="1" dirty="0" smtClean="0"/>
              <a:t>device, at cross aisles and other locations where their view is obstructed.</a:t>
            </a:r>
            <a:endParaRPr lang="en-US" sz="2000" b="1" dirty="0"/>
          </a:p>
        </p:txBody>
      </p:sp>
      <p:pic>
        <p:nvPicPr>
          <p:cNvPr id="8" name="Picture 4"/>
          <p:cNvPicPr>
            <a:picLocks noChangeAspect="1" noChangeArrowheads="1"/>
          </p:cNvPicPr>
          <p:nvPr/>
        </p:nvPicPr>
        <p:blipFill>
          <a:blip r:embed="rId6" cstate="print"/>
          <a:srcRect/>
          <a:stretch>
            <a:fillRect/>
          </a:stretch>
        </p:blipFill>
        <p:spPr bwMode="auto">
          <a:xfrm>
            <a:off x="0" y="1981200"/>
            <a:ext cx="9144000" cy="4876800"/>
          </a:xfrm>
          <a:prstGeom prst="rect">
            <a:avLst/>
          </a:prstGeom>
          <a:noFill/>
          <a:ln w="9525">
            <a:noFill/>
            <a:miter lim="800000"/>
            <a:headEnd/>
            <a:tailEnd/>
          </a:ln>
        </p:spPr>
      </p:pic>
      <p:sp>
        <p:nvSpPr>
          <p:cNvPr id="9" name="TextBox 8"/>
          <p:cNvSpPr txBox="1"/>
          <p:nvPr/>
        </p:nvSpPr>
        <p:spPr>
          <a:xfrm>
            <a:off x="426720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5.3.4</a:t>
            </a:r>
            <a:endParaRPr lang="en-US" dirty="0"/>
          </a:p>
        </p:txBody>
      </p:sp>
      <p:pic>
        <p:nvPicPr>
          <p:cNvPr id="10" name="MS910219392[1].wav">
            <a:hlinkClick r:id="" action="ppaction://media"/>
          </p:cNvPr>
          <p:cNvPicPr>
            <a:picLocks noRot="1" noChangeAspect="1"/>
          </p:cNvPicPr>
          <p:nvPr>
            <a:audioFile r:link="rId1"/>
          </p:nvPr>
        </p:nvPicPr>
        <p:blipFill>
          <a:blip r:embed="rId7" cstate="print"/>
          <a:stretch>
            <a:fillRect/>
          </a:stretch>
        </p:blipFill>
        <p:spPr>
          <a:xfrm>
            <a:off x="228600" y="6553200"/>
            <a:ext cx="304800" cy="304800"/>
          </a:xfrm>
          <a:prstGeom prst="rect">
            <a:avLst/>
          </a:prstGeom>
        </p:spPr>
      </p:pic>
      <p:sp>
        <p:nvSpPr>
          <p:cNvPr id="11" name="Rectangle 10"/>
          <p:cNvSpPr/>
          <p:nvPr/>
        </p:nvSpPr>
        <p:spPr>
          <a:xfrm>
            <a:off x="4267200" y="6488668"/>
            <a:ext cx="4876800" cy="369332"/>
          </a:xfrm>
          <a:prstGeom prst="rect">
            <a:avLst/>
          </a:prstGeom>
          <a:solidFill>
            <a:srgbClr val="92D050"/>
          </a:solidFill>
        </p:spPr>
        <p:txBody>
          <a:bodyPr wrap="square">
            <a:spAutoFit/>
          </a:bodyPr>
          <a:lstStyle/>
          <a:p>
            <a:r>
              <a:rPr lang="en-US" b="1" dirty="0" smtClean="0"/>
              <a:t>Reference OSHA  Standard 29CFR 1910.178(n)(4)</a:t>
            </a:r>
            <a:endParaRPr lang="en-US" dirty="0"/>
          </a:p>
        </p:txBody>
      </p:sp>
      <p:sp>
        <p:nvSpPr>
          <p:cNvPr id="12" name="TextBox 11"/>
          <p:cNvSpPr txBox="1"/>
          <p:nvPr/>
        </p:nvSpPr>
        <p:spPr>
          <a:xfrm>
            <a:off x="4267200" y="6096000"/>
            <a:ext cx="4876800" cy="381000"/>
          </a:xfrm>
          <a:prstGeom prst="rect">
            <a:avLst/>
          </a:prstGeom>
          <a:solidFill>
            <a:srgbClr val="00B0F0"/>
          </a:solidFill>
        </p:spPr>
        <p:txBody>
          <a:bodyPr wrap="square" rtlCol="0">
            <a:spAutoFit/>
          </a:bodyPr>
          <a:lstStyle/>
          <a:p>
            <a:r>
              <a:rPr lang="en-US" dirty="0" smtClean="0"/>
              <a:t>Reference: ANSI/ITSDF B56..6-2005   6.3.6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p:cBhvr override="childStyle">
                                        <p:cTn id="6" dur="100" fill="hold"/>
                                        <p:tgtEl>
                                          <p:spTgt spid="8"/>
                                        </p:tgtEl>
                                        <p:attrNameLst>
                                          <p:attrName>style.color</p:attrName>
                                        </p:attrNameLst>
                                      </p:cBhvr>
                                      <p:to>
                                        <a:schemeClr val="accent2"/>
                                      </p:to>
                                    </p:animClr>
                                    <p:animClr clrSpc="rgb">
                                      <p:cBhvr>
                                        <p:cTn id="7" dur="100" fill="hold"/>
                                        <p:tgtEl>
                                          <p:spTgt spid="8"/>
                                        </p:tgtEl>
                                        <p:attrNameLst>
                                          <p:attrName>fillcolor</p:attrName>
                                        </p:attrNameLst>
                                      </p:cBhvr>
                                      <p:to>
                                        <a:schemeClr val="accent2"/>
                                      </p:to>
                                    </p:animClr>
                                    <p:set>
                                      <p:cBhvr>
                                        <p:cTn id="8" dur="100" fill="hold"/>
                                        <p:tgtEl>
                                          <p:spTgt spid="8"/>
                                        </p:tgtEl>
                                        <p:attrNameLst>
                                          <p:attrName>fill.type</p:attrName>
                                        </p:attrNameLst>
                                      </p:cBhvr>
                                      <p:to>
                                        <p:strVal val="solid"/>
                                      </p:to>
                                    </p:set>
                                    <p:set>
                                      <p:cBhvr>
                                        <p:cTn id="9" dur="100" fill="hold"/>
                                        <p:tgtEl>
                                          <p:spTgt spid="8"/>
                                        </p:tgtEl>
                                        <p:attrNameLst>
                                          <p:attrName>fill.on</p:attrName>
                                        </p:attrNameLst>
                                      </p:cBhvr>
                                      <p:to>
                                        <p:strVal val="true"/>
                                      </p:to>
                                    </p:se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MS900069472[1].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urse Screen"/>
          <p:cNvPicPr>
            <a:picLocks noChangeAspect="1" noChangeArrowheads="1"/>
          </p:cNvPicPr>
          <p:nvPr/>
        </p:nvPicPr>
        <p:blipFill>
          <a:blip r:embed="rId2" cstate="print"/>
          <a:srcRect/>
          <a:stretch>
            <a:fillRect/>
          </a:stretch>
        </p:blipFill>
        <p:spPr bwMode="auto">
          <a:xfrm>
            <a:off x="2514600" y="2057400"/>
            <a:ext cx="5677697" cy="4267200"/>
          </a:xfrm>
          <a:prstGeom prst="rect">
            <a:avLst/>
          </a:prstGeom>
          <a:noFill/>
        </p:spPr>
      </p:pic>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228600" y="1295400"/>
            <a:ext cx="7467600" cy="1200329"/>
          </a:xfrm>
          <a:prstGeom prst="rect">
            <a:avLst/>
          </a:prstGeom>
        </p:spPr>
        <p:txBody>
          <a:bodyPr wrap="square">
            <a:spAutoFit/>
          </a:bodyPr>
          <a:lstStyle/>
          <a:p>
            <a:r>
              <a:rPr lang="en-US" sz="2400" b="1" dirty="0" smtClean="0"/>
              <a:t>e. Railroad tracks will be crossed at an angle and trucks will not be parked closer than 6 feet to the nearest rail of a railroad track.</a:t>
            </a:r>
            <a:endParaRPr lang="en-US" sz="2400" b="1" dirty="0"/>
          </a:p>
        </p:txBody>
      </p:sp>
      <p:sp>
        <p:nvSpPr>
          <p:cNvPr id="8" name="TextBox 7"/>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5.3.5</a:t>
            </a:r>
            <a:endParaRPr lang="en-US" dirty="0"/>
          </a:p>
        </p:txBody>
      </p:sp>
      <p:sp>
        <p:nvSpPr>
          <p:cNvPr id="9" name="Rectangle 8"/>
          <p:cNvSpPr/>
          <p:nvPr/>
        </p:nvSpPr>
        <p:spPr>
          <a:xfrm>
            <a:off x="4191000" y="6488668"/>
            <a:ext cx="49530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1910.178(n)(5)</a:t>
            </a:r>
            <a:endParaRPr lang="en-US" dirty="0"/>
          </a:p>
        </p:txBody>
      </p:sp>
      <p:sp>
        <p:nvSpPr>
          <p:cNvPr id="10" name="TextBox 9"/>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6.3.7   </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10242" name="Picture 2" descr="Vehicle Accidents Summary No. 8: The victim walked past the end of the container into the path of the oncoming lift truck and was struck and killed. The lift truck operator's  forward view was obstructed by the load of paper rolls."/>
          <p:cNvPicPr>
            <a:picLocks noChangeAspect="1" noChangeArrowheads="1"/>
          </p:cNvPicPr>
          <p:nvPr/>
        </p:nvPicPr>
        <p:blipFill>
          <a:blip r:embed="rId2" cstate="print"/>
          <a:srcRect/>
          <a:stretch>
            <a:fillRect/>
          </a:stretch>
        </p:blipFill>
        <p:spPr bwMode="auto">
          <a:xfrm>
            <a:off x="0" y="2743200"/>
            <a:ext cx="9144000" cy="4114800"/>
          </a:xfrm>
          <a:prstGeom prst="rect">
            <a:avLst/>
          </a:prstGeom>
          <a:noFill/>
        </p:spPr>
      </p:pic>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0" y="1371600"/>
            <a:ext cx="9144000" cy="1384995"/>
          </a:xfrm>
          <a:prstGeom prst="rect">
            <a:avLst/>
          </a:prstGeom>
        </p:spPr>
        <p:txBody>
          <a:bodyPr wrap="square">
            <a:spAutoFit/>
          </a:bodyPr>
          <a:lstStyle/>
          <a:p>
            <a:r>
              <a:rPr lang="en-US" sz="2800" b="1" dirty="0" smtClean="0"/>
              <a:t>f. Truck operators shall keep a clear view of the path of travel and observe for other traffic, personnel, and safe clearances.</a:t>
            </a:r>
            <a:endParaRPr lang="en-US" sz="2800" b="1" dirty="0"/>
          </a:p>
        </p:txBody>
      </p:sp>
      <p:sp>
        <p:nvSpPr>
          <p:cNvPr id="8" name="TextBox 7"/>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5.3.6</a:t>
            </a:r>
            <a:endParaRPr lang="en-US" dirty="0"/>
          </a:p>
        </p:txBody>
      </p:sp>
      <p:sp>
        <p:nvSpPr>
          <p:cNvPr id="9" name="Rectangle 8"/>
          <p:cNvSpPr/>
          <p:nvPr/>
        </p:nvSpPr>
        <p:spPr>
          <a:xfrm>
            <a:off x="4191000" y="6488668"/>
            <a:ext cx="4953000" cy="369332"/>
          </a:xfrm>
          <a:prstGeom prst="rect">
            <a:avLst/>
          </a:prstGeom>
          <a:solidFill>
            <a:srgbClr val="92D050"/>
          </a:solidFill>
        </p:spPr>
        <p:txBody>
          <a:bodyPr wrap="square">
            <a:spAutoFit/>
          </a:bodyPr>
          <a:lstStyle/>
          <a:p>
            <a:r>
              <a:rPr lang="en-US" b="1" dirty="0" smtClean="0"/>
              <a:t>Reference OSHA  Standard 29CFR 1910.178(n)(6)</a:t>
            </a:r>
            <a:endParaRPr lang="en-US" dirty="0"/>
          </a:p>
        </p:txBody>
      </p:sp>
      <p:sp>
        <p:nvSpPr>
          <p:cNvPr id="10" name="TextBox 9"/>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6.3.8   </a:t>
            </a:r>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ackup alarm.wav">
            <a:hlinkClick r:id="" action="ppaction://media"/>
          </p:cNvPr>
          <p:cNvPicPr>
            <a:picLocks noRot="1" noChangeAspect="1"/>
          </p:cNvPicPr>
          <p:nvPr>
            <a:wavAudioFile r:embed="rId1" name="Backup alarm.wav"/>
          </p:nvPr>
        </p:nvPicPr>
        <p:blipFill>
          <a:blip r:embed="rId3" cstate="print"/>
          <a:stretch>
            <a:fillRect/>
          </a:stretch>
        </p:blipFill>
        <p:spPr>
          <a:xfrm>
            <a:off x="8229600" y="457200"/>
            <a:ext cx="304800" cy="304800"/>
          </a:xfrm>
          <a:prstGeom prst="rect">
            <a:avLst/>
          </a:prstGeom>
        </p:spPr>
      </p:pic>
      <p:sp>
        <p:nvSpPr>
          <p:cNvPr id="4" name="Title 1"/>
          <p:cNvSpPr>
            <a:spLocks noGrp="1"/>
          </p:cNvSpPr>
          <p:nvPr>
            <p:ph type="title"/>
          </p:nvPr>
        </p:nvSpPr>
        <p:spPr>
          <a:xfrm>
            <a:off x="15240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4"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5"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0" y="1752600"/>
            <a:ext cx="9144000" cy="954107"/>
          </a:xfrm>
          <a:prstGeom prst="rect">
            <a:avLst/>
          </a:prstGeom>
        </p:spPr>
        <p:txBody>
          <a:bodyPr wrap="square">
            <a:spAutoFit/>
          </a:bodyPr>
          <a:lstStyle/>
          <a:p>
            <a:r>
              <a:rPr lang="en-US" sz="2800" b="1" dirty="0" smtClean="0"/>
              <a:t>g. If the load being carried obstructs forward travel, the operator will travel with the load trailing.</a:t>
            </a:r>
            <a:endParaRPr lang="en-US" sz="2800" b="1" dirty="0"/>
          </a:p>
        </p:txBody>
      </p:sp>
      <p:pic>
        <p:nvPicPr>
          <p:cNvPr id="9218" name="Picture 2"/>
          <p:cNvPicPr>
            <a:picLocks noChangeAspect="1" noChangeArrowheads="1"/>
          </p:cNvPicPr>
          <p:nvPr/>
        </p:nvPicPr>
        <p:blipFill>
          <a:blip r:embed="rId6" cstate="print"/>
          <a:srcRect/>
          <a:stretch>
            <a:fillRect/>
          </a:stretch>
        </p:blipFill>
        <p:spPr bwMode="auto">
          <a:xfrm>
            <a:off x="0" y="2819400"/>
            <a:ext cx="3153658" cy="2286000"/>
          </a:xfrm>
          <a:prstGeom prst="rect">
            <a:avLst/>
          </a:prstGeom>
          <a:noFill/>
          <a:ln w="9525">
            <a:noFill/>
            <a:miter lim="800000"/>
            <a:headEnd/>
            <a:tailEnd/>
          </a:ln>
        </p:spPr>
      </p:pic>
      <p:pic>
        <p:nvPicPr>
          <p:cNvPr id="9219" name="Picture 3"/>
          <p:cNvPicPr>
            <a:picLocks noChangeAspect="1" noChangeArrowheads="1"/>
          </p:cNvPicPr>
          <p:nvPr/>
        </p:nvPicPr>
        <p:blipFill>
          <a:blip r:embed="rId7" cstate="print"/>
          <a:srcRect/>
          <a:stretch>
            <a:fillRect/>
          </a:stretch>
        </p:blipFill>
        <p:spPr bwMode="auto">
          <a:xfrm>
            <a:off x="5410200" y="2819400"/>
            <a:ext cx="3733800" cy="2286000"/>
          </a:xfrm>
          <a:prstGeom prst="rect">
            <a:avLst/>
          </a:prstGeom>
          <a:noFill/>
          <a:ln w="9525">
            <a:noFill/>
            <a:miter lim="800000"/>
            <a:headEnd/>
            <a:tailEnd/>
          </a:ln>
        </p:spPr>
      </p:pic>
      <p:pic>
        <p:nvPicPr>
          <p:cNvPr id="9220" name="Picture 4"/>
          <p:cNvPicPr>
            <a:picLocks noChangeAspect="1" noChangeArrowheads="1"/>
          </p:cNvPicPr>
          <p:nvPr/>
        </p:nvPicPr>
        <p:blipFill>
          <a:blip r:embed="rId8" cstate="print"/>
          <a:srcRect l="7273" t="5797" r="9091" b="7246"/>
          <a:stretch>
            <a:fillRect/>
          </a:stretch>
        </p:blipFill>
        <p:spPr bwMode="auto">
          <a:xfrm>
            <a:off x="-4191000" y="4495800"/>
            <a:ext cx="2453640" cy="1600200"/>
          </a:xfrm>
          <a:prstGeom prst="rect">
            <a:avLst/>
          </a:prstGeom>
          <a:noFill/>
          <a:ln w="9525">
            <a:noFill/>
            <a:miter lim="800000"/>
            <a:headEnd/>
            <a:tailEnd/>
          </a:ln>
        </p:spPr>
      </p:pic>
      <p:sp>
        <p:nvSpPr>
          <p:cNvPr id="12" name="TextBox 11"/>
          <p:cNvSpPr txBox="1"/>
          <p:nvPr/>
        </p:nvSpPr>
        <p:spPr>
          <a:xfrm>
            <a:off x="4267200" y="5715000"/>
            <a:ext cx="4876800" cy="381000"/>
          </a:xfrm>
          <a:prstGeom prst="rect">
            <a:avLst/>
          </a:prstGeom>
          <a:solidFill>
            <a:schemeClr val="accent2">
              <a:lumMod val="40000"/>
              <a:lumOff val="60000"/>
            </a:schemeClr>
          </a:solidFill>
        </p:spPr>
        <p:txBody>
          <a:bodyPr wrap="square" rtlCol="0">
            <a:spAutoFit/>
          </a:bodyPr>
          <a:lstStyle/>
          <a:p>
            <a:r>
              <a:rPr lang="en-US" dirty="0" smtClean="0"/>
              <a:t>Reference: ANSI/ITSDF B56.1-2009  5.3.7</a:t>
            </a:r>
            <a:endParaRPr lang="en-US" dirty="0"/>
          </a:p>
        </p:txBody>
      </p:sp>
      <p:pic>
        <p:nvPicPr>
          <p:cNvPr id="9221" name="Picture 5"/>
          <p:cNvPicPr>
            <a:picLocks noChangeAspect="1" noChangeArrowheads="1"/>
          </p:cNvPicPr>
          <p:nvPr/>
        </p:nvPicPr>
        <p:blipFill>
          <a:blip r:embed="rId9" cstate="print"/>
          <a:srcRect/>
          <a:stretch>
            <a:fillRect/>
          </a:stretch>
        </p:blipFill>
        <p:spPr bwMode="auto">
          <a:xfrm>
            <a:off x="2895600" y="2819400"/>
            <a:ext cx="2667000" cy="2286000"/>
          </a:xfrm>
          <a:prstGeom prst="rect">
            <a:avLst/>
          </a:prstGeom>
          <a:noFill/>
          <a:ln w="9525">
            <a:noFill/>
            <a:miter lim="800000"/>
            <a:headEnd/>
            <a:tailEnd/>
          </a:ln>
        </p:spPr>
      </p:pic>
      <p:sp>
        <p:nvSpPr>
          <p:cNvPr id="13" name="Rectangle 12"/>
          <p:cNvSpPr/>
          <p:nvPr/>
        </p:nvSpPr>
        <p:spPr>
          <a:xfrm>
            <a:off x="4267200" y="6488668"/>
            <a:ext cx="4876800" cy="369332"/>
          </a:xfrm>
          <a:prstGeom prst="rect">
            <a:avLst/>
          </a:prstGeom>
          <a:solidFill>
            <a:srgbClr val="92D050"/>
          </a:solidFill>
        </p:spPr>
        <p:txBody>
          <a:bodyPr wrap="square">
            <a:spAutoFit/>
          </a:bodyPr>
          <a:lstStyle/>
          <a:p>
            <a:r>
              <a:rPr lang="en-US" b="1" dirty="0" smtClean="0"/>
              <a:t>Reference OSHA  Standard 29CFR 1910.178(n)(4)</a:t>
            </a:r>
            <a:endParaRPr lang="en-US" dirty="0"/>
          </a:p>
        </p:txBody>
      </p:sp>
      <p:sp>
        <p:nvSpPr>
          <p:cNvPr id="14" name="TextBox 13"/>
          <p:cNvSpPr txBox="1"/>
          <p:nvPr/>
        </p:nvSpPr>
        <p:spPr>
          <a:xfrm>
            <a:off x="4267200" y="6096000"/>
            <a:ext cx="4876800" cy="381000"/>
          </a:xfrm>
          <a:prstGeom prst="rect">
            <a:avLst/>
          </a:prstGeom>
          <a:solidFill>
            <a:srgbClr val="00B0F0"/>
          </a:solidFill>
        </p:spPr>
        <p:txBody>
          <a:bodyPr wrap="square" rtlCol="0">
            <a:spAutoFit/>
          </a:bodyPr>
          <a:lstStyle/>
          <a:p>
            <a:r>
              <a:rPr lang="en-US" dirty="0" smtClean="0"/>
              <a:t>Reference: ANSI/ITSDF B56..6-2005   6.3.9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746 0.09444 L 1.48246 0.09444 " pathEditMode="relative" rAng="0" ptsTypes="AA">
                                      <p:cBhvr>
                                        <p:cTn id="6" dur="5000" fill="hold"/>
                                        <p:tgtEl>
                                          <p:spTgt spid="9220"/>
                                        </p:tgtEl>
                                        <p:attrNameLst>
                                          <p:attrName>ppt_x</p:attrName>
                                          <p:attrName>ppt_y</p:attrName>
                                        </p:attrNameLst>
                                      </p:cBhvr>
                                      <p:rCtr x="712" y="0"/>
                                    </p:animMotion>
                                  </p:childTnLst>
                                </p:cTn>
                              </p:par>
                              <p:par>
                                <p:cTn id="7" presetID="1" presetClass="mediacall" presetSubtype="0" fill="hold" nodeType="withEffect">
                                  <p:stCondLst>
                                    <p:cond delay="0"/>
                                  </p:stCondLst>
                                  <p:childTnLst>
                                    <p:cmd type="call" cmd="playFrom(0.0)">
                                      <p:cBhvr>
                                        <p:cTn id="8" dur="347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9" name="Rectangle 8"/>
          <p:cNvSpPr/>
          <p:nvPr/>
        </p:nvSpPr>
        <p:spPr>
          <a:xfrm>
            <a:off x="0" y="2895600"/>
            <a:ext cx="9144000" cy="2862322"/>
          </a:xfrm>
          <a:prstGeom prst="rect">
            <a:avLst/>
          </a:prstGeom>
        </p:spPr>
        <p:txBody>
          <a:bodyPr wrap="square">
            <a:spAutoFit/>
          </a:bodyPr>
          <a:lstStyle/>
          <a:p>
            <a:r>
              <a:rPr lang="en-US" sz="2000" b="1" dirty="0" smtClean="0"/>
              <a:t>h. Truck operators shall ascend and descend grades slowly, with caution and by the following operations:</a:t>
            </a:r>
          </a:p>
          <a:p>
            <a:r>
              <a:rPr lang="en-US" sz="2000" b="1" dirty="0" smtClean="0"/>
              <a:t>(1) Loaded rider trucks shall be driven with the load upgrade when ascending or descending grades in excess of 5%.</a:t>
            </a:r>
          </a:p>
          <a:p>
            <a:r>
              <a:rPr lang="en-US" sz="2000" b="1" dirty="0" smtClean="0"/>
              <a:t>(2) Unloaded trucks should be operated on all grades with the load engaging means downgrade.</a:t>
            </a:r>
          </a:p>
          <a:p>
            <a:r>
              <a:rPr lang="en-US" sz="2000" b="1" dirty="0" smtClean="0"/>
              <a:t>(3) On all grades the loads and load engaging means shall be tilted back and raised only as far as necessary to clear the road surface.</a:t>
            </a:r>
          </a:p>
          <a:p>
            <a:r>
              <a:rPr lang="en-US" sz="2000" b="1" dirty="0" smtClean="0"/>
              <a:t>(4) Travel straight up and down and avoid turning on grades.</a:t>
            </a:r>
            <a:endParaRPr lang="en-US" sz="2000" b="1" dirty="0"/>
          </a:p>
        </p:txBody>
      </p:sp>
      <p:pic>
        <p:nvPicPr>
          <p:cNvPr id="156674" name="Picture 2"/>
          <p:cNvPicPr>
            <a:picLocks noChangeAspect="1" noChangeArrowheads="1"/>
          </p:cNvPicPr>
          <p:nvPr/>
        </p:nvPicPr>
        <p:blipFill>
          <a:blip r:embed="rId4" cstate="print"/>
          <a:srcRect/>
          <a:stretch>
            <a:fillRect/>
          </a:stretch>
        </p:blipFill>
        <p:spPr bwMode="auto">
          <a:xfrm>
            <a:off x="2362200" y="990600"/>
            <a:ext cx="3505200" cy="1942908"/>
          </a:xfrm>
          <a:prstGeom prst="rect">
            <a:avLst/>
          </a:prstGeom>
          <a:noFill/>
          <a:ln w="9525">
            <a:noFill/>
            <a:miter lim="800000"/>
            <a:headEnd/>
            <a:tailEnd/>
          </a:ln>
        </p:spPr>
      </p:pic>
      <p:sp>
        <p:nvSpPr>
          <p:cNvPr id="10" name="TextBox 9"/>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5.3.8</a:t>
            </a:r>
            <a:endParaRPr lang="en-US" dirty="0"/>
          </a:p>
        </p:txBody>
      </p:sp>
      <p:sp>
        <p:nvSpPr>
          <p:cNvPr id="8" name="Rectangle 7"/>
          <p:cNvSpPr/>
          <p:nvPr/>
        </p:nvSpPr>
        <p:spPr>
          <a:xfrm>
            <a:off x="4191000" y="6488668"/>
            <a:ext cx="4953000" cy="369332"/>
          </a:xfrm>
          <a:prstGeom prst="rect">
            <a:avLst/>
          </a:prstGeom>
          <a:solidFill>
            <a:srgbClr val="92D050"/>
          </a:solidFill>
        </p:spPr>
        <p:txBody>
          <a:bodyPr wrap="square">
            <a:spAutoFit/>
          </a:bodyPr>
          <a:lstStyle/>
          <a:p>
            <a:r>
              <a:rPr lang="en-US" b="1" dirty="0" smtClean="0"/>
              <a:t>Reference OSHA  Standard 29CFR 1910.178(n)(7)</a:t>
            </a:r>
            <a:endParaRPr lang="en-US" dirty="0"/>
          </a:p>
        </p:txBody>
      </p:sp>
      <p:sp>
        <p:nvSpPr>
          <p:cNvPr id="11" name="TextBox 10"/>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6.3.10   </a:t>
            </a:r>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0" name="Picture 4"/>
          <p:cNvPicPr>
            <a:picLocks noChangeAspect="1" noChangeArrowheads="1"/>
          </p:cNvPicPr>
          <p:nvPr/>
        </p:nvPicPr>
        <p:blipFill>
          <a:blip r:embed="rId2" cstate="print"/>
          <a:srcRect/>
          <a:stretch>
            <a:fillRect/>
          </a:stretch>
        </p:blipFill>
        <p:spPr bwMode="auto">
          <a:xfrm>
            <a:off x="228600" y="2133600"/>
            <a:ext cx="6327588" cy="4191000"/>
          </a:xfrm>
          <a:prstGeom prst="rect">
            <a:avLst/>
          </a:prstGeom>
          <a:noFill/>
          <a:ln w="9525">
            <a:noFill/>
            <a:miter lim="800000"/>
            <a:headEnd/>
            <a:tailEnd/>
          </a:ln>
        </p:spPr>
      </p:pic>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0" y="1295400"/>
            <a:ext cx="8763000" cy="954107"/>
          </a:xfrm>
          <a:prstGeom prst="rect">
            <a:avLst/>
          </a:prstGeom>
        </p:spPr>
        <p:txBody>
          <a:bodyPr wrap="square">
            <a:spAutoFit/>
          </a:bodyPr>
          <a:lstStyle/>
          <a:p>
            <a:r>
              <a:rPr lang="en-US" sz="2800" b="1" dirty="0" smtClean="0"/>
              <a:t>i. Trucks shall be operated at a speed that will permit it to be brought to a stop in a safe manner.</a:t>
            </a:r>
            <a:endParaRPr lang="en-US" sz="2800" b="1" dirty="0"/>
          </a:p>
        </p:txBody>
      </p:sp>
      <p:sp>
        <p:nvSpPr>
          <p:cNvPr id="8" name="TextBox 7"/>
          <p:cNvSpPr txBox="1"/>
          <p:nvPr/>
        </p:nvSpPr>
        <p:spPr>
          <a:xfrm>
            <a:off x="4267200" y="5715000"/>
            <a:ext cx="48768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5.3.9</a:t>
            </a:r>
            <a:endParaRPr lang="en-US" dirty="0"/>
          </a:p>
        </p:txBody>
      </p:sp>
      <p:sp>
        <p:nvSpPr>
          <p:cNvPr id="9" name="Rectangle 8"/>
          <p:cNvSpPr/>
          <p:nvPr/>
        </p:nvSpPr>
        <p:spPr>
          <a:xfrm>
            <a:off x="4267200" y="6488668"/>
            <a:ext cx="4876800" cy="369332"/>
          </a:xfrm>
          <a:prstGeom prst="rect">
            <a:avLst/>
          </a:prstGeom>
          <a:solidFill>
            <a:srgbClr val="92D050"/>
          </a:solidFill>
        </p:spPr>
        <p:txBody>
          <a:bodyPr wrap="square">
            <a:spAutoFit/>
          </a:bodyPr>
          <a:lstStyle/>
          <a:p>
            <a:r>
              <a:rPr lang="en-US" b="1" dirty="0" smtClean="0"/>
              <a:t>Reference OSHA  Standard 29CFR 1910.178(n)(8)</a:t>
            </a:r>
            <a:endParaRPr lang="en-US" dirty="0"/>
          </a:p>
        </p:txBody>
      </p:sp>
      <p:sp>
        <p:nvSpPr>
          <p:cNvPr id="10" name="TextBox 9"/>
          <p:cNvSpPr txBox="1"/>
          <p:nvPr/>
        </p:nvSpPr>
        <p:spPr>
          <a:xfrm>
            <a:off x="4267200" y="6096000"/>
            <a:ext cx="4876800" cy="381000"/>
          </a:xfrm>
          <a:prstGeom prst="rect">
            <a:avLst/>
          </a:prstGeom>
          <a:solidFill>
            <a:srgbClr val="00B0F0"/>
          </a:solidFill>
        </p:spPr>
        <p:txBody>
          <a:bodyPr wrap="square" rtlCol="0">
            <a:spAutoFit/>
          </a:bodyPr>
          <a:lstStyle/>
          <a:p>
            <a:r>
              <a:rPr lang="en-US" dirty="0" smtClean="0"/>
              <a:t>Reference: ANSI/ITSDF B56..6-2005   6.3.11</a:t>
            </a:r>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381000" y="1371600"/>
            <a:ext cx="4267200" cy="5078313"/>
          </a:xfrm>
          <a:prstGeom prst="rect">
            <a:avLst/>
          </a:prstGeom>
        </p:spPr>
        <p:txBody>
          <a:bodyPr wrap="square">
            <a:spAutoFit/>
          </a:bodyPr>
          <a:lstStyle/>
          <a:p>
            <a:r>
              <a:rPr lang="en-US" sz="3600" dirty="0" smtClean="0"/>
              <a:t>j. The truck shall be operated with the load engaging means or load low and where possible, tilted back. The load should not be elevated except during</a:t>
            </a:r>
          </a:p>
          <a:p>
            <a:r>
              <a:rPr lang="en-US" sz="3600" dirty="0" smtClean="0"/>
              <a:t>stacking.</a:t>
            </a:r>
            <a:endParaRPr lang="en-US" sz="3600" dirty="0"/>
          </a:p>
        </p:txBody>
      </p:sp>
      <p:pic>
        <p:nvPicPr>
          <p:cNvPr id="158722" name="Picture 2"/>
          <p:cNvPicPr>
            <a:picLocks noChangeAspect="1" noChangeArrowheads="1"/>
          </p:cNvPicPr>
          <p:nvPr/>
        </p:nvPicPr>
        <p:blipFill>
          <a:blip r:embed="rId4" cstate="print"/>
          <a:srcRect/>
          <a:stretch>
            <a:fillRect/>
          </a:stretch>
        </p:blipFill>
        <p:spPr bwMode="auto">
          <a:xfrm>
            <a:off x="4571999" y="1905000"/>
            <a:ext cx="4247213" cy="3733800"/>
          </a:xfrm>
          <a:prstGeom prst="rect">
            <a:avLst/>
          </a:prstGeom>
          <a:noFill/>
          <a:ln w="9525">
            <a:noFill/>
            <a:miter lim="800000"/>
            <a:headEnd/>
            <a:tailEnd/>
          </a:ln>
        </p:spPr>
      </p:pic>
      <p:sp>
        <p:nvSpPr>
          <p:cNvPr id="8" name="TextBox 7"/>
          <p:cNvSpPr txBox="1"/>
          <p:nvPr/>
        </p:nvSpPr>
        <p:spPr>
          <a:xfrm>
            <a:off x="3962400" y="5715000"/>
            <a:ext cx="51816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5.3.10</a:t>
            </a:r>
            <a:endParaRPr lang="en-US" dirty="0"/>
          </a:p>
        </p:txBody>
      </p:sp>
      <p:sp>
        <p:nvSpPr>
          <p:cNvPr id="9" name="Rectangle 8"/>
          <p:cNvSpPr/>
          <p:nvPr/>
        </p:nvSpPr>
        <p:spPr>
          <a:xfrm>
            <a:off x="3962400" y="6488668"/>
            <a:ext cx="5181600" cy="369332"/>
          </a:xfrm>
          <a:prstGeom prst="rect">
            <a:avLst/>
          </a:prstGeom>
          <a:solidFill>
            <a:srgbClr val="92D050"/>
          </a:solidFill>
        </p:spPr>
        <p:txBody>
          <a:bodyPr wrap="square">
            <a:spAutoFit/>
          </a:bodyPr>
          <a:lstStyle/>
          <a:p>
            <a:r>
              <a:rPr lang="en-US" b="1" dirty="0" smtClean="0"/>
              <a:t>Reference OSHA  Standard 29CFR 1910.178(n)(7)(iii)</a:t>
            </a:r>
            <a:endParaRPr lang="en-US" dirty="0"/>
          </a:p>
        </p:txBody>
      </p:sp>
      <p:sp>
        <p:nvSpPr>
          <p:cNvPr id="10" name="TextBox 9"/>
          <p:cNvSpPr txBox="1"/>
          <p:nvPr/>
        </p:nvSpPr>
        <p:spPr>
          <a:xfrm>
            <a:off x="3962400" y="6096000"/>
            <a:ext cx="5181600" cy="381000"/>
          </a:xfrm>
          <a:prstGeom prst="rect">
            <a:avLst/>
          </a:prstGeom>
          <a:solidFill>
            <a:srgbClr val="00B0F0"/>
          </a:solidFill>
        </p:spPr>
        <p:txBody>
          <a:bodyPr wrap="square" rtlCol="0">
            <a:spAutoFit/>
          </a:bodyPr>
          <a:lstStyle/>
          <a:p>
            <a:r>
              <a:rPr lang="en-US" dirty="0" smtClean="0"/>
              <a:t>Reference: ANSI/ITSDF B56..6-2005   6.3.12   </a:t>
            </a:r>
            <a:endParaRPr lang="en-US"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4572000" y="1676400"/>
            <a:ext cx="4572000" cy="3416320"/>
          </a:xfrm>
          <a:prstGeom prst="rect">
            <a:avLst/>
          </a:prstGeom>
        </p:spPr>
        <p:txBody>
          <a:bodyPr>
            <a:spAutoFit/>
          </a:bodyPr>
          <a:lstStyle/>
          <a:p>
            <a:r>
              <a:rPr lang="en-US" sz="3600" b="1" dirty="0" smtClean="0"/>
              <a:t>k. Starts, stops, turns, or direction reversals shall be in a smooth manner so as not to shift the load or overturn the truck.</a:t>
            </a:r>
            <a:endParaRPr lang="en-US" sz="3600" b="1" dirty="0"/>
          </a:p>
        </p:txBody>
      </p:sp>
      <p:pic>
        <p:nvPicPr>
          <p:cNvPr id="159746" name="Picture 2"/>
          <p:cNvPicPr>
            <a:picLocks noChangeAspect="1" noChangeArrowheads="1"/>
          </p:cNvPicPr>
          <p:nvPr/>
        </p:nvPicPr>
        <p:blipFill>
          <a:blip r:embed="rId4" cstate="print"/>
          <a:srcRect/>
          <a:stretch>
            <a:fillRect/>
          </a:stretch>
        </p:blipFill>
        <p:spPr bwMode="auto">
          <a:xfrm>
            <a:off x="381000" y="1143000"/>
            <a:ext cx="4114800" cy="5486400"/>
          </a:xfrm>
          <a:prstGeom prst="rect">
            <a:avLst/>
          </a:prstGeom>
          <a:noFill/>
          <a:ln w="9525">
            <a:noFill/>
            <a:miter lim="800000"/>
            <a:headEnd/>
            <a:tailEnd/>
          </a:ln>
        </p:spPr>
      </p:pic>
      <p:sp>
        <p:nvSpPr>
          <p:cNvPr id="8" name="TextBox 7"/>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5.3.11</a:t>
            </a:r>
            <a:endParaRPr lang="en-US" dirty="0"/>
          </a:p>
        </p:txBody>
      </p:sp>
      <p:sp>
        <p:nvSpPr>
          <p:cNvPr id="9" name="Rectangle 8"/>
          <p:cNvSpPr/>
          <p:nvPr/>
        </p:nvSpPr>
        <p:spPr>
          <a:xfrm>
            <a:off x="4191000" y="6488668"/>
            <a:ext cx="4953000" cy="369332"/>
          </a:xfrm>
          <a:prstGeom prst="rect">
            <a:avLst/>
          </a:prstGeom>
          <a:solidFill>
            <a:srgbClr val="92D050"/>
          </a:solidFill>
        </p:spPr>
        <p:txBody>
          <a:bodyPr wrap="square">
            <a:spAutoFit/>
          </a:bodyPr>
          <a:lstStyle/>
          <a:p>
            <a:r>
              <a:rPr lang="en-US" b="1" dirty="0" smtClean="0"/>
              <a:t>Reference OSHA  Standard 29CFR 1910.178(n)(15)</a:t>
            </a:r>
            <a:endParaRPr lang="en-US" dirty="0"/>
          </a:p>
        </p:txBody>
      </p:sp>
      <p:sp>
        <p:nvSpPr>
          <p:cNvPr id="10" name="TextBox 9"/>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6.3.13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 name="Picture 2"/>
          <p:cNvPicPr>
            <a:picLocks noChangeAspect="1" noChangeArrowheads="1"/>
          </p:cNvPicPr>
          <p:nvPr/>
        </p:nvPicPr>
        <p:blipFill>
          <a:blip r:embed="rId2" cstate="print"/>
          <a:srcRect/>
          <a:stretch>
            <a:fillRect/>
          </a:stretch>
        </p:blipFill>
        <p:spPr bwMode="auto">
          <a:xfrm>
            <a:off x="2209800" y="4800600"/>
            <a:ext cx="2286000" cy="1714500"/>
          </a:xfrm>
          <a:prstGeom prst="rect">
            <a:avLst/>
          </a:prstGeom>
          <a:noFill/>
          <a:ln w="9525">
            <a:noFill/>
            <a:miter lim="800000"/>
            <a:headEnd/>
            <a:tailEnd/>
          </a:ln>
        </p:spPr>
      </p:pic>
      <p:sp>
        <p:nvSpPr>
          <p:cNvPr id="11" name="TextBox 10"/>
          <p:cNvSpPr txBox="1"/>
          <p:nvPr/>
        </p:nvSpPr>
        <p:spPr>
          <a:xfrm>
            <a:off x="0" y="5257800"/>
            <a:ext cx="2133600" cy="830997"/>
          </a:xfrm>
          <a:prstGeom prst="rect">
            <a:avLst/>
          </a:prstGeom>
          <a:noFill/>
        </p:spPr>
        <p:txBody>
          <a:bodyPr wrap="square" rtlCol="0">
            <a:spAutoFit/>
          </a:bodyPr>
          <a:lstStyle/>
          <a:p>
            <a:pPr algn="ctr"/>
            <a:r>
              <a:rPr lang="en-US" sz="2400" b="1" dirty="0" smtClean="0"/>
              <a:t>Powered Tugs and</a:t>
            </a:r>
            <a:endParaRPr lang="en-US" sz="2400" b="1" dirty="0"/>
          </a:p>
        </p:txBody>
      </p:sp>
      <p:pic>
        <p:nvPicPr>
          <p:cNvPr id="12" name="Picture 4"/>
          <p:cNvPicPr>
            <a:picLocks noChangeAspect="1" noChangeArrowheads="1"/>
          </p:cNvPicPr>
          <p:nvPr/>
        </p:nvPicPr>
        <p:blipFill>
          <a:blip r:embed="rId3" cstate="print"/>
          <a:srcRect/>
          <a:stretch>
            <a:fillRect/>
          </a:stretch>
        </p:blipFill>
        <p:spPr bwMode="auto">
          <a:xfrm>
            <a:off x="152400" y="3657600"/>
            <a:ext cx="2895600" cy="1512242"/>
          </a:xfrm>
          <a:prstGeom prst="rect">
            <a:avLst/>
          </a:prstGeom>
          <a:noFill/>
          <a:ln w="9525">
            <a:noFill/>
            <a:miter lim="800000"/>
            <a:headEnd/>
            <a:tailEnd/>
          </a:ln>
        </p:spPr>
      </p:pic>
      <p:sp>
        <p:nvSpPr>
          <p:cNvPr id="13" name="Rectangle 12"/>
          <p:cNvSpPr/>
          <p:nvPr/>
        </p:nvSpPr>
        <p:spPr>
          <a:xfrm>
            <a:off x="0" y="6027003"/>
            <a:ext cx="2135136" cy="830997"/>
          </a:xfrm>
          <a:prstGeom prst="rect">
            <a:avLst/>
          </a:prstGeom>
        </p:spPr>
        <p:txBody>
          <a:bodyPr wrap="none">
            <a:spAutoFit/>
          </a:bodyPr>
          <a:lstStyle/>
          <a:p>
            <a:r>
              <a:rPr lang="en-US" sz="2400" b="1" dirty="0" smtClean="0"/>
              <a:t>    Tow Tractors </a:t>
            </a:r>
          </a:p>
          <a:p>
            <a:r>
              <a:rPr lang="en-US" sz="2400" b="1" dirty="0" smtClean="0"/>
              <a:t> Electric and </a:t>
            </a:r>
            <a:endParaRPr lang="en-US" sz="2400" dirty="0"/>
          </a:p>
        </p:txBody>
      </p:sp>
      <p:pic>
        <p:nvPicPr>
          <p:cNvPr id="7" name="Picture 3"/>
          <p:cNvPicPr>
            <a:picLocks noChangeAspect="1" noChangeArrowheads="1"/>
          </p:cNvPicPr>
          <p:nvPr/>
        </p:nvPicPr>
        <p:blipFill>
          <a:blip r:embed="rId4" cstate="print"/>
          <a:srcRect t="25714" r="11429" b="17143"/>
          <a:stretch>
            <a:fillRect/>
          </a:stretch>
        </p:blipFill>
        <p:spPr bwMode="auto">
          <a:xfrm>
            <a:off x="5029200" y="3811559"/>
            <a:ext cx="3477500" cy="2441362"/>
          </a:xfrm>
          <a:prstGeom prst="rect">
            <a:avLst/>
          </a:prstGeom>
          <a:noFill/>
          <a:ln w="9525">
            <a:noFill/>
            <a:miter lim="800000"/>
            <a:headEnd/>
            <a:tailEnd/>
          </a:ln>
        </p:spPr>
      </p:pic>
      <p:sp>
        <p:nvSpPr>
          <p:cNvPr id="8" name="Rectangle 7"/>
          <p:cNvSpPr/>
          <p:nvPr/>
        </p:nvSpPr>
        <p:spPr>
          <a:xfrm>
            <a:off x="1600200" y="6396335"/>
            <a:ext cx="3407215" cy="461665"/>
          </a:xfrm>
          <a:prstGeom prst="rect">
            <a:avLst/>
          </a:prstGeom>
        </p:spPr>
        <p:txBody>
          <a:bodyPr wrap="none">
            <a:spAutoFit/>
          </a:bodyPr>
          <a:lstStyle/>
          <a:p>
            <a:r>
              <a:rPr lang="en-US" sz="2400" b="1" dirty="0" smtClean="0"/>
              <a:t>I/C</a:t>
            </a:r>
            <a:r>
              <a:rPr lang="en-US" b="1" dirty="0" smtClean="0"/>
              <a:t> (Internal Combustion Engine)</a:t>
            </a:r>
            <a:endParaRPr lang="en-US" dirty="0"/>
          </a:p>
        </p:txBody>
      </p:sp>
      <p:pic>
        <p:nvPicPr>
          <p:cNvPr id="9" name="Picture 8" descr="PettiBone Tug 02.jpg"/>
          <p:cNvPicPr>
            <a:picLocks noChangeAspect="1"/>
          </p:cNvPicPr>
          <p:nvPr/>
        </p:nvPicPr>
        <p:blipFill>
          <a:blip r:embed="rId5" cstate="print"/>
          <a:stretch>
            <a:fillRect/>
          </a:stretch>
        </p:blipFill>
        <p:spPr>
          <a:xfrm>
            <a:off x="0" y="1447800"/>
            <a:ext cx="3352800" cy="2133600"/>
          </a:xfrm>
          <a:prstGeom prst="rect">
            <a:avLst/>
          </a:prstGeom>
        </p:spPr>
      </p:pic>
      <p:pic>
        <p:nvPicPr>
          <p:cNvPr id="14" name="Picture 13" descr="100_0303.jpg"/>
          <p:cNvPicPr>
            <a:picLocks noChangeAspect="1"/>
          </p:cNvPicPr>
          <p:nvPr/>
        </p:nvPicPr>
        <p:blipFill>
          <a:blip r:embed="rId6" cstate="print"/>
          <a:stretch>
            <a:fillRect/>
          </a:stretch>
        </p:blipFill>
        <p:spPr>
          <a:xfrm>
            <a:off x="3810000" y="1390650"/>
            <a:ext cx="3429000" cy="2286000"/>
          </a:xfrm>
          <a:prstGeom prst="rect">
            <a:avLst/>
          </a:prstGeom>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160772" name="Picture 4"/>
          <p:cNvPicPr>
            <a:picLocks noChangeAspect="1" noChangeArrowheads="1"/>
          </p:cNvPicPr>
          <p:nvPr/>
        </p:nvPicPr>
        <p:blipFill>
          <a:blip r:embed="rId2" cstate="print"/>
          <a:srcRect r="50000"/>
          <a:stretch>
            <a:fillRect/>
          </a:stretch>
        </p:blipFill>
        <p:spPr bwMode="auto">
          <a:xfrm>
            <a:off x="3810000" y="1143000"/>
            <a:ext cx="4736640" cy="4800600"/>
          </a:xfrm>
          <a:prstGeom prst="rect">
            <a:avLst/>
          </a:prstGeom>
          <a:noFill/>
          <a:ln w="9525">
            <a:noFill/>
            <a:miter lim="800000"/>
            <a:headEnd/>
            <a:tailEnd/>
          </a:ln>
        </p:spPr>
      </p:pic>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0" y="1524000"/>
            <a:ext cx="3657600" cy="2554545"/>
          </a:xfrm>
          <a:prstGeom prst="rect">
            <a:avLst/>
          </a:prstGeom>
        </p:spPr>
        <p:txBody>
          <a:bodyPr wrap="square">
            <a:spAutoFit/>
          </a:bodyPr>
          <a:lstStyle/>
          <a:p>
            <a:r>
              <a:rPr lang="en-US" sz="4000" b="1" dirty="0" smtClean="0"/>
              <a:t>l. Horseplay and stunt driving will not be allowed.</a:t>
            </a:r>
            <a:endParaRPr lang="en-US" sz="4000" b="1" dirty="0"/>
          </a:p>
        </p:txBody>
      </p:sp>
      <p:sp>
        <p:nvSpPr>
          <p:cNvPr id="9" name="TextBox 8"/>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5.3.12</a:t>
            </a:r>
            <a:endParaRPr lang="en-US" dirty="0"/>
          </a:p>
        </p:txBody>
      </p:sp>
      <p:sp>
        <p:nvSpPr>
          <p:cNvPr id="8" name="Rectangle 7"/>
          <p:cNvSpPr/>
          <p:nvPr/>
        </p:nvSpPr>
        <p:spPr>
          <a:xfrm>
            <a:off x="4191000" y="6488668"/>
            <a:ext cx="4953000" cy="369332"/>
          </a:xfrm>
          <a:prstGeom prst="rect">
            <a:avLst/>
          </a:prstGeom>
          <a:solidFill>
            <a:srgbClr val="92D050"/>
          </a:solidFill>
        </p:spPr>
        <p:txBody>
          <a:bodyPr wrap="square">
            <a:spAutoFit/>
          </a:bodyPr>
          <a:lstStyle/>
          <a:p>
            <a:r>
              <a:rPr lang="en-US" b="1" dirty="0" smtClean="0"/>
              <a:t>Reference OSHA  Standard 29CFR 1910.178(n)(9)</a:t>
            </a:r>
            <a:endParaRPr lang="en-US" dirty="0"/>
          </a:p>
        </p:txBody>
      </p:sp>
      <p:sp>
        <p:nvSpPr>
          <p:cNvPr id="10" name="TextBox 9"/>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6.3.14   </a:t>
            </a:r>
            <a:endParaRPr lang="en-US"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676400" y="228600"/>
            <a:ext cx="5943600" cy="1143000"/>
          </a:xfrm>
        </p:spPr>
        <p:txBody>
          <a:bodyPr/>
          <a:lstStyle/>
          <a:p>
            <a:r>
              <a:rPr lang="en-US" dirty="0" smtClean="0"/>
              <a:t>NASA Standard 8719.9</a:t>
            </a:r>
            <a:endParaRPr lang="en-US" dirty="0"/>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7" name="Rectangle 6"/>
          <p:cNvSpPr/>
          <p:nvPr/>
        </p:nvSpPr>
        <p:spPr>
          <a:xfrm>
            <a:off x="685800" y="1600200"/>
            <a:ext cx="6934200" cy="954107"/>
          </a:xfrm>
          <a:prstGeom prst="rect">
            <a:avLst/>
          </a:prstGeom>
        </p:spPr>
        <p:txBody>
          <a:bodyPr wrap="square">
            <a:spAutoFit/>
          </a:bodyPr>
          <a:lstStyle/>
          <a:p>
            <a:r>
              <a:rPr lang="en-US" sz="2800" b="1" dirty="0" smtClean="0"/>
              <a:t>m. Operators will slow down for wet and slippery surfaces.</a:t>
            </a:r>
            <a:endParaRPr lang="en-US" sz="2800" b="1" dirty="0"/>
          </a:p>
        </p:txBody>
      </p:sp>
      <p:pic>
        <p:nvPicPr>
          <p:cNvPr id="161795" name="Picture 3"/>
          <p:cNvPicPr>
            <a:picLocks noChangeAspect="1" noChangeArrowheads="1"/>
          </p:cNvPicPr>
          <p:nvPr/>
        </p:nvPicPr>
        <p:blipFill>
          <a:blip r:embed="rId4" cstate="print"/>
          <a:srcRect/>
          <a:stretch>
            <a:fillRect/>
          </a:stretch>
        </p:blipFill>
        <p:spPr bwMode="auto">
          <a:xfrm>
            <a:off x="152400" y="2514600"/>
            <a:ext cx="3249075" cy="3200400"/>
          </a:xfrm>
          <a:prstGeom prst="rect">
            <a:avLst/>
          </a:prstGeom>
          <a:noFill/>
          <a:ln w="9525">
            <a:noFill/>
            <a:miter lim="800000"/>
            <a:headEnd/>
            <a:tailEnd/>
          </a:ln>
        </p:spPr>
      </p:pic>
      <p:pic>
        <p:nvPicPr>
          <p:cNvPr id="161796" name="Picture 4"/>
          <p:cNvPicPr>
            <a:picLocks noChangeAspect="1" noChangeArrowheads="1"/>
          </p:cNvPicPr>
          <p:nvPr/>
        </p:nvPicPr>
        <p:blipFill>
          <a:blip r:embed="rId5" cstate="print"/>
          <a:srcRect/>
          <a:stretch>
            <a:fillRect/>
          </a:stretch>
        </p:blipFill>
        <p:spPr bwMode="auto">
          <a:xfrm>
            <a:off x="6705600" y="2971800"/>
            <a:ext cx="2438400" cy="2495550"/>
          </a:xfrm>
          <a:prstGeom prst="rect">
            <a:avLst/>
          </a:prstGeom>
          <a:noFill/>
          <a:ln w="9525">
            <a:noFill/>
            <a:miter lim="800000"/>
            <a:headEnd/>
            <a:tailEnd/>
          </a:ln>
        </p:spPr>
      </p:pic>
      <p:sp>
        <p:nvSpPr>
          <p:cNvPr id="9" name="TextBox 8"/>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5.3.13</a:t>
            </a:r>
            <a:endParaRPr lang="en-US" dirty="0"/>
          </a:p>
        </p:txBody>
      </p:sp>
      <p:sp>
        <p:nvSpPr>
          <p:cNvPr id="10" name="Rectangle 9"/>
          <p:cNvSpPr/>
          <p:nvPr/>
        </p:nvSpPr>
        <p:spPr>
          <a:xfrm>
            <a:off x="4191000" y="6488668"/>
            <a:ext cx="4953000" cy="369332"/>
          </a:xfrm>
          <a:prstGeom prst="rect">
            <a:avLst/>
          </a:prstGeom>
          <a:solidFill>
            <a:srgbClr val="92D050"/>
          </a:solidFill>
        </p:spPr>
        <p:txBody>
          <a:bodyPr wrap="square">
            <a:spAutoFit/>
          </a:bodyPr>
          <a:lstStyle/>
          <a:p>
            <a:r>
              <a:rPr lang="en-US" b="1" dirty="0" smtClean="0"/>
              <a:t>Reference OSHA  Standard 29CFR 1910.178(n)(10)</a:t>
            </a:r>
            <a:endParaRPr lang="en-US" dirty="0"/>
          </a:p>
        </p:txBody>
      </p:sp>
      <p:sp>
        <p:nvSpPr>
          <p:cNvPr id="11" name="TextBox 10"/>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6.3.15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48 2.22222E-6 C -0.03403 -0.01597 0.00902 0.00555 -0.02066 -0.00648 C -0.05243 -0.01945 -0.02622 -0.01181 -0.04688 -0.01736 C -0.05747 -0.01621 -0.06979 -0.01736 -0.07882 -0.01297 C -0.09063 -0.00718 -0.0974 0.0044 -0.10521 0.01296 C -0.10539 0.01319 -0.11632 0.02546 -0.11684 0.02569 C -0.12275 0.02847 -0.13438 0.03426 -0.13438 0.03449 C -0.1408 0.02708 -0.14306 0.02129 -0.14601 0.01296 C -0.15 -0.01759 -0.14497 -0.01389 -0.18646 -0.01088 C -0.20903 -0.00486 -0.21111 0.00879 -0.22726 0.01921 C -0.23993 0.02754 -0.24132 0.02708 -0.25365 0.03009 C -0.27014 0.01736 -0.26493 0.00879 -0.29115 0.00648 C -0.31059 0.00463 -0.34948 0.00208 -0.34948 0.00231 C -0.3599 -0.00047 -0.36233 -0.00347 -0.36667 -0.01088 " pathEditMode="relative" rAng="0" ptsTypes="fffffffffffffA">
                                      <p:cBhvr>
                                        <p:cTn id="6" dur="2000" fill="hold"/>
                                        <p:tgtEl>
                                          <p:spTgt spid="161796"/>
                                        </p:tgtEl>
                                        <p:attrNameLst>
                                          <p:attrName>ppt_x</p:attrName>
                                          <p:attrName>ppt_y</p:attrName>
                                        </p:attrNameLst>
                                      </p:cBhvr>
                                      <p:rCtr x="-175" y="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4191000" y="1828800"/>
            <a:ext cx="4953000" cy="388620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228600" y="1676400"/>
            <a:ext cx="4038600" cy="3539430"/>
          </a:xfrm>
          <a:prstGeom prst="rect">
            <a:avLst/>
          </a:prstGeom>
        </p:spPr>
        <p:txBody>
          <a:bodyPr wrap="square">
            <a:spAutoFit/>
          </a:bodyPr>
          <a:lstStyle/>
          <a:p>
            <a:r>
              <a:rPr lang="en-US" sz="2800" b="1" dirty="0" smtClean="0"/>
              <a:t>n. Before driving over a dock board or bridge plate, operators shall be sure it is properly secure and its rated capacity is not exceeded and shall drive across carefully and slowly.</a:t>
            </a:r>
            <a:endParaRPr lang="en-US" sz="2800" b="1" dirty="0"/>
          </a:p>
        </p:txBody>
      </p:sp>
      <p:sp>
        <p:nvSpPr>
          <p:cNvPr id="9" name="TextBox 8"/>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5.3.14</a:t>
            </a:r>
            <a:endParaRPr lang="en-US" dirty="0"/>
          </a:p>
        </p:txBody>
      </p:sp>
      <p:sp>
        <p:nvSpPr>
          <p:cNvPr id="8" name="Rectangle 7"/>
          <p:cNvSpPr/>
          <p:nvPr/>
        </p:nvSpPr>
        <p:spPr>
          <a:xfrm>
            <a:off x="4191000" y="6488668"/>
            <a:ext cx="4953000" cy="369332"/>
          </a:xfrm>
          <a:prstGeom prst="rect">
            <a:avLst/>
          </a:prstGeom>
          <a:solidFill>
            <a:srgbClr val="92D050"/>
          </a:solidFill>
        </p:spPr>
        <p:txBody>
          <a:bodyPr wrap="square">
            <a:spAutoFit/>
          </a:bodyPr>
          <a:lstStyle/>
          <a:p>
            <a:r>
              <a:rPr lang="en-US" b="1" dirty="0" smtClean="0"/>
              <a:t>Reference OSHA  Standard 29CFR 1910.178(n)(11)</a:t>
            </a:r>
            <a:endParaRPr lang="en-US" dirty="0"/>
          </a:p>
        </p:txBody>
      </p:sp>
      <p:sp>
        <p:nvSpPr>
          <p:cNvPr id="10" name="TextBox 9"/>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6.3.16   </a:t>
            </a:r>
            <a:endParaRPr lang="en-US"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381000" y="1447800"/>
            <a:ext cx="4572000" cy="2554545"/>
          </a:xfrm>
          <a:prstGeom prst="rect">
            <a:avLst/>
          </a:prstGeom>
        </p:spPr>
        <p:txBody>
          <a:bodyPr>
            <a:spAutoFit/>
          </a:bodyPr>
          <a:lstStyle/>
          <a:p>
            <a:r>
              <a:rPr lang="en-US" sz="4000" b="1" dirty="0" smtClean="0"/>
              <a:t>o. Operators shall avoid running over loose objects on the roadway surface.</a:t>
            </a:r>
            <a:endParaRPr lang="en-US" sz="4000" b="1" dirty="0"/>
          </a:p>
        </p:txBody>
      </p:sp>
      <p:pic>
        <p:nvPicPr>
          <p:cNvPr id="163842" name="Picture 2"/>
          <p:cNvPicPr>
            <a:picLocks noChangeAspect="1" noChangeArrowheads="1"/>
          </p:cNvPicPr>
          <p:nvPr/>
        </p:nvPicPr>
        <p:blipFill>
          <a:blip r:embed="rId4" cstate="print"/>
          <a:srcRect/>
          <a:stretch>
            <a:fillRect/>
          </a:stretch>
        </p:blipFill>
        <p:spPr bwMode="auto">
          <a:xfrm>
            <a:off x="4876800" y="1528138"/>
            <a:ext cx="3994411" cy="3958262"/>
          </a:xfrm>
          <a:prstGeom prst="rect">
            <a:avLst/>
          </a:prstGeom>
          <a:noFill/>
          <a:ln w="9525">
            <a:noFill/>
            <a:miter lim="800000"/>
            <a:headEnd/>
            <a:tailEnd/>
          </a:ln>
        </p:spPr>
      </p:pic>
      <p:sp>
        <p:nvSpPr>
          <p:cNvPr id="8" name="TextBox 7"/>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5.3.16</a:t>
            </a:r>
            <a:endParaRPr lang="en-US" dirty="0"/>
          </a:p>
        </p:txBody>
      </p:sp>
      <p:sp>
        <p:nvSpPr>
          <p:cNvPr id="9" name="Rectangle 8"/>
          <p:cNvSpPr/>
          <p:nvPr/>
        </p:nvSpPr>
        <p:spPr>
          <a:xfrm>
            <a:off x="4191000" y="6488668"/>
            <a:ext cx="4953000" cy="369332"/>
          </a:xfrm>
          <a:prstGeom prst="rect">
            <a:avLst/>
          </a:prstGeom>
          <a:solidFill>
            <a:srgbClr val="92D050"/>
          </a:solidFill>
        </p:spPr>
        <p:txBody>
          <a:bodyPr wrap="square">
            <a:spAutoFit/>
          </a:bodyPr>
          <a:lstStyle/>
          <a:p>
            <a:r>
              <a:rPr lang="en-US" b="1" dirty="0" smtClean="0"/>
              <a:t>Reference OSHA  Standard 29CFR 1910.178(n)(14)</a:t>
            </a:r>
            <a:endParaRPr lang="en-US" dirty="0"/>
          </a:p>
        </p:txBody>
      </p:sp>
      <p:sp>
        <p:nvSpPr>
          <p:cNvPr id="10" name="TextBox 9"/>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6.3.18   </a:t>
            </a:r>
            <a:endParaRPr lang="en-US"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228600" y="1447800"/>
            <a:ext cx="7696200" cy="1200329"/>
          </a:xfrm>
          <a:prstGeom prst="rect">
            <a:avLst/>
          </a:prstGeom>
        </p:spPr>
        <p:txBody>
          <a:bodyPr wrap="square">
            <a:spAutoFit/>
          </a:bodyPr>
          <a:lstStyle/>
          <a:p>
            <a:r>
              <a:rPr lang="en-US" sz="2400" b="1" dirty="0" smtClean="0"/>
              <a:t>p. Operators shall reduce speed to a safe level when negotiating turns and shall reduce speed to be consistent with the environment.</a:t>
            </a:r>
            <a:endParaRPr lang="en-US" sz="2400" b="1" dirty="0"/>
          </a:p>
        </p:txBody>
      </p:sp>
      <p:pic>
        <p:nvPicPr>
          <p:cNvPr id="164866" name="Picture 2"/>
          <p:cNvPicPr>
            <a:picLocks noChangeAspect="1" noChangeArrowheads="1"/>
          </p:cNvPicPr>
          <p:nvPr/>
        </p:nvPicPr>
        <p:blipFill>
          <a:blip r:embed="rId4" cstate="print"/>
          <a:srcRect/>
          <a:stretch>
            <a:fillRect/>
          </a:stretch>
        </p:blipFill>
        <p:spPr bwMode="auto">
          <a:xfrm>
            <a:off x="4495800" y="2667000"/>
            <a:ext cx="4648200" cy="3048000"/>
          </a:xfrm>
          <a:prstGeom prst="rect">
            <a:avLst/>
          </a:prstGeom>
          <a:noFill/>
          <a:ln w="9525">
            <a:noFill/>
            <a:miter lim="800000"/>
            <a:headEnd/>
            <a:tailEnd/>
          </a:ln>
        </p:spPr>
      </p:pic>
      <p:sp>
        <p:nvSpPr>
          <p:cNvPr id="8" name="TextBox 7"/>
          <p:cNvSpPr txBox="1"/>
          <p:nvPr/>
        </p:nvSpPr>
        <p:spPr>
          <a:xfrm>
            <a:off x="4191000" y="5715000"/>
            <a:ext cx="4953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5.3.17</a:t>
            </a:r>
            <a:endParaRPr lang="en-US" dirty="0"/>
          </a:p>
        </p:txBody>
      </p:sp>
      <p:sp>
        <p:nvSpPr>
          <p:cNvPr id="9" name="Rectangle 8"/>
          <p:cNvSpPr/>
          <p:nvPr/>
        </p:nvSpPr>
        <p:spPr>
          <a:xfrm>
            <a:off x="4191000" y="6488668"/>
            <a:ext cx="4953000" cy="369332"/>
          </a:xfrm>
          <a:prstGeom prst="rect">
            <a:avLst/>
          </a:prstGeom>
          <a:solidFill>
            <a:srgbClr val="92D050"/>
          </a:solidFill>
        </p:spPr>
        <p:txBody>
          <a:bodyPr wrap="square">
            <a:spAutoFit/>
          </a:bodyPr>
          <a:lstStyle/>
          <a:p>
            <a:r>
              <a:rPr lang="en-US" b="1" dirty="0" smtClean="0"/>
              <a:t>Reference OSHA  Standard 29CFR 1910.178(n)(8)</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0" y="2667000"/>
            <a:ext cx="4566292" cy="3048000"/>
          </a:xfrm>
          <a:prstGeom prst="rect">
            <a:avLst/>
          </a:prstGeom>
          <a:noFill/>
          <a:ln w="9525">
            <a:noFill/>
            <a:miter lim="800000"/>
            <a:headEnd/>
            <a:tailEnd/>
          </a:ln>
        </p:spPr>
      </p:pic>
      <p:sp>
        <p:nvSpPr>
          <p:cNvPr id="10" name="TextBox 9"/>
          <p:cNvSpPr txBox="1"/>
          <p:nvPr/>
        </p:nvSpPr>
        <p:spPr>
          <a:xfrm>
            <a:off x="4191000" y="6096000"/>
            <a:ext cx="4953000" cy="381000"/>
          </a:xfrm>
          <a:prstGeom prst="rect">
            <a:avLst/>
          </a:prstGeom>
          <a:solidFill>
            <a:srgbClr val="00B0F0"/>
          </a:solidFill>
        </p:spPr>
        <p:txBody>
          <a:bodyPr wrap="square" rtlCol="0">
            <a:spAutoFit/>
          </a:bodyPr>
          <a:lstStyle/>
          <a:p>
            <a:r>
              <a:rPr lang="en-US" dirty="0" smtClean="0"/>
              <a:t>Reference: ANSI/ITSDF B56..6-2005   6.3.19   </a:t>
            </a:r>
            <a:endParaRPr lang="en-US" dirty="0"/>
          </a:p>
        </p:txBody>
      </p:sp>
      <p:sp>
        <p:nvSpPr>
          <p:cNvPr id="11" name="TextBox 10"/>
          <p:cNvSpPr txBox="1"/>
          <p:nvPr/>
        </p:nvSpPr>
        <p:spPr>
          <a:xfrm>
            <a:off x="0" y="5534561"/>
            <a:ext cx="4191000" cy="1323439"/>
          </a:xfrm>
          <a:prstGeom prst="rect">
            <a:avLst/>
          </a:prstGeom>
          <a:solidFill>
            <a:srgbClr val="FFC000"/>
          </a:solidFill>
        </p:spPr>
        <p:txBody>
          <a:bodyPr wrap="square" rtlCol="0">
            <a:spAutoFit/>
          </a:bodyPr>
          <a:lstStyle/>
          <a:p>
            <a:r>
              <a:rPr lang="en-US" sz="2000" dirty="0" smtClean="0"/>
              <a:t>ANSI/ITSDF B56..6-2005   6.3.20 </a:t>
            </a:r>
          </a:p>
          <a:p>
            <a:r>
              <a:rPr lang="en-US" sz="2000" b="1" dirty="0" smtClean="0"/>
              <a:t>Use special care when traveling without a load, as the risk of lateral overturning is greater</a:t>
            </a:r>
            <a:endParaRPr lang="en-US" sz="2000" b="1"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457200" y="1447800"/>
            <a:ext cx="7543800" cy="523220"/>
          </a:xfrm>
          <a:prstGeom prst="rect">
            <a:avLst/>
          </a:prstGeom>
        </p:spPr>
        <p:txBody>
          <a:bodyPr wrap="square">
            <a:spAutoFit/>
          </a:bodyPr>
          <a:lstStyle/>
          <a:p>
            <a:r>
              <a:rPr lang="en-US" sz="2800" b="1" dirty="0" smtClean="0"/>
              <a:t>q. Seat belts, when provided, shall be used.</a:t>
            </a:r>
            <a:endParaRPr lang="en-US" sz="2800" b="1" dirty="0"/>
          </a:p>
        </p:txBody>
      </p:sp>
      <p:pic>
        <p:nvPicPr>
          <p:cNvPr id="165890" name="Picture 2"/>
          <p:cNvPicPr>
            <a:picLocks noChangeAspect="1" noChangeArrowheads="1"/>
          </p:cNvPicPr>
          <p:nvPr/>
        </p:nvPicPr>
        <p:blipFill>
          <a:blip r:embed="rId4" cstate="print"/>
          <a:srcRect/>
          <a:stretch>
            <a:fillRect/>
          </a:stretch>
        </p:blipFill>
        <p:spPr bwMode="auto">
          <a:xfrm>
            <a:off x="0" y="2133599"/>
            <a:ext cx="3657600" cy="2405449"/>
          </a:xfrm>
          <a:prstGeom prst="rect">
            <a:avLst/>
          </a:prstGeom>
          <a:noFill/>
          <a:ln w="9525">
            <a:noFill/>
            <a:miter lim="800000"/>
            <a:headEnd/>
            <a:tailEnd/>
          </a:ln>
        </p:spPr>
      </p:pic>
      <p:pic>
        <p:nvPicPr>
          <p:cNvPr id="165891" name="Picture 3"/>
          <p:cNvPicPr>
            <a:picLocks noChangeAspect="1" noChangeArrowheads="1"/>
          </p:cNvPicPr>
          <p:nvPr/>
        </p:nvPicPr>
        <p:blipFill>
          <a:blip r:embed="rId5" cstate="print"/>
          <a:srcRect/>
          <a:stretch>
            <a:fillRect/>
          </a:stretch>
        </p:blipFill>
        <p:spPr bwMode="auto">
          <a:xfrm>
            <a:off x="5486400" y="2057400"/>
            <a:ext cx="3276600" cy="2991678"/>
          </a:xfrm>
          <a:prstGeom prst="rect">
            <a:avLst/>
          </a:prstGeom>
          <a:noFill/>
          <a:ln w="9525">
            <a:noFill/>
            <a:miter lim="800000"/>
            <a:headEnd/>
            <a:tailEnd/>
          </a:ln>
        </p:spPr>
      </p:pic>
      <p:pic>
        <p:nvPicPr>
          <p:cNvPr id="165892" name="Picture 4"/>
          <p:cNvPicPr>
            <a:picLocks noChangeAspect="1" noChangeArrowheads="1"/>
          </p:cNvPicPr>
          <p:nvPr/>
        </p:nvPicPr>
        <p:blipFill>
          <a:blip r:embed="rId6" cstate="print"/>
          <a:srcRect/>
          <a:stretch>
            <a:fillRect/>
          </a:stretch>
        </p:blipFill>
        <p:spPr bwMode="auto">
          <a:xfrm>
            <a:off x="2590800" y="3810000"/>
            <a:ext cx="3480062" cy="2606687"/>
          </a:xfrm>
          <a:prstGeom prst="rect">
            <a:avLst/>
          </a:prstGeom>
          <a:noFill/>
          <a:ln w="9525">
            <a:noFill/>
            <a:miter lim="800000"/>
            <a:headEnd/>
            <a:tailEnd/>
          </a:ln>
        </p:spPr>
      </p:pic>
      <p:sp>
        <p:nvSpPr>
          <p:cNvPr id="9" name="TextBox 8"/>
          <p:cNvSpPr txBox="1"/>
          <p:nvPr/>
        </p:nvSpPr>
        <p:spPr>
          <a:xfrm>
            <a:off x="4953000" y="5715000"/>
            <a:ext cx="4191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5.3.19</a:t>
            </a:r>
            <a:endParaRPr lang="en-US" dirty="0"/>
          </a:p>
        </p:txBody>
      </p:sp>
      <p:sp>
        <p:nvSpPr>
          <p:cNvPr id="11" name="TextBox 10"/>
          <p:cNvSpPr txBox="1"/>
          <p:nvPr/>
        </p:nvSpPr>
        <p:spPr>
          <a:xfrm>
            <a:off x="4953000" y="6096000"/>
            <a:ext cx="4191000" cy="369332"/>
          </a:xfrm>
          <a:prstGeom prst="rect">
            <a:avLst/>
          </a:prstGeom>
          <a:solidFill>
            <a:srgbClr val="00B0F0"/>
          </a:solidFill>
        </p:spPr>
        <p:txBody>
          <a:bodyPr wrap="square" rtlCol="0">
            <a:spAutoFit/>
          </a:bodyPr>
          <a:lstStyle/>
          <a:p>
            <a:r>
              <a:rPr lang="en-US" dirty="0" smtClean="0"/>
              <a:t>Reference: ANSI/ITSDF B56..6-2005   8.25   </a:t>
            </a:r>
            <a:endParaRPr lang="en-US" dirty="0"/>
          </a:p>
        </p:txBody>
      </p:sp>
      <p:sp>
        <p:nvSpPr>
          <p:cNvPr id="12" name="Rectangle 11"/>
          <p:cNvSpPr/>
          <p:nvPr/>
        </p:nvSpPr>
        <p:spPr>
          <a:xfrm>
            <a:off x="4191000" y="6457890"/>
            <a:ext cx="49530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(a) (2)</a:t>
            </a:r>
            <a:endParaRPr lang="en-US"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p:cNvPicPr>
            <a:picLocks noChangeAspect="1" noChangeArrowheads="1"/>
          </p:cNvPicPr>
          <p:nvPr/>
        </p:nvPicPr>
        <p:blipFill>
          <a:blip r:embed="rId2" cstate="print"/>
          <a:srcRect/>
          <a:stretch>
            <a:fillRect/>
          </a:stretch>
        </p:blipFill>
        <p:spPr bwMode="auto">
          <a:xfrm>
            <a:off x="3962400" y="2667000"/>
            <a:ext cx="2133600" cy="266700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228600" y="1295400"/>
            <a:ext cx="7620000" cy="1569660"/>
          </a:xfrm>
          <a:prstGeom prst="rect">
            <a:avLst/>
          </a:prstGeom>
        </p:spPr>
        <p:txBody>
          <a:bodyPr wrap="square">
            <a:spAutoFit/>
          </a:bodyPr>
          <a:lstStyle/>
          <a:p>
            <a:r>
              <a:rPr lang="en-US" sz="2400" b="1" dirty="0" smtClean="0"/>
              <a:t>r. The operator should stay with the truck if tip over occurs or if the truck falls off a loading dock or ramp. The operator should hold on firmly and lean away from the point of impact.</a:t>
            </a:r>
            <a:endParaRPr lang="en-US" sz="2400" b="1" dirty="0"/>
          </a:p>
        </p:txBody>
      </p:sp>
      <p:sp>
        <p:nvSpPr>
          <p:cNvPr id="8" name="TextBox 7"/>
          <p:cNvSpPr txBox="1"/>
          <p:nvPr/>
        </p:nvSpPr>
        <p:spPr>
          <a:xfrm>
            <a:off x="4953000" y="5410200"/>
            <a:ext cx="4191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5.3.18</a:t>
            </a:r>
            <a:endParaRPr lang="en-US" dirty="0"/>
          </a:p>
        </p:txBody>
      </p:sp>
      <p:pic>
        <p:nvPicPr>
          <p:cNvPr id="166914" name="Picture 2"/>
          <p:cNvPicPr>
            <a:picLocks noChangeAspect="1" noChangeArrowheads="1"/>
          </p:cNvPicPr>
          <p:nvPr/>
        </p:nvPicPr>
        <p:blipFill>
          <a:blip r:embed="rId5" cstate="print"/>
          <a:srcRect/>
          <a:stretch>
            <a:fillRect/>
          </a:stretch>
        </p:blipFill>
        <p:spPr bwMode="auto">
          <a:xfrm>
            <a:off x="0" y="2971800"/>
            <a:ext cx="4286250" cy="2219325"/>
          </a:xfrm>
          <a:prstGeom prst="rect">
            <a:avLst/>
          </a:prstGeom>
          <a:noFill/>
          <a:ln w="9525">
            <a:noFill/>
            <a:miter lim="800000"/>
            <a:headEnd/>
            <a:tailEnd/>
          </a:ln>
        </p:spPr>
      </p:pic>
      <p:pic>
        <p:nvPicPr>
          <p:cNvPr id="166915" name="Picture 3"/>
          <p:cNvPicPr>
            <a:picLocks noChangeAspect="1" noChangeArrowheads="1"/>
          </p:cNvPicPr>
          <p:nvPr/>
        </p:nvPicPr>
        <p:blipFill>
          <a:blip r:embed="rId6" cstate="print"/>
          <a:srcRect/>
          <a:stretch>
            <a:fillRect/>
          </a:stretch>
        </p:blipFill>
        <p:spPr bwMode="auto">
          <a:xfrm>
            <a:off x="6096000" y="2590800"/>
            <a:ext cx="2771775" cy="2667000"/>
          </a:xfrm>
          <a:prstGeom prst="rect">
            <a:avLst/>
          </a:prstGeom>
          <a:noFill/>
          <a:ln w="9525">
            <a:noFill/>
            <a:miter lim="800000"/>
            <a:headEnd/>
            <a:tailEnd/>
          </a:ln>
        </p:spPr>
      </p:pic>
      <p:pic>
        <p:nvPicPr>
          <p:cNvPr id="166917" name="Picture 5"/>
          <p:cNvPicPr>
            <a:picLocks noChangeAspect="1" noChangeArrowheads="1"/>
          </p:cNvPicPr>
          <p:nvPr/>
        </p:nvPicPr>
        <p:blipFill>
          <a:blip r:embed="rId7" cstate="print"/>
          <a:srcRect/>
          <a:stretch>
            <a:fillRect/>
          </a:stretch>
        </p:blipFill>
        <p:spPr bwMode="auto">
          <a:xfrm>
            <a:off x="228600" y="4627245"/>
            <a:ext cx="4495800" cy="2230755"/>
          </a:xfrm>
          <a:prstGeom prst="rect">
            <a:avLst/>
          </a:prstGeom>
          <a:noFill/>
          <a:ln w="9525">
            <a:noFill/>
            <a:miter lim="800000"/>
            <a:headEnd/>
            <a:tailEnd/>
          </a:ln>
        </p:spPr>
      </p:pic>
      <p:sp>
        <p:nvSpPr>
          <p:cNvPr id="12" name="Rectangle 11"/>
          <p:cNvSpPr/>
          <p:nvPr/>
        </p:nvSpPr>
        <p:spPr>
          <a:xfrm>
            <a:off x="4191000" y="6180892"/>
            <a:ext cx="4953000" cy="677108"/>
          </a:xfrm>
          <a:prstGeom prst="rect">
            <a:avLst/>
          </a:prstGeom>
          <a:solidFill>
            <a:srgbClr val="92D050"/>
          </a:solidFill>
        </p:spPr>
        <p:txBody>
          <a:bodyPr wrap="square">
            <a:spAutoFit/>
          </a:bodyPr>
          <a:lstStyle/>
          <a:p>
            <a:r>
              <a:rPr lang="en-US" sz="2000" b="1" dirty="0" smtClean="0"/>
              <a:t> </a:t>
            </a:r>
            <a:r>
              <a:rPr lang="en-US" b="1" dirty="0" smtClean="0"/>
              <a:t>Reference OSHA  Standard 29CFR 1910.178  Appendix A</a:t>
            </a:r>
            <a:endParaRPr lang="en-US" dirty="0"/>
          </a:p>
        </p:txBody>
      </p:sp>
      <p:sp>
        <p:nvSpPr>
          <p:cNvPr id="13" name="TextBox 12"/>
          <p:cNvSpPr txBox="1"/>
          <p:nvPr/>
        </p:nvSpPr>
        <p:spPr>
          <a:xfrm>
            <a:off x="4953000" y="5791200"/>
            <a:ext cx="4191000" cy="369332"/>
          </a:xfrm>
          <a:prstGeom prst="rect">
            <a:avLst/>
          </a:prstGeom>
          <a:solidFill>
            <a:srgbClr val="00B0F0"/>
          </a:solidFill>
        </p:spPr>
        <p:txBody>
          <a:bodyPr wrap="square" rtlCol="0">
            <a:spAutoFit/>
          </a:bodyPr>
          <a:lstStyle/>
          <a:p>
            <a:r>
              <a:rPr lang="en-US" dirty="0" smtClean="0"/>
              <a:t>Reference: ANSI/ITSDF B56..6-2005   8.25   </a:t>
            </a:r>
            <a:endParaRPr lang="en-US" dirty="0"/>
          </a:p>
        </p:txBody>
      </p:sp>
      <p:pic>
        <p:nvPicPr>
          <p:cNvPr id="166918" name="Picture 6"/>
          <p:cNvPicPr>
            <a:picLocks noChangeAspect="1" noChangeArrowheads="1"/>
          </p:cNvPicPr>
          <p:nvPr/>
        </p:nvPicPr>
        <p:blipFill>
          <a:blip r:embed="rId8" cstate="print"/>
          <a:srcRect/>
          <a:stretch>
            <a:fillRect/>
          </a:stretch>
        </p:blipFill>
        <p:spPr bwMode="auto">
          <a:xfrm>
            <a:off x="0" y="-1"/>
            <a:ext cx="9144000" cy="68735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anim calcmode="lin" valueType="num">
                                      <p:cBhvr>
                                        <p:cTn id="8" dur="2000" fill="hold"/>
                                        <p:tgtEl>
                                          <p:spTgt spid="166918"/>
                                        </p:tgtEl>
                                        <p:attrNameLst>
                                          <p:attrName>style.rotation</p:attrName>
                                        </p:attrNameLst>
                                      </p:cBhvr>
                                      <p:tavLst>
                                        <p:tav tm="0">
                                          <p:val>
                                            <p:fltVal val="720"/>
                                          </p:val>
                                        </p:tav>
                                        <p:tav tm="100000">
                                          <p:val>
                                            <p:fltVal val="0"/>
                                          </p:val>
                                        </p:tav>
                                      </p:tavLst>
                                    </p:anim>
                                    <p:anim calcmode="lin" valueType="num">
                                      <p:cBhvr>
                                        <p:cTn id="9" dur="2000" fill="hold"/>
                                        <p:tgtEl>
                                          <p:spTgt spid="166918"/>
                                        </p:tgtEl>
                                        <p:attrNameLst>
                                          <p:attrName>ppt_h</p:attrName>
                                        </p:attrNameLst>
                                      </p:cBhvr>
                                      <p:tavLst>
                                        <p:tav tm="0">
                                          <p:val>
                                            <p:fltVal val="0"/>
                                          </p:val>
                                        </p:tav>
                                        <p:tav tm="100000">
                                          <p:val>
                                            <p:strVal val="#ppt_h"/>
                                          </p:val>
                                        </p:tav>
                                      </p:tavLst>
                                    </p:anim>
                                    <p:anim calcmode="lin" valueType="num">
                                      <p:cBhvr>
                                        <p:cTn id="10" dur="2000" fill="hold"/>
                                        <p:tgtEl>
                                          <p:spTgt spid="1669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4"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8" name="Rectangle 7"/>
          <p:cNvSpPr/>
          <p:nvPr/>
        </p:nvSpPr>
        <p:spPr>
          <a:xfrm>
            <a:off x="685800" y="1295401"/>
            <a:ext cx="7010400" cy="830997"/>
          </a:xfrm>
          <a:prstGeom prst="rect">
            <a:avLst/>
          </a:prstGeom>
        </p:spPr>
        <p:txBody>
          <a:bodyPr wrap="square">
            <a:spAutoFit/>
          </a:bodyPr>
          <a:lstStyle/>
          <a:p>
            <a:r>
              <a:rPr lang="en-US" sz="2400" b="1" dirty="0" smtClean="0"/>
              <a:t>12.7.3 Loading Powered Industrial Trucks.</a:t>
            </a:r>
          </a:p>
          <a:p>
            <a:pPr marL="457200" indent="-457200">
              <a:buAutoNum type="alphaLcPeriod"/>
            </a:pPr>
            <a:r>
              <a:rPr lang="en-US" sz="2400" b="1" dirty="0" smtClean="0"/>
              <a:t>Handle only stable and safely arranged loads.</a:t>
            </a:r>
          </a:p>
        </p:txBody>
      </p:sp>
      <p:pic>
        <p:nvPicPr>
          <p:cNvPr id="167938" name="Picture 2"/>
          <p:cNvPicPr>
            <a:picLocks noChangeAspect="1" noChangeArrowheads="1"/>
          </p:cNvPicPr>
          <p:nvPr/>
        </p:nvPicPr>
        <p:blipFill>
          <a:blip r:embed="rId5" cstate="print"/>
          <a:srcRect/>
          <a:stretch>
            <a:fillRect/>
          </a:stretch>
        </p:blipFill>
        <p:spPr bwMode="auto">
          <a:xfrm>
            <a:off x="3429000" y="2438400"/>
            <a:ext cx="5715000" cy="3656517"/>
          </a:xfrm>
          <a:prstGeom prst="rect">
            <a:avLst/>
          </a:prstGeom>
          <a:noFill/>
          <a:ln w="9525">
            <a:noFill/>
            <a:miter lim="800000"/>
            <a:headEnd/>
            <a:tailEnd/>
          </a:ln>
        </p:spPr>
      </p:pic>
      <p:sp>
        <p:nvSpPr>
          <p:cNvPr id="9" name="TextBox 8"/>
          <p:cNvSpPr txBox="1"/>
          <p:nvPr/>
        </p:nvSpPr>
        <p:spPr>
          <a:xfrm>
            <a:off x="4038600" y="5715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5.4.1(a)</a:t>
            </a:r>
            <a:endParaRPr lang="en-US" dirty="0"/>
          </a:p>
        </p:txBody>
      </p:sp>
      <p:sp>
        <p:nvSpPr>
          <p:cNvPr id="10" name="Rectangle 9"/>
          <p:cNvSpPr/>
          <p:nvPr/>
        </p:nvSpPr>
        <p:spPr>
          <a:xfrm>
            <a:off x="152400" y="2057400"/>
            <a:ext cx="8077200" cy="830997"/>
          </a:xfrm>
          <a:prstGeom prst="rect">
            <a:avLst/>
          </a:prstGeom>
        </p:spPr>
        <p:txBody>
          <a:bodyPr wrap="square">
            <a:spAutoFit/>
          </a:bodyPr>
          <a:lstStyle/>
          <a:p>
            <a:r>
              <a:rPr lang="en-US" sz="2400" b="1" dirty="0" smtClean="0"/>
              <a:t>When handling off-center loads that cannot be centered, operate with extra caution.</a:t>
            </a:r>
            <a:endParaRPr lang="en-US" sz="2400" b="1" dirty="0"/>
          </a:p>
        </p:txBody>
      </p:sp>
      <p:sp>
        <p:nvSpPr>
          <p:cNvPr id="11" name="Rectangle 10"/>
          <p:cNvSpPr/>
          <p:nvPr/>
        </p:nvSpPr>
        <p:spPr>
          <a:xfrm>
            <a:off x="4038600" y="6457890"/>
            <a:ext cx="51054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(o) (1)</a:t>
            </a:r>
            <a:endParaRPr lang="en-US" dirty="0"/>
          </a:p>
        </p:txBody>
      </p:sp>
      <p:sp>
        <p:nvSpPr>
          <p:cNvPr id="12" name="TextBox 11"/>
          <p:cNvSpPr txBox="1"/>
          <p:nvPr/>
        </p:nvSpPr>
        <p:spPr>
          <a:xfrm>
            <a:off x="4038600" y="6096000"/>
            <a:ext cx="5105400" cy="381000"/>
          </a:xfrm>
          <a:prstGeom prst="rect">
            <a:avLst/>
          </a:prstGeom>
          <a:solidFill>
            <a:srgbClr val="00B0F0"/>
          </a:solidFill>
        </p:spPr>
        <p:txBody>
          <a:bodyPr wrap="square" rtlCol="0">
            <a:spAutoFit/>
          </a:bodyPr>
          <a:lstStyle/>
          <a:p>
            <a:r>
              <a:rPr lang="en-US" dirty="0" smtClean="0"/>
              <a:t>Reference: ANSI/ITSDF B56..6-2005   6.4.3   </a:t>
            </a:r>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0" y="1371600"/>
            <a:ext cx="8077200" cy="523220"/>
          </a:xfrm>
          <a:prstGeom prst="rect">
            <a:avLst/>
          </a:prstGeom>
        </p:spPr>
        <p:txBody>
          <a:bodyPr wrap="square">
            <a:spAutoFit/>
          </a:bodyPr>
          <a:lstStyle/>
          <a:p>
            <a:r>
              <a:rPr lang="en-US" sz="2800" b="1" dirty="0" smtClean="0"/>
              <a:t>b. Handle only loads within the capacity of the truck.</a:t>
            </a:r>
            <a:endParaRPr lang="en-US" sz="2800" b="1" dirty="0"/>
          </a:p>
        </p:txBody>
      </p:sp>
      <p:pic>
        <p:nvPicPr>
          <p:cNvPr id="168962" name="Picture 2"/>
          <p:cNvPicPr>
            <a:picLocks noChangeAspect="1" noChangeArrowheads="1"/>
          </p:cNvPicPr>
          <p:nvPr/>
        </p:nvPicPr>
        <p:blipFill>
          <a:blip r:embed="rId4" cstate="print"/>
          <a:srcRect/>
          <a:stretch>
            <a:fillRect/>
          </a:stretch>
        </p:blipFill>
        <p:spPr bwMode="auto">
          <a:xfrm>
            <a:off x="228600" y="2057400"/>
            <a:ext cx="3739408" cy="3962400"/>
          </a:xfrm>
          <a:prstGeom prst="rect">
            <a:avLst/>
          </a:prstGeom>
          <a:noFill/>
          <a:ln w="9525">
            <a:noFill/>
            <a:miter lim="800000"/>
            <a:headEnd/>
            <a:tailEnd/>
          </a:ln>
        </p:spPr>
      </p:pic>
      <p:pic>
        <p:nvPicPr>
          <p:cNvPr id="168963" name="Picture 3"/>
          <p:cNvPicPr>
            <a:picLocks noChangeAspect="1" noChangeArrowheads="1"/>
          </p:cNvPicPr>
          <p:nvPr/>
        </p:nvPicPr>
        <p:blipFill>
          <a:blip r:embed="rId5" cstate="print"/>
          <a:srcRect r="28788"/>
          <a:stretch>
            <a:fillRect/>
          </a:stretch>
        </p:blipFill>
        <p:spPr bwMode="auto">
          <a:xfrm>
            <a:off x="4495800" y="1905000"/>
            <a:ext cx="3581400" cy="3962400"/>
          </a:xfrm>
          <a:prstGeom prst="rect">
            <a:avLst/>
          </a:prstGeom>
          <a:noFill/>
          <a:ln w="9525">
            <a:noFill/>
            <a:miter lim="800000"/>
            <a:headEnd/>
            <a:tailEnd/>
          </a:ln>
        </p:spPr>
      </p:pic>
      <p:sp>
        <p:nvSpPr>
          <p:cNvPr id="8" name="TextBox 7"/>
          <p:cNvSpPr txBox="1"/>
          <p:nvPr/>
        </p:nvSpPr>
        <p:spPr>
          <a:xfrm>
            <a:off x="4038600" y="5715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5.4.1(b)</a:t>
            </a:r>
            <a:endParaRPr lang="en-US" dirty="0"/>
          </a:p>
        </p:txBody>
      </p:sp>
      <p:sp>
        <p:nvSpPr>
          <p:cNvPr id="9" name="TextBox 8"/>
          <p:cNvSpPr txBox="1"/>
          <p:nvPr/>
        </p:nvSpPr>
        <p:spPr>
          <a:xfrm>
            <a:off x="4038600" y="6096000"/>
            <a:ext cx="5105400" cy="381000"/>
          </a:xfrm>
          <a:prstGeom prst="rect">
            <a:avLst/>
          </a:prstGeom>
          <a:solidFill>
            <a:srgbClr val="00B0F0"/>
          </a:solidFill>
        </p:spPr>
        <p:txBody>
          <a:bodyPr wrap="square" rtlCol="0">
            <a:spAutoFit/>
          </a:bodyPr>
          <a:lstStyle/>
          <a:p>
            <a:r>
              <a:rPr lang="en-US" dirty="0" smtClean="0"/>
              <a:t>Reference: ANSI/ITSDF B56..6-2005   6.4.3   </a:t>
            </a:r>
            <a:endParaRPr lang="en-US" dirty="0"/>
          </a:p>
        </p:txBody>
      </p:sp>
      <p:sp>
        <p:nvSpPr>
          <p:cNvPr id="10" name="Rectangle 9"/>
          <p:cNvSpPr/>
          <p:nvPr/>
        </p:nvSpPr>
        <p:spPr>
          <a:xfrm>
            <a:off x="4038600" y="6457890"/>
            <a:ext cx="51054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(o) (2)</a:t>
            </a:r>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381000" y="1371600"/>
            <a:ext cx="7543800" cy="1200329"/>
          </a:xfrm>
          <a:prstGeom prst="rect">
            <a:avLst/>
          </a:prstGeom>
        </p:spPr>
        <p:txBody>
          <a:bodyPr wrap="square">
            <a:spAutoFit/>
          </a:bodyPr>
          <a:lstStyle/>
          <a:p>
            <a:r>
              <a:rPr lang="en-US" sz="2400" b="1" dirty="0" smtClean="0"/>
              <a:t>c. Handle loads only with the load engaging means and do not transport loads or miscellaneous items within the operator’s compartment or other areas of the truck.</a:t>
            </a:r>
            <a:endParaRPr lang="en-US" sz="2400" b="1" dirty="0"/>
          </a:p>
        </p:txBody>
      </p:sp>
      <p:pic>
        <p:nvPicPr>
          <p:cNvPr id="169986" name="Picture 2"/>
          <p:cNvPicPr>
            <a:picLocks noChangeAspect="1" noChangeArrowheads="1"/>
          </p:cNvPicPr>
          <p:nvPr/>
        </p:nvPicPr>
        <p:blipFill>
          <a:blip r:embed="rId4" cstate="print"/>
          <a:srcRect/>
          <a:stretch>
            <a:fillRect/>
          </a:stretch>
        </p:blipFill>
        <p:spPr bwMode="auto">
          <a:xfrm>
            <a:off x="381000" y="2831428"/>
            <a:ext cx="4076700" cy="4026572"/>
          </a:xfrm>
          <a:prstGeom prst="rect">
            <a:avLst/>
          </a:prstGeom>
          <a:noFill/>
          <a:ln w="9525">
            <a:noFill/>
            <a:miter lim="800000"/>
            <a:headEnd/>
            <a:tailEnd/>
          </a:ln>
        </p:spPr>
      </p:pic>
      <p:pic>
        <p:nvPicPr>
          <p:cNvPr id="169987" name="Picture 3"/>
          <p:cNvPicPr>
            <a:picLocks noChangeAspect="1" noChangeArrowheads="1"/>
          </p:cNvPicPr>
          <p:nvPr/>
        </p:nvPicPr>
        <p:blipFill>
          <a:blip r:embed="rId5" cstate="print"/>
          <a:srcRect r="8435" b="23100"/>
          <a:stretch>
            <a:fillRect/>
          </a:stretch>
        </p:blipFill>
        <p:spPr bwMode="auto">
          <a:xfrm rot="295054">
            <a:off x="3008623" y="2935808"/>
            <a:ext cx="976819" cy="901092"/>
          </a:xfrm>
          <a:prstGeom prst="rect">
            <a:avLst/>
          </a:prstGeom>
          <a:noFill/>
          <a:ln w="9525">
            <a:noFill/>
            <a:miter lim="800000"/>
            <a:headEnd/>
            <a:tailEnd/>
          </a:ln>
        </p:spPr>
      </p:pic>
      <p:sp>
        <p:nvSpPr>
          <p:cNvPr id="8" name="TextBox 7"/>
          <p:cNvSpPr txBox="1"/>
          <p:nvPr/>
        </p:nvSpPr>
        <p:spPr>
          <a:xfrm>
            <a:off x="4038600" y="57912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5.4.1(d)</a:t>
            </a:r>
            <a:endParaRPr lang="en-US" dirty="0"/>
          </a:p>
        </p:txBody>
      </p:sp>
      <p:sp>
        <p:nvSpPr>
          <p:cNvPr id="9" name="TextBox 8"/>
          <p:cNvSpPr txBox="1"/>
          <p:nvPr/>
        </p:nvSpPr>
        <p:spPr>
          <a:xfrm>
            <a:off x="4038600" y="6096000"/>
            <a:ext cx="5105400" cy="381000"/>
          </a:xfrm>
          <a:prstGeom prst="rect">
            <a:avLst/>
          </a:prstGeom>
          <a:solidFill>
            <a:srgbClr val="00B0F0"/>
          </a:solidFill>
        </p:spPr>
        <p:txBody>
          <a:bodyPr wrap="square" rtlCol="0">
            <a:spAutoFit/>
          </a:bodyPr>
          <a:lstStyle/>
          <a:p>
            <a:r>
              <a:rPr lang="en-US" dirty="0" smtClean="0"/>
              <a:t>Reference: ANSI/ITSDF B56..6-2005   6.4.3   </a:t>
            </a:r>
            <a:endParaRPr lang="en-US" dirty="0"/>
          </a:p>
        </p:txBody>
      </p:sp>
      <p:sp>
        <p:nvSpPr>
          <p:cNvPr id="10" name="Rectangle 9"/>
          <p:cNvSpPr/>
          <p:nvPr/>
        </p:nvSpPr>
        <p:spPr>
          <a:xfrm>
            <a:off x="4038600" y="6457890"/>
            <a:ext cx="51054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(o) (1)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48148E-6 L -0.50625 -0.00648 " pathEditMode="relative" rAng="0" ptsTypes="AA">
                                      <p:cBhvr>
                                        <p:cTn id="6" dur="2000" fill="hold"/>
                                        <p:tgtEl>
                                          <p:spTgt spid="169986"/>
                                        </p:tgtEl>
                                        <p:attrNameLst>
                                          <p:attrName>ppt_x</p:attrName>
                                          <p:attrName>ppt_y</p:attrName>
                                        </p:attrNameLst>
                                      </p:cBhvr>
                                      <p:rCtr x="-253" y="-3"/>
                                    </p:animMotion>
                                  </p:childTnLst>
                                </p:cTn>
                              </p:par>
                              <p:par>
                                <p:cTn id="7" presetID="0" presetClass="path" presetSubtype="0" accel="50000" decel="50000" fill="hold" nodeType="withEffect">
                                  <p:stCondLst>
                                    <p:cond delay="0"/>
                                  </p:stCondLst>
                                  <p:childTnLst>
                                    <p:animMotion origin="layout" path="M 0.06649 -0.02778 C 0.06441 -0.02847 0.06093 -0.02731 0.05989 -0.03079 C 0.0592 -0.03356 0.06197 -0.03634 0.06336 -0.03889 C 0.06736 -0.04699 0.08107 -0.05694 0.08784 -0.06042 C 0.12239 -0.05833 0.12256 -0.06042 0.14635 -0.04676 C 0.1493 -0.04213 0.15347 -0.03889 0.15607 -0.0331 C 0.15711 -0.03102 0.15694 -0.02778 0.15763 -0.02523 C 0.1585 -0.02222 0.15989 -0.01968 0.16111 -0.01667 C 0.15902 0.0162 0.15816 0.01968 0.14635 0.04375 C 0.14166 0.05278 0.1427 0.0588 0.13663 0.06574 C 0.13819 0.04606 0.14062 0.02616 0.15295 0.01898 C 0.16354 0.02523 0.17083 0.04213 0.17725 0.05741 C 0.17552 0.09792 0.17812 0.1037 0.15763 0.12083 C 0.15277 0.11968 0.14704 0.12292 0.14305 0.11806 C 0.14079 0.11528 0.14357 0.10856 0.14479 0.1044 C 0.14739 0.09514 0.15711 0.08519 0.1625 0.08218 C 0.16857 0.08403 0.17482 0.08472 0.18055 0.08773 C 0.18767 0.09167 0.18871 0.10463 0.19357 0.11227 C 0.2 0.14583 0.19913 0.13426 0.19513 0.19236 C 0.19461 0.19954 0.18628 0.21597 0.18385 0.22245 C 0.18194 0.21366 0.18333 0.19167 0.18697 0.1838 C 0.18871 0.18032 0.19131 0.17847 0.19357 0.17569 C 0.20208 0.17639 0.22777 0.16968 0.2375 0.18681 C 0.23802 0.21042 0.23715 0.23449 0.23906 0.2581 C 0.23941 0.26181 0.24253 0.24977 0.24253 0.25 " pathEditMode="relative" rAng="0" ptsTypes="ffffffffffffffffffffffffA">
                                      <p:cBhvr>
                                        <p:cTn id="8" dur="2000" fill="hold"/>
                                        <p:tgtEl>
                                          <p:spTgt spid="169987"/>
                                        </p:tgtEl>
                                        <p:attrNameLst>
                                          <p:attrName>ppt_x</p:attrName>
                                          <p:attrName>ppt_y</p:attrName>
                                        </p:attrNameLst>
                                      </p:cBhvr>
                                      <p:rCtr x="84" y="1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srcRect/>
          <a:stretch>
            <a:fillRect/>
          </a:stretch>
        </p:blipFill>
        <p:spPr bwMode="auto">
          <a:xfrm>
            <a:off x="4724400" y="1219200"/>
            <a:ext cx="3352800" cy="1915885"/>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2895600" y="2209800"/>
            <a:ext cx="2299063" cy="3048000"/>
          </a:xfrm>
          <a:prstGeom prst="rect">
            <a:avLst/>
          </a:prstGeom>
          <a:noFill/>
          <a:ln w="9525">
            <a:noFill/>
            <a:miter lim="800000"/>
            <a:headEnd/>
            <a:tailEnd/>
          </a:ln>
        </p:spPr>
      </p:pic>
      <p:pic>
        <p:nvPicPr>
          <p:cNvPr id="13314" name="Picture 2"/>
          <p:cNvPicPr>
            <a:picLocks noGrp="1" noChangeAspect="1" noChangeArrowheads="1"/>
          </p:cNvPicPr>
          <p:nvPr>
            <p:ph idx="1"/>
          </p:nvPr>
        </p:nvPicPr>
        <p:blipFill>
          <a:blip r:embed="rId4" cstate="print"/>
          <a:srcRect/>
          <a:stretch>
            <a:fillRect/>
          </a:stretch>
        </p:blipFill>
        <p:spPr bwMode="auto">
          <a:xfrm>
            <a:off x="381000" y="1905000"/>
            <a:ext cx="2139696" cy="2971800"/>
          </a:xfrm>
          <a:prstGeom prst="rect">
            <a:avLst/>
          </a:prstGeom>
          <a:noFill/>
          <a:ln w="9525">
            <a:noFill/>
            <a:miter lim="800000"/>
            <a:headEnd/>
            <a:tailEnd/>
          </a:ln>
        </p:spPr>
      </p:pic>
      <p:sp>
        <p:nvSpPr>
          <p:cNvPr id="5" name="Rectangle 4"/>
          <p:cNvSpPr/>
          <p:nvPr/>
        </p:nvSpPr>
        <p:spPr>
          <a:xfrm>
            <a:off x="381000" y="4953000"/>
            <a:ext cx="1990610" cy="646331"/>
          </a:xfrm>
          <a:prstGeom prst="rect">
            <a:avLst/>
          </a:prstGeom>
        </p:spPr>
        <p:txBody>
          <a:bodyPr wrap="none">
            <a:spAutoFit/>
          </a:bodyPr>
          <a:lstStyle/>
          <a:p>
            <a:r>
              <a:rPr lang="en-US" b="1" dirty="0" smtClean="0"/>
              <a:t>Stand-Up 3-Wheel </a:t>
            </a:r>
          </a:p>
          <a:p>
            <a:r>
              <a:rPr lang="en-US" b="1" dirty="0" smtClean="0"/>
              <a:t>Truck Electric</a:t>
            </a:r>
            <a:endParaRPr lang="en-US" dirty="0"/>
          </a:p>
        </p:txBody>
      </p:sp>
      <p:sp>
        <p:nvSpPr>
          <p:cNvPr id="7" name="Rectangle 6"/>
          <p:cNvSpPr/>
          <p:nvPr/>
        </p:nvSpPr>
        <p:spPr>
          <a:xfrm>
            <a:off x="4267200" y="3200400"/>
            <a:ext cx="4155818" cy="369332"/>
          </a:xfrm>
          <a:prstGeom prst="rect">
            <a:avLst/>
          </a:prstGeom>
        </p:spPr>
        <p:txBody>
          <a:bodyPr wrap="none">
            <a:spAutoFit/>
          </a:bodyPr>
          <a:lstStyle/>
          <a:p>
            <a:r>
              <a:rPr lang="en-US" b="1" dirty="0" smtClean="0"/>
              <a:t>Low Lift Walkie/Rider Pallet Truck Electric</a:t>
            </a:r>
            <a:endParaRPr lang="en-US" dirty="0"/>
          </a:p>
        </p:txBody>
      </p:sp>
      <p:pic>
        <p:nvPicPr>
          <p:cNvPr id="13316" name="Picture 4"/>
          <p:cNvPicPr>
            <a:picLocks noChangeAspect="1" noChangeArrowheads="1"/>
          </p:cNvPicPr>
          <p:nvPr/>
        </p:nvPicPr>
        <p:blipFill>
          <a:blip r:embed="rId5" cstate="print"/>
          <a:srcRect/>
          <a:stretch>
            <a:fillRect/>
          </a:stretch>
        </p:blipFill>
        <p:spPr bwMode="auto">
          <a:xfrm>
            <a:off x="4648200" y="3810000"/>
            <a:ext cx="2514600" cy="2198479"/>
          </a:xfrm>
          <a:prstGeom prst="rect">
            <a:avLst/>
          </a:prstGeom>
          <a:noFill/>
          <a:ln w="9525">
            <a:noFill/>
            <a:miter lim="800000"/>
            <a:headEnd/>
            <a:tailEnd/>
          </a:ln>
        </p:spPr>
      </p:pic>
      <p:sp>
        <p:nvSpPr>
          <p:cNvPr id="9" name="Rectangle 8"/>
          <p:cNvSpPr/>
          <p:nvPr/>
        </p:nvSpPr>
        <p:spPr>
          <a:xfrm>
            <a:off x="4648200" y="6096000"/>
            <a:ext cx="3956852" cy="369332"/>
          </a:xfrm>
          <a:prstGeom prst="rect">
            <a:avLst/>
          </a:prstGeom>
        </p:spPr>
        <p:txBody>
          <a:bodyPr wrap="none">
            <a:spAutoFit/>
          </a:bodyPr>
          <a:lstStyle/>
          <a:p>
            <a:r>
              <a:rPr lang="en-US" b="1" dirty="0" smtClean="0"/>
              <a:t>Counter-Balanced Stacker Truck Electric</a:t>
            </a:r>
            <a:endParaRPr lang="en-US" dirty="0"/>
          </a:p>
        </p:txBody>
      </p:sp>
      <p:sp>
        <p:nvSpPr>
          <p:cNvPr id="10" name="Title 4"/>
          <p:cNvSpPr>
            <a:spLocks noGrp="1"/>
          </p:cNvSpPr>
          <p:nvPr>
            <p:ph type="title"/>
          </p:nvPr>
        </p:nvSpPr>
        <p:spPr>
          <a:xfrm>
            <a:off x="1447800" y="228600"/>
            <a:ext cx="64770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2819400" y="5181600"/>
            <a:ext cx="1778628" cy="461665"/>
          </a:xfrm>
          <a:prstGeom prst="rect">
            <a:avLst/>
          </a:prstGeom>
        </p:spPr>
        <p:txBody>
          <a:bodyPr wrap="none">
            <a:spAutoFit/>
          </a:bodyPr>
          <a:lstStyle/>
          <a:p>
            <a:r>
              <a:rPr lang="en-US" sz="2400" b="1" dirty="0" smtClean="0"/>
              <a:t>Reach Truck </a:t>
            </a:r>
            <a:endParaRPr lang="en-US" sz="2400" dirty="0"/>
          </a:p>
        </p:txBody>
      </p:sp>
      <p:sp>
        <p:nvSpPr>
          <p:cNvPr id="11" name="Content Placeholder 2"/>
          <p:cNvSpPr txBox="1">
            <a:spLocks/>
          </p:cNvSpPr>
          <p:nvPr/>
        </p:nvSpPr>
        <p:spPr>
          <a:xfrm>
            <a:off x="228600" y="1066800"/>
            <a:ext cx="29718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sng" strike="noStrike" kern="1200" cap="none" spc="0" normalizeH="0" baseline="0" noProof="0" dirty="0" smtClean="0">
                <a:ln>
                  <a:noFill/>
                </a:ln>
                <a:solidFill>
                  <a:schemeClr val="tx1"/>
                </a:solidFill>
                <a:effectLst/>
                <a:uLnTx/>
                <a:uFillTx/>
                <a:latin typeface="+mn-lt"/>
                <a:ea typeface="+mn-ea"/>
                <a:cs typeface="+mn-cs"/>
              </a:rPr>
              <a:t>Fork Lift Types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sng"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228600" y="1371600"/>
            <a:ext cx="7620000" cy="1200329"/>
          </a:xfrm>
          <a:prstGeom prst="rect">
            <a:avLst/>
          </a:prstGeom>
        </p:spPr>
        <p:txBody>
          <a:bodyPr wrap="square">
            <a:spAutoFit/>
          </a:bodyPr>
          <a:lstStyle/>
          <a:p>
            <a:r>
              <a:rPr lang="en-US" sz="2400" b="1" dirty="0" smtClean="0"/>
              <a:t>d. When attachments are used, extra care shall be taken in securing, manipulating, positioning, and transporting the load.</a:t>
            </a:r>
            <a:endParaRPr lang="en-US" sz="2400" b="1" dirty="0"/>
          </a:p>
        </p:txBody>
      </p:sp>
      <p:pic>
        <p:nvPicPr>
          <p:cNvPr id="8194" name="Picture 2"/>
          <p:cNvPicPr>
            <a:picLocks noChangeAspect="1" noChangeArrowheads="1"/>
          </p:cNvPicPr>
          <p:nvPr/>
        </p:nvPicPr>
        <p:blipFill>
          <a:blip r:embed="rId4" cstate="print"/>
          <a:srcRect/>
          <a:stretch>
            <a:fillRect/>
          </a:stretch>
        </p:blipFill>
        <p:spPr bwMode="auto">
          <a:xfrm>
            <a:off x="304800" y="2590800"/>
            <a:ext cx="4038600" cy="4038600"/>
          </a:xfrm>
          <a:prstGeom prst="rect">
            <a:avLst/>
          </a:prstGeom>
          <a:noFill/>
          <a:ln w="9525">
            <a:noFill/>
            <a:miter lim="800000"/>
            <a:headEnd/>
            <a:tailEnd/>
          </a:ln>
        </p:spPr>
      </p:pic>
      <p:pic>
        <p:nvPicPr>
          <p:cNvPr id="8195" name="Picture 3"/>
          <p:cNvPicPr>
            <a:picLocks noChangeAspect="1" noChangeArrowheads="1"/>
          </p:cNvPicPr>
          <p:nvPr/>
        </p:nvPicPr>
        <p:blipFill>
          <a:blip r:embed="rId5" cstate="print"/>
          <a:srcRect/>
          <a:stretch>
            <a:fillRect/>
          </a:stretch>
        </p:blipFill>
        <p:spPr bwMode="auto">
          <a:xfrm>
            <a:off x="5181600" y="2514600"/>
            <a:ext cx="3564674" cy="4004119"/>
          </a:xfrm>
          <a:prstGeom prst="rect">
            <a:avLst/>
          </a:prstGeom>
          <a:noFill/>
          <a:ln w="9525">
            <a:noFill/>
            <a:miter lim="800000"/>
            <a:headEnd/>
            <a:tailEnd/>
          </a:ln>
        </p:spPr>
      </p:pic>
      <p:sp>
        <p:nvSpPr>
          <p:cNvPr id="8" name="TextBox 7"/>
          <p:cNvSpPr txBox="1"/>
          <p:nvPr/>
        </p:nvSpPr>
        <p:spPr>
          <a:xfrm>
            <a:off x="4038600" y="5715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5.4.2</a:t>
            </a:r>
            <a:endParaRPr lang="en-US" dirty="0"/>
          </a:p>
        </p:txBody>
      </p:sp>
      <p:sp>
        <p:nvSpPr>
          <p:cNvPr id="9" name="Rectangle 8"/>
          <p:cNvSpPr/>
          <p:nvPr/>
        </p:nvSpPr>
        <p:spPr>
          <a:xfrm>
            <a:off x="4038600" y="6457890"/>
            <a:ext cx="51054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(o) (2)</a:t>
            </a:r>
            <a:endParaRPr lang="en-US" dirty="0"/>
          </a:p>
        </p:txBody>
      </p:sp>
      <p:sp>
        <p:nvSpPr>
          <p:cNvPr id="10" name="TextBox 9"/>
          <p:cNvSpPr txBox="1"/>
          <p:nvPr/>
        </p:nvSpPr>
        <p:spPr>
          <a:xfrm>
            <a:off x="4038600" y="6096000"/>
            <a:ext cx="5105400" cy="381000"/>
          </a:xfrm>
          <a:prstGeom prst="rect">
            <a:avLst/>
          </a:prstGeom>
          <a:solidFill>
            <a:srgbClr val="00B0F0"/>
          </a:solidFill>
        </p:spPr>
        <p:txBody>
          <a:bodyPr wrap="square" rtlCol="0">
            <a:spAutoFit/>
          </a:bodyPr>
          <a:lstStyle/>
          <a:p>
            <a:r>
              <a:rPr lang="en-US" dirty="0" smtClean="0"/>
              <a:t>Reference: ANSI/ITSDF B56..6-2005   6.4.3   </a:t>
            </a: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381000" y="1295400"/>
            <a:ext cx="7848600" cy="1384995"/>
          </a:xfrm>
          <a:prstGeom prst="rect">
            <a:avLst/>
          </a:prstGeom>
        </p:spPr>
        <p:txBody>
          <a:bodyPr wrap="square">
            <a:spAutoFit/>
          </a:bodyPr>
          <a:lstStyle/>
          <a:p>
            <a:r>
              <a:rPr lang="en-US" sz="2800" b="1" dirty="0" smtClean="0"/>
              <a:t>e. Trucks equipped with attachments shall be operated as partially loaded trucks when not handling a load.</a:t>
            </a:r>
            <a:endParaRPr lang="en-US" sz="2800" b="1" dirty="0"/>
          </a:p>
        </p:txBody>
      </p:sp>
      <p:pic>
        <p:nvPicPr>
          <p:cNvPr id="10242" name="Picture 2"/>
          <p:cNvPicPr>
            <a:picLocks noChangeAspect="1" noChangeArrowheads="1"/>
          </p:cNvPicPr>
          <p:nvPr/>
        </p:nvPicPr>
        <p:blipFill>
          <a:blip r:embed="rId4" cstate="print"/>
          <a:srcRect/>
          <a:stretch>
            <a:fillRect/>
          </a:stretch>
        </p:blipFill>
        <p:spPr bwMode="auto">
          <a:xfrm rot="21180520">
            <a:off x="121404" y="2835150"/>
            <a:ext cx="2895600" cy="2171700"/>
          </a:xfrm>
          <a:prstGeom prst="rect">
            <a:avLst/>
          </a:prstGeom>
          <a:noFill/>
          <a:ln w="9525">
            <a:noFill/>
            <a:miter lim="800000"/>
            <a:headEnd/>
            <a:tailEnd/>
          </a:ln>
        </p:spPr>
      </p:pic>
      <p:pic>
        <p:nvPicPr>
          <p:cNvPr id="10243" name="Picture 3"/>
          <p:cNvPicPr>
            <a:picLocks noChangeAspect="1" noChangeArrowheads="1"/>
          </p:cNvPicPr>
          <p:nvPr/>
        </p:nvPicPr>
        <p:blipFill>
          <a:blip r:embed="rId5" cstate="print"/>
          <a:srcRect/>
          <a:stretch>
            <a:fillRect/>
          </a:stretch>
        </p:blipFill>
        <p:spPr bwMode="auto">
          <a:xfrm rot="374411">
            <a:off x="3022842" y="2385075"/>
            <a:ext cx="3362633" cy="2524530"/>
          </a:xfrm>
          <a:prstGeom prst="rect">
            <a:avLst/>
          </a:prstGeom>
          <a:noFill/>
          <a:ln w="9525">
            <a:noFill/>
            <a:miter lim="800000"/>
            <a:headEnd/>
            <a:tailEnd/>
          </a:ln>
        </p:spPr>
      </p:pic>
      <p:pic>
        <p:nvPicPr>
          <p:cNvPr id="10244" name="Picture 4"/>
          <p:cNvPicPr>
            <a:picLocks noChangeAspect="1" noChangeArrowheads="1"/>
          </p:cNvPicPr>
          <p:nvPr/>
        </p:nvPicPr>
        <p:blipFill>
          <a:blip r:embed="rId6" cstate="print"/>
          <a:srcRect/>
          <a:stretch>
            <a:fillRect/>
          </a:stretch>
        </p:blipFill>
        <p:spPr bwMode="auto">
          <a:xfrm rot="558306">
            <a:off x="140503" y="4638686"/>
            <a:ext cx="3048000" cy="1985963"/>
          </a:xfrm>
          <a:prstGeom prst="rect">
            <a:avLst/>
          </a:prstGeom>
          <a:noFill/>
          <a:ln w="9525">
            <a:noFill/>
            <a:miter lim="800000"/>
            <a:headEnd/>
            <a:tailEnd/>
          </a:ln>
        </p:spPr>
      </p:pic>
      <p:pic>
        <p:nvPicPr>
          <p:cNvPr id="10245" name="Picture 5"/>
          <p:cNvPicPr>
            <a:picLocks noChangeAspect="1" noChangeArrowheads="1"/>
          </p:cNvPicPr>
          <p:nvPr/>
        </p:nvPicPr>
        <p:blipFill>
          <a:blip r:embed="rId7" cstate="print"/>
          <a:srcRect/>
          <a:stretch>
            <a:fillRect/>
          </a:stretch>
        </p:blipFill>
        <p:spPr bwMode="auto">
          <a:xfrm rot="310836">
            <a:off x="3200400" y="4419600"/>
            <a:ext cx="2971800" cy="2228850"/>
          </a:xfrm>
          <a:prstGeom prst="rect">
            <a:avLst/>
          </a:prstGeom>
          <a:noFill/>
          <a:ln w="9525">
            <a:noFill/>
            <a:miter lim="800000"/>
            <a:headEnd/>
            <a:tailEnd/>
          </a:ln>
        </p:spPr>
      </p:pic>
      <p:pic>
        <p:nvPicPr>
          <p:cNvPr id="10246" name="Picture 6"/>
          <p:cNvPicPr>
            <a:picLocks noChangeAspect="1" noChangeArrowheads="1"/>
          </p:cNvPicPr>
          <p:nvPr/>
        </p:nvPicPr>
        <p:blipFill>
          <a:blip r:embed="rId8" cstate="print"/>
          <a:srcRect/>
          <a:stretch>
            <a:fillRect/>
          </a:stretch>
        </p:blipFill>
        <p:spPr bwMode="auto">
          <a:xfrm>
            <a:off x="6248400" y="4381500"/>
            <a:ext cx="2895600" cy="2171700"/>
          </a:xfrm>
          <a:prstGeom prst="rect">
            <a:avLst/>
          </a:prstGeom>
          <a:noFill/>
          <a:ln w="9525">
            <a:noFill/>
            <a:miter lim="800000"/>
            <a:headEnd/>
            <a:tailEnd/>
          </a:ln>
        </p:spPr>
      </p:pic>
      <p:pic>
        <p:nvPicPr>
          <p:cNvPr id="10247" name="Picture 7"/>
          <p:cNvPicPr>
            <a:picLocks noChangeAspect="1" noChangeArrowheads="1"/>
          </p:cNvPicPr>
          <p:nvPr/>
        </p:nvPicPr>
        <p:blipFill>
          <a:blip r:embed="rId9" cstate="print"/>
          <a:srcRect/>
          <a:stretch>
            <a:fillRect/>
          </a:stretch>
        </p:blipFill>
        <p:spPr bwMode="auto">
          <a:xfrm rot="21247980">
            <a:off x="6172200" y="2362200"/>
            <a:ext cx="2743200" cy="1868805"/>
          </a:xfrm>
          <a:prstGeom prst="rect">
            <a:avLst/>
          </a:prstGeom>
          <a:noFill/>
          <a:ln w="9525">
            <a:noFill/>
            <a:miter lim="800000"/>
            <a:headEnd/>
            <a:tailEnd/>
          </a:ln>
        </p:spPr>
      </p:pic>
      <p:sp>
        <p:nvSpPr>
          <p:cNvPr id="12" name="TextBox 11"/>
          <p:cNvSpPr txBox="1"/>
          <p:nvPr/>
        </p:nvSpPr>
        <p:spPr>
          <a:xfrm>
            <a:off x="4038600" y="57912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5.4.2</a:t>
            </a:r>
            <a:endParaRPr lang="en-US" dirty="0"/>
          </a:p>
        </p:txBody>
      </p:sp>
      <p:sp>
        <p:nvSpPr>
          <p:cNvPr id="13" name="TextBox 12"/>
          <p:cNvSpPr txBox="1"/>
          <p:nvPr/>
        </p:nvSpPr>
        <p:spPr>
          <a:xfrm>
            <a:off x="4038600" y="6096000"/>
            <a:ext cx="5105400" cy="381000"/>
          </a:xfrm>
          <a:prstGeom prst="rect">
            <a:avLst/>
          </a:prstGeom>
          <a:solidFill>
            <a:srgbClr val="00B0F0"/>
          </a:solidFill>
        </p:spPr>
        <p:txBody>
          <a:bodyPr wrap="square" rtlCol="0">
            <a:spAutoFit/>
          </a:bodyPr>
          <a:lstStyle/>
          <a:p>
            <a:r>
              <a:rPr lang="en-US" dirty="0" smtClean="0"/>
              <a:t>Reference: ANSI/ITSDF B56..6-2005   6.4.4   </a:t>
            </a:r>
            <a:endParaRPr lang="en-US" dirty="0"/>
          </a:p>
        </p:txBody>
      </p:sp>
      <p:sp>
        <p:nvSpPr>
          <p:cNvPr id="14" name="Rectangle 13"/>
          <p:cNvSpPr/>
          <p:nvPr/>
        </p:nvSpPr>
        <p:spPr>
          <a:xfrm>
            <a:off x="4038600" y="6457890"/>
            <a:ext cx="51054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(o) (4)</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0" y="1447800"/>
            <a:ext cx="8915400" cy="1384995"/>
          </a:xfrm>
          <a:prstGeom prst="rect">
            <a:avLst/>
          </a:prstGeom>
        </p:spPr>
        <p:txBody>
          <a:bodyPr wrap="square">
            <a:spAutoFit/>
          </a:bodyPr>
          <a:lstStyle/>
          <a:p>
            <a:r>
              <a:rPr lang="en-US" sz="2800" b="1" dirty="0" smtClean="0"/>
              <a:t>f. Loads shall be completely engaged with the load engaging means. Forks should be at least 2/3 of the load length.</a:t>
            </a:r>
            <a:endParaRPr lang="en-US" sz="2800" b="1" dirty="0"/>
          </a:p>
        </p:txBody>
      </p:sp>
      <p:pic>
        <p:nvPicPr>
          <p:cNvPr id="11266" name="Picture 2"/>
          <p:cNvPicPr>
            <a:picLocks noChangeAspect="1" noChangeArrowheads="1"/>
          </p:cNvPicPr>
          <p:nvPr/>
        </p:nvPicPr>
        <p:blipFill>
          <a:blip r:embed="rId4" cstate="print"/>
          <a:srcRect/>
          <a:stretch>
            <a:fillRect/>
          </a:stretch>
        </p:blipFill>
        <p:spPr bwMode="auto">
          <a:xfrm>
            <a:off x="1524000" y="2438400"/>
            <a:ext cx="5486400" cy="3926814"/>
          </a:xfrm>
          <a:prstGeom prst="rect">
            <a:avLst/>
          </a:prstGeom>
          <a:noFill/>
          <a:ln w="9525">
            <a:noFill/>
            <a:miter lim="800000"/>
            <a:headEnd/>
            <a:tailEnd/>
          </a:ln>
        </p:spPr>
      </p:pic>
      <p:sp>
        <p:nvSpPr>
          <p:cNvPr id="8" name="TextBox 7"/>
          <p:cNvSpPr txBox="1"/>
          <p:nvPr/>
        </p:nvSpPr>
        <p:spPr>
          <a:xfrm>
            <a:off x="4038600" y="5715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5.4.3</a:t>
            </a:r>
            <a:endParaRPr lang="en-US" dirty="0"/>
          </a:p>
        </p:txBody>
      </p:sp>
      <p:sp>
        <p:nvSpPr>
          <p:cNvPr id="9" name="Rectangle 8"/>
          <p:cNvSpPr/>
          <p:nvPr/>
        </p:nvSpPr>
        <p:spPr>
          <a:xfrm>
            <a:off x="4038600" y="6457890"/>
            <a:ext cx="51054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(o) (5)</a:t>
            </a:r>
            <a:endParaRPr lang="en-US" dirty="0"/>
          </a:p>
        </p:txBody>
      </p:sp>
      <p:sp>
        <p:nvSpPr>
          <p:cNvPr id="10" name="TextBox 9"/>
          <p:cNvSpPr txBox="1"/>
          <p:nvPr/>
        </p:nvSpPr>
        <p:spPr>
          <a:xfrm>
            <a:off x="4038600" y="6096000"/>
            <a:ext cx="5105400" cy="381000"/>
          </a:xfrm>
          <a:prstGeom prst="rect">
            <a:avLst/>
          </a:prstGeom>
          <a:solidFill>
            <a:srgbClr val="00B0F0"/>
          </a:solidFill>
        </p:spPr>
        <p:txBody>
          <a:bodyPr wrap="square" rtlCol="0">
            <a:spAutoFit/>
          </a:bodyPr>
          <a:lstStyle/>
          <a:p>
            <a:r>
              <a:rPr lang="en-US" dirty="0" smtClean="0"/>
              <a:t>Reference: ANSI/ITSDF B56..6-2005   6.4.5   </a:t>
            </a:r>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0" y="1524000"/>
            <a:ext cx="8686800" cy="1384995"/>
          </a:xfrm>
          <a:prstGeom prst="rect">
            <a:avLst/>
          </a:prstGeom>
        </p:spPr>
        <p:txBody>
          <a:bodyPr wrap="square">
            <a:spAutoFit/>
          </a:bodyPr>
          <a:lstStyle/>
          <a:p>
            <a:r>
              <a:rPr lang="en-US" sz="2800" b="1" dirty="0" smtClean="0"/>
              <a:t>g. Where tilt is provided, carefully tilt the load backward to stabilize. Caution should be used in tilting with high or segmented loads.</a:t>
            </a:r>
            <a:endParaRPr lang="en-US" sz="2800" b="1" dirty="0"/>
          </a:p>
        </p:txBody>
      </p:sp>
      <p:pic>
        <p:nvPicPr>
          <p:cNvPr id="12290" name="Picture 2"/>
          <p:cNvPicPr>
            <a:picLocks noChangeAspect="1" noChangeArrowheads="1"/>
          </p:cNvPicPr>
          <p:nvPr/>
        </p:nvPicPr>
        <p:blipFill>
          <a:blip r:embed="rId4" cstate="print"/>
          <a:srcRect/>
          <a:stretch>
            <a:fillRect/>
          </a:stretch>
        </p:blipFill>
        <p:spPr bwMode="auto">
          <a:xfrm>
            <a:off x="5257800" y="2514600"/>
            <a:ext cx="3333750" cy="3133725"/>
          </a:xfrm>
          <a:prstGeom prst="rect">
            <a:avLst/>
          </a:prstGeom>
          <a:noFill/>
          <a:ln w="9525">
            <a:noFill/>
            <a:miter lim="800000"/>
            <a:headEnd/>
            <a:tailEnd/>
          </a:ln>
        </p:spPr>
      </p:pic>
      <p:pic>
        <p:nvPicPr>
          <p:cNvPr id="12291" name="Picture 3"/>
          <p:cNvPicPr>
            <a:picLocks noChangeAspect="1" noChangeArrowheads="1"/>
          </p:cNvPicPr>
          <p:nvPr/>
        </p:nvPicPr>
        <p:blipFill>
          <a:blip r:embed="rId5" cstate="print"/>
          <a:srcRect/>
          <a:stretch>
            <a:fillRect/>
          </a:stretch>
        </p:blipFill>
        <p:spPr bwMode="auto">
          <a:xfrm>
            <a:off x="228600" y="3048000"/>
            <a:ext cx="4706470" cy="2667000"/>
          </a:xfrm>
          <a:prstGeom prst="rect">
            <a:avLst/>
          </a:prstGeom>
          <a:noFill/>
          <a:ln w="9525">
            <a:noFill/>
            <a:miter lim="800000"/>
            <a:headEnd/>
            <a:tailEnd/>
          </a:ln>
        </p:spPr>
      </p:pic>
      <p:sp>
        <p:nvSpPr>
          <p:cNvPr id="8" name="TextBox 7"/>
          <p:cNvSpPr txBox="1"/>
          <p:nvPr/>
        </p:nvSpPr>
        <p:spPr>
          <a:xfrm>
            <a:off x="4038600" y="5715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5.4.3</a:t>
            </a:r>
            <a:endParaRPr lang="en-US" dirty="0"/>
          </a:p>
        </p:txBody>
      </p:sp>
      <p:sp>
        <p:nvSpPr>
          <p:cNvPr id="9" name="TextBox 8"/>
          <p:cNvSpPr txBox="1"/>
          <p:nvPr/>
        </p:nvSpPr>
        <p:spPr>
          <a:xfrm>
            <a:off x="4038600" y="6096000"/>
            <a:ext cx="5105400" cy="381000"/>
          </a:xfrm>
          <a:prstGeom prst="rect">
            <a:avLst/>
          </a:prstGeom>
          <a:solidFill>
            <a:srgbClr val="00B0F0"/>
          </a:solidFill>
        </p:spPr>
        <p:txBody>
          <a:bodyPr wrap="square" rtlCol="0">
            <a:spAutoFit/>
          </a:bodyPr>
          <a:lstStyle/>
          <a:p>
            <a:r>
              <a:rPr lang="en-US" dirty="0" smtClean="0"/>
              <a:t>Reference: ANSI/ITSDF B56..6-2005   6.4.6   </a:t>
            </a:r>
            <a:endParaRPr lang="en-US" dirty="0"/>
          </a:p>
        </p:txBody>
      </p:sp>
      <p:sp>
        <p:nvSpPr>
          <p:cNvPr id="10" name="Rectangle 9"/>
          <p:cNvSpPr/>
          <p:nvPr/>
        </p:nvSpPr>
        <p:spPr>
          <a:xfrm>
            <a:off x="4038600" y="6457890"/>
            <a:ext cx="51054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(o) (6)</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0" y="1600200"/>
            <a:ext cx="8839200" cy="954107"/>
          </a:xfrm>
          <a:prstGeom prst="rect">
            <a:avLst/>
          </a:prstGeom>
        </p:spPr>
        <p:txBody>
          <a:bodyPr wrap="square">
            <a:spAutoFit/>
          </a:bodyPr>
          <a:lstStyle/>
          <a:p>
            <a:r>
              <a:rPr lang="en-US" sz="2800" b="1" dirty="0" smtClean="0"/>
              <a:t>h. Do not tilt forward with load engaging means elevated except to pick up or deposit a load over a rack or stack.</a:t>
            </a:r>
            <a:endParaRPr lang="en-US" sz="2800" b="1" dirty="0"/>
          </a:p>
        </p:txBody>
      </p:sp>
      <p:pic>
        <p:nvPicPr>
          <p:cNvPr id="13314" name="Picture 2"/>
          <p:cNvPicPr>
            <a:picLocks noChangeAspect="1" noChangeArrowheads="1"/>
          </p:cNvPicPr>
          <p:nvPr/>
        </p:nvPicPr>
        <p:blipFill>
          <a:blip r:embed="rId4" cstate="print"/>
          <a:srcRect/>
          <a:stretch>
            <a:fillRect/>
          </a:stretch>
        </p:blipFill>
        <p:spPr bwMode="auto">
          <a:xfrm>
            <a:off x="4038600" y="2514600"/>
            <a:ext cx="5105400" cy="3290926"/>
          </a:xfrm>
          <a:prstGeom prst="rect">
            <a:avLst/>
          </a:prstGeom>
          <a:noFill/>
          <a:ln w="9525">
            <a:noFill/>
            <a:miter lim="800000"/>
            <a:headEnd/>
            <a:tailEnd/>
          </a:ln>
        </p:spPr>
      </p:pic>
      <p:pic>
        <p:nvPicPr>
          <p:cNvPr id="13315" name="Picture 3"/>
          <p:cNvPicPr>
            <a:picLocks noChangeAspect="1" noChangeArrowheads="1"/>
          </p:cNvPicPr>
          <p:nvPr/>
        </p:nvPicPr>
        <p:blipFill>
          <a:blip r:embed="rId5" cstate="print"/>
          <a:srcRect/>
          <a:stretch>
            <a:fillRect/>
          </a:stretch>
        </p:blipFill>
        <p:spPr bwMode="auto">
          <a:xfrm flipH="1">
            <a:off x="0" y="2514599"/>
            <a:ext cx="4038600" cy="4422727"/>
          </a:xfrm>
          <a:prstGeom prst="rect">
            <a:avLst/>
          </a:prstGeom>
          <a:noFill/>
          <a:ln w="9525">
            <a:noFill/>
            <a:miter lim="800000"/>
            <a:headEnd/>
            <a:tailEnd/>
          </a:ln>
        </p:spPr>
      </p:pic>
      <p:sp>
        <p:nvSpPr>
          <p:cNvPr id="8" name="TextBox 7"/>
          <p:cNvSpPr txBox="1"/>
          <p:nvPr/>
        </p:nvSpPr>
        <p:spPr>
          <a:xfrm>
            <a:off x="4038600" y="5715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5.4.4</a:t>
            </a:r>
            <a:endParaRPr lang="en-US" dirty="0"/>
          </a:p>
        </p:txBody>
      </p:sp>
      <p:sp>
        <p:nvSpPr>
          <p:cNvPr id="9" name="Rectangle 8"/>
          <p:cNvSpPr/>
          <p:nvPr/>
        </p:nvSpPr>
        <p:spPr>
          <a:xfrm>
            <a:off x="4038600" y="6457890"/>
            <a:ext cx="51054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(o) (6)</a:t>
            </a:r>
            <a:endParaRPr lang="en-US" dirty="0"/>
          </a:p>
        </p:txBody>
      </p:sp>
      <p:sp>
        <p:nvSpPr>
          <p:cNvPr id="10" name="TextBox 9"/>
          <p:cNvSpPr txBox="1"/>
          <p:nvPr/>
        </p:nvSpPr>
        <p:spPr>
          <a:xfrm>
            <a:off x="4038600" y="6096000"/>
            <a:ext cx="5105400" cy="381000"/>
          </a:xfrm>
          <a:prstGeom prst="rect">
            <a:avLst/>
          </a:prstGeom>
          <a:solidFill>
            <a:srgbClr val="00B0F0"/>
          </a:solidFill>
        </p:spPr>
        <p:txBody>
          <a:bodyPr wrap="square" rtlCol="0">
            <a:spAutoFit/>
          </a:bodyPr>
          <a:lstStyle/>
          <a:p>
            <a:r>
              <a:rPr lang="en-US" dirty="0" smtClean="0"/>
              <a:t>Reference: ANSI/ITSDF B56..6-2005   6.4.6   </a:t>
            </a:r>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21" descr="8719 pic"/>
          <p:cNvPicPr>
            <a:picLocks noChangeAspect="1" noChangeArrowheads="1"/>
          </p:cNvPicPr>
          <p:nvPr/>
        </p:nvPicPr>
        <p:blipFill>
          <a:blip r:embed="rId3" cstate="print"/>
          <a:srcRect/>
          <a:stretch>
            <a:fillRect/>
          </a:stretch>
        </p:blipFill>
        <p:spPr bwMode="auto">
          <a:xfrm rot="2038731">
            <a:off x="7675628" y="281504"/>
            <a:ext cx="1020815" cy="1146453"/>
          </a:xfrm>
          <a:prstGeom prst="rect">
            <a:avLst/>
          </a:prstGeom>
          <a:noFill/>
          <a:ln w="9525">
            <a:noFill/>
            <a:miter lim="800000"/>
            <a:headEnd/>
            <a:tailEnd/>
          </a:ln>
        </p:spPr>
      </p:pic>
      <p:sp>
        <p:nvSpPr>
          <p:cNvPr id="6" name="Title 1"/>
          <p:cNvSpPr>
            <a:spLocks noGrp="1"/>
          </p:cNvSpPr>
          <p:nvPr>
            <p:ph type="title"/>
          </p:nvPr>
        </p:nvSpPr>
        <p:spPr>
          <a:xfrm>
            <a:off x="1905000" y="274638"/>
            <a:ext cx="5410200" cy="1143000"/>
          </a:xfrm>
        </p:spPr>
        <p:txBody>
          <a:bodyPr/>
          <a:lstStyle/>
          <a:p>
            <a:r>
              <a:rPr lang="en-US" dirty="0" smtClean="0"/>
              <a:t>NASA Standard 8719.9</a:t>
            </a:r>
            <a:endParaRPr lang="en-US" dirty="0"/>
          </a:p>
        </p:txBody>
      </p:sp>
      <p:sp>
        <p:nvSpPr>
          <p:cNvPr id="7" name="Rectangle 6"/>
          <p:cNvSpPr/>
          <p:nvPr/>
        </p:nvSpPr>
        <p:spPr>
          <a:xfrm>
            <a:off x="381000" y="1371600"/>
            <a:ext cx="7391400" cy="954107"/>
          </a:xfrm>
          <a:prstGeom prst="rect">
            <a:avLst/>
          </a:prstGeom>
        </p:spPr>
        <p:txBody>
          <a:bodyPr wrap="square">
            <a:spAutoFit/>
          </a:bodyPr>
          <a:lstStyle/>
          <a:p>
            <a:r>
              <a:rPr lang="en-US" sz="2800" b="1" dirty="0" smtClean="0"/>
              <a:t>i. When stacking or tiering, use only enough back tilt to stabilize the load.</a:t>
            </a:r>
            <a:endParaRPr lang="en-US" sz="2800" b="1" dirty="0"/>
          </a:p>
        </p:txBody>
      </p:sp>
      <p:pic>
        <p:nvPicPr>
          <p:cNvPr id="14339" name="Picture 3"/>
          <p:cNvPicPr>
            <a:picLocks noChangeAspect="1" noChangeArrowheads="1"/>
          </p:cNvPicPr>
          <p:nvPr/>
        </p:nvPicPr>
        <p:blipFill>
          <a:blip r:embed="rId4" cstate="print"/>
          <a:srcRect/>
          <a:stretch>
            <a:fillRect/>
          </a:stretch>
        </p:blipFill>
        <p:spPr bwMode="auto">
          <a:xfrm>
            <a:off x="381000" y="2527927"/>
            <a:ext cx="3276600" cy="4006223"/>
          </a:xfrm>
          <a:prstGeom prst="rect">
            <a:avLst/>
          </a:prstGeom>
          <a:noFill/>
          <a:ln w="9525">
            <a:noFill/>
            <a:miter lim="800000"/>
            <a:headEnd/>
            <a:tailEnd/>
          </a:ln>
        </p:spPr>
      </p:pic>
      <p:pic>
        <p:nvPicPr>
          <p:cNvPr id="14340" name="Picture 4"/>
          <p:cNvPicPr>
            <a:picLocks noChangeAspect="1" noChangeArrowheads="1"/>
          </p:cNvPicPr>
          <p:nvPr/>
        </p:nvPicPr>
        <p:blipFill>
          <a:blip r:embed="rId5" cstate="print">
            <a:lum bright="10000"/>
          </a:blip>
          <a:srcRect/>
          <a:stretch>
            <a:fillRect/>
          </a:stretch>
        </p:blipFill>
        <p:spPr bwMode="auto">
          <a:xfrm>
            <a:off x="3810000" y="2286000"/>
            <a:ext cx="5029200" cy="4038600"/>
          </a:xfrm>
          <a:prstGeom prst="rect">
            <a:avLst/>
          </a:prstGeom>
          <a:noFill/>
          <a:ln w="9525">
            <a:noFill/>
            <a:miter lim="800000"/>
            <a:headEnd/>
            <a:tailEnd/>
          </a:ln>
        </p:spPr>
      </p:pic>
      <p:sp>
        <p:nvSpPr>
          <p:cNvPr id="8" name="TextBox 7"/>
          <p:cNvSpPr txBox="1"/>
          <p:nvPr/>
        </p:nvSpPr>
        <p:spPr>
          <a:xfrm>
            <a:off x="4038600" y="5715000"/>
            <a:ext cx="51054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5.4.4</a:t>
            </a:r>
            <a:endParaRPr lang="en-US" dirty="0"/>
          </a:p>
        </p:txBody>
      </p:sp>
      <p:sp>
        <p:nvSpPr>
          <p:cNvPr id="9" name="TextBox 8"/>
          <p:cNvSpPr txBox="1"/>
          <p:nvPr/>
        </p:nvSpPr>
        <p:spPr>
          <a:xfrm>
            <a:off x="4038600" y="6096000"/>
            <a:ext cx="5105400" cy="381000"/>
          </a:xfrm>
          <a:prstGeom prst="rect">
            <a:avLst/>
          </a:prstGeom>
          <a:solidFill>
            <a:srgbClr val="00B0F0"/>
          </a:solidFill>
        </p:spPr>
        <p:txBody>
          <a:bodyPr wrap="square" rtlCol="0">
            <a:spAutoFit/>
          </a:bodyPr>
          <a:lstStyle/>
          <a:p>
            <a:r>
              <a:rPr lang="en-US" dirty="0" smtClean="0"/>
              <a:t>Reference: ANSI/ITSDF B56..6-2005   6.4.6   </a:t>
            </a:r>
            <a:endParaRPr lang="en-US" dirty="0"/>
          </a:p>
        </p:txBody>
      </p:sp>
      <p:sp>
        <p:nvSpPr>
          <p:cNvPr id="10" name="Rectangle 9"/>
          <p:cNvSpPr/>
          <p:nvPr/>
        </p:nvSpPr>
        <p:spPr>
          <a:xfrm>
            <a:off x="4038600" y="6457890"/>
            <a:ext cx="5105400" cy="400110"/>
          </a:xfrm>
          <a:prstGeom prst="rect">
            <a:avLst/>
          </a:prstGeom>
          <a:solidFill>
            <a:srgbClr val="92D050"/>
          </a:solidFill>
        </p:spPr>
        <p:txBody>
          <a:bodyPr wrap="square">
            <a:spAutoFit/>
          </a:bodyPr>
          <a:lstStyle/>
          <a:p>
            <a:r>
              <a:rPr lang="en-US" sz="2000" b="1" dirty="0" smtClean="0"/>
              <a:t> </a:t>
            </a:r>
            <a:r>
              <a:rPr lang="en-US" b="1" dirty="0" smtClean="0"/>
              <a:t>Reference OSHA  Standard 29CFR 1910.178  (o) (6)</a:t>
            </a: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Grp="1" noChangeArrowheads="1"/>
          </p:cNvSpPr>
          <p:nvPr>
            <p:ph idx="1"/>
          </p:nvPr>
        </p:nvSpPr>
        <p:spPr>
          <a:xfrm>
            <a:off x="457200" y="152400"/>
            <a:ext cx="8229600" cy="1295399"/>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pic>
        <p:nvPicPr>
          <p:cNvPr id="4" name="Picture 3" descr="540_Recert_logo.gif"/>
          <p:cNvPicPr>
            <a:picLocks noChangeAspect="1"/>
          </p:cNvPicPr>
          <p:nvPr/>
        </p:nvPicPr>
        <p:blipFill>
          <a:blip r:embed="rId2" cstate="print"/>
          <a:stretch>
            <a:fillRect/>
          </a:stretch>
        </p:blipFill>
        <p:spPr>
          <a:xfrm>
            <a:off x="4173956" y="1905000"/>
            <a:ext cx="4970043" cy="2971800"/>
          </a:xfrm>
          <a:prstGeom prst="rect">
            <a:avLst/>
          </a:prstGeom>
        </p:spPr>
      </p:pic>
      <p:pic>
        <p:nvPicPr>
          <p:cNvPr id="267265" name="Picture 1"/>
          <p:cNvPicPr>
            <a:picLocks noChangeAspect="1" noChangeArrowheads="1"/>
          </p:cNvPicPr>
          <p:nvPr/>
        </p:nvPicPr>
        <p:blipFill>
          <a:blip r:embed="rId3" cstate="print"/>
          <a:srcRect/>
          <a:stretch>
            <a:fillRect/>
          </a:stretch>
        </p:blipFill>
        <p:spPr bwMode="auto">
          <a:xfrm rot="21125319">
            <a:off x="541120" y="1683217"/>
            <a:ext cx="3752698"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Grp="1" noChangeArrowheads="1"/>
          </p:cNvSpPr>
          <p:nvPr>
            <p:ph idx="1"/>
          </p:nvPr>
        </p:nvSpPr>
        <p:spPr>
          <a:xfrm>
            <a:off x="0" y="1447800"/>
            <a:ext cx="9144000" cy="5410200"/>
          </a:xfrm>
          <a:solidFill>
            <a:srgbClr val="FFFF00"/>
          </a:solidFill>
        </p:spPr>
        <p:txBody>
          <a:bodyPr>
            <a:normAutofit fontScale="92500"/>
          </a:bodyPr>
          <a:lstStyle/>
          <a:p>
            <a:pPr>
              <a:buClr>
                <a:srgbClr val="FF0000"/>
              </a:buClr>
              <a:buSzPct val="200000"/>
              <a:buNone/>
            </a:pPr>
            <a:r>
              <a:rPr lang="en-US" sz="2400" dirty="0" smtClean="0"/>
              <a:t>    </a:t>
            </a:r>
            <a:r>
              <a:rPr lang="en-US" sz="2400" b="1" dirty="0" smtClean="0"/>
              <a:t>(P1) PURPOSE  </a:t>
            </a:r>
          </a:p>
          <a:p>
            <a:pPr>
              <a:buClrTx/>
              <a:buNone/>
            </a:pPr>
            <a:r>
              <a:rPr lang="en-US" sz="3500" b="1" dirty="0" smtClean="0"/>
              <a:t>T</a:t>
            </a:r>
            <a:r>
              <a:rPr lang="en-US" sz="2400" dirty="0" smtClean="0"/>
              <a:t>his directive implements the requirements of NASA Standard 8719.9 “Standard for Lifting Devices and Equipment” for the GSFC Recertification Program (RECERT) in providing Center organizations with frequent and periodic inspection, certification, and recertification of lifting devices and equipment (LDE). Requirements are established for LDE Operators of cranes, mobile aerial platforms (MAP), and powered industrial trucks (PIT), and Critical Lift Coordinator (CLC) training and certification. This Center program improves safety, and minimizes or prevents potential personnel injury or fatality, and damage or loss of hardware and facilities. </a:t>
            </a:r>
          </a:p>
          <a:p>
            <a:pPr>
              <a:buClrTx/>
              <a:buNone/>
            </a:pPr>
            <a:r>
              <a:rPr lang="en-US" sz="3000" b="1" dirty="0" smtClean="0"/>
              <a:t>T</a:t>
            </a:r>
            <a:r>
              <a:rPr lang="en-US" sz="2400" dirty="0" smtClean="0"/>
              <a:t>his directive is not a substitute for applicable Occupational Safety and Health Administration (OSHA) and national consensus codes and standards (NCS) requirements. OSHA and NCS requirements apply to all GSFC LDE, LDE Operators, and their respective operations. </a:t>
            </a:r>
          </a:p>
          <a:p>
            <a:pPr eaLnBrk="1" hangingPunct="1">
              <a:lnSpc>
                <a:spcPct val="90000"/>
              </a:lnSpc>
              <a:buFont typeface="Wingdings" pitchFamily="2" charset="2"/>
              <a:buNone/>
              <a:defRPr/>
            </a:pPr>
            <a:endParaRPr lang="en-US" sz="2400" dirty="0" smtClean="0"/>
          </a:p>
        </p:txBody>
      </p:sp>
      <p:pic>
        <p:nvPicPr>
          <p:cNvPr id="102404" name="Picture 5"/>
          <p:cNvPicPr>
            <a:picLocks noChangeAspect="1" noChangeArrowheads="1"/>
          </p:cNvPicPr>
          <p:nvPr/>
        </p:nvPicPr>
        <p:blipFill>
          <a:blip r:embed="rId2" cstate="print"/>
          <a:srcRect l="-688" t="-635" r="-688" b="-635"/>
          <a:stretch>
            <a:fillRect/>
          </a:stretch>
        </p:blipFill>
        <p:spPr bwMode="auto">
          <a:xfrm>
            <a:off x="0" y="0"/>
            <a:ext cx="1600200" cy="1447800"/>
          </a:xfrm>
          <a:prstGeom prst="rect">
            <a:avLst/>
          </a:prstGeom>
          <a:noFill/>
          <a:ln w="9525">
            <a:noFill/>
            <a:miter lim="800000"/>
            <a:headEnd/>
            <a:tailEnd/>
          </a:ln>
        </p:spPr>
      </p:pic>
      <p:sp>
        <p:nvSpPr>
          <p:cNvPr id="8" name="Rectangle 3"/>
          <p:cNvSpPr>
            <a:spLocks noGrp="1" noChangeArrowheads="1"/>
          </p:cNvSpPr>
          <p:nvPr>
            <p:ph type="title"/>
          </p:nvPr>
        </p:nvSpPr>
        <p:spPr>
          <a:xfrm>
            <a:off x="1600200" y="0"/>
            <a:ext cx="7543800" cy="1447800"/>
          </a:xfrm>
          <a:solidFill>
            <a:srgbClr val="0066FF"/>
          </a:solidFill>
        </p:spPr>
        <p:txBody>
          <a:bodyPr>
            <a:normAutofit/>
          </a:bodyPr>
          <a:lstStyle/>
          <a:p>
            <a:pPr algn="ctr">
              <a:buFont typeface="Wingdings" pitchFamily="2" charset="2"/>
              <a:buNone/>
              <a:defRPr/>
            </a:pPr>
            <a:r>
              <a:rPr lang="en-US" sz="4000" dirty="0" smtClean="0">
                <a:solidFill>
                  <a:srgbClr val="FFFF00"/>
                </a:solidFill>
              </a:rPr>
              <a:t>GPR 8719.1B</a:t>
            </a:r>
          </a:p>
          <a:p>
            <a:pPr algn="ctr">
              <a:buFont typeface="Wingdings" pitchFamily="2" charset="2"/>
              <a:buNone/>
              <a:defRPr/>
            </a:pPr>
            <a:r>
              <a:rPr lang="en-US" sz="16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67939">
                                            <p:txEl>
                                              <p:pRg st="1" end="1"/>
                                            </p:txEl>
                                          </p:spTgt>
                                        </p:tgtEl>
                                        <p:attrNameLst>
                                          <p:attrName>style.visibility</p:attrName>
                                        </p:attrNameLst>
                                      </p:cBhvr>
                                      <p:to>
                                        <p:strVal val="visible"/>
                                      </p:to>
                                    </p:set>
                                    <p:anim calcmode="lin" valueType="num">
                                      <p:cBhvr>
                                        <p:cTn id="7" dur="500" fill="hold"/>
                                        <p:tgtEl>
                                          <p:spTgt spid="16793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6793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6793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67939">
                                            <p:txEl>
                                              <p:pRg st="2" end="2"/>
                                            </p:txEl>
                                          </p:spTgt>
                                        </p:tgtEl>
                                        <p:attrNameLst>
                                          <p:attrName>style.visibility</p:attrName>
                                        </p:attrNameLst>
                                      </p:cBhvr>
                                      <p:to>
                                        <p:strVal val="visible"/>
                                      </p:to>
                                    </p:set>
                                    <p:anim calcmode="lin" valueType="num">
                                      <p:cBhvr>
                                        <p:cTn id="14" dur="500" fill="hold"/>
                                        <p:tgtEl>
                                          <p:spTgt spid="167939">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67939">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67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47800"/>
            <a:ext cx="4648200" cy="5410200"/>
          </a:xfrm>
          <a:prstGeom prst="rect">
            <a:avLst/>
          </a:prstGeom>
          <a:solidFill>
            <a:srgbClr val="FFFF00"/>
          </a:solidFill>
        </p:spPr>
        <p:txBody>
          <a:bodyPr wrap="square">
            <a:noAutofit/>
          </a:bodyPr>
          <a:lstStyle/>
          <a:p>
            <a:pPr eaLnBrk="1" hangingPunct="1">
              <a:lnSpc>
                <a:spcPct val="90000"/>
              </a:lnSpc>
              <a:buClr>
                <a:srgbClr val="FF0000"/>
              </a:buClr>
              <a:buFont typeface="Wingdings 3" pitchFamily="18" charset="2"/>
              <a:buChar char="u"/>
              <a:defRPr/>
            </a:pPr>
            <a:r>
              <a:rPr lang="en-US" sz="2000" b="1" u="sng" dirty="0" smtClean="0"/>
              <a:t>P2   Applicability</a:t>
            </a:r>
            <a:endParaRPr lang="en-US" sz="2000" dirty="0" smtClean="0"/>
          </a:p>
          <a:p>
            <a:r>
              <a:rPr lang="en-US" sz="2000" dirty="0" smtClean="0"/>
              <a:t>a. This directive is applicable to all LDE at Greenbelt, Wallops Flight Facility (WFF), and other areas under GSFC cognizance, regardless of ownership, that are operated or used by NASA employees or GSFC support services contractors, to the extent required in their respective contracts, unless specifically excluded by this directive or by the RECERT Manager. </a:t>
            </a:r>
          </a:p>
          <a:p>
            <a:r>
              <a:rPr lang="en-US" sz="2000" dirty="0" smtClean="0"/>
              <a:t>b. When invoked as a contractual requirement by a project, this directive is applicable to the extent specified in the contract for off-site contractor installations supporting GSFC activities. </a:t>
            </a:r>
          </a:p>
          <a:p>
            <a:pPr eaLnBrk="1" hangingPunct="1">
              <a:lnSpc>
                <a:spcPct val="90000"/>
              </a:lnSpc>
              <a:buClr>
                <a:srgbClr val="FF0000"/>
              </a:buClr>
              <a:defRPr/>
            </a:pPr>
            <a:endParaRPr lang="en-US" sz="2000" dirty="0" smtClean="0"/>
          </a:p>
        </p:txBody>
      </p:sp>
      <p:pic>
        <p:nvPicPr>
          <p:cNvPr id="9" name="Picture 5"/>
          <p:cNvPicPr>
            <a:picLocks noChangeAspect="1" noChangeArrowheads="1"/>
          </p:cNvPicPr>
          <p:nvPr/>
        </p:nvPicPr>
        <p:blipFill>
          <a:blip r:embed="rId2" cstate="print"/>
          <a:srcRect l="-688" t="-635" r="-688" b="-635"/>
          <a:stretch>
            <a:fillRect/>
          </a:stretch>
        </p:blipFill>
        <p:spPr bwMode="auto">
          <a:xfrm>
            <a:off x="0" y="0"/>
            <a:ext cx="1600200" cy="1447800"/>
          </a:xfrm>
          <a:prstGeom prst="rect">
            <a:avLst/>
          </a:prstGeom>
          <a:noFill/>
          <a:ln w="9525">
            <a:noFill/>
            <a:miter lim="800000"/>
            <a:headEnd/>
            <a:tailEnd/>
          </a:ln>
        </p:spPr>
      </p:pic>
      <p:sp>
        <p:nvSpPr>
          <p:cNvPr id="10" name="Rectangle 3"/>
          <p:cNvSpPr txBox="1">
            <a:spLocks noChangeArrowheads="1"/>
          </p:cNvSpPr>
          <p:nvPr/>
        </p:nvSpPr>
        <p:spPr>
          <a:xfrm>
            <a:off x="1600200" y="0"/>
            <a:ext cx="7543800" cy="1447800"/>
          </a:xfrm>
          <a:prstGeom prst="rect">
            <a:avLst/>
          </a:prstGeom>
          <a:solidFill>
            <a:srgbClr val="0066FF"/>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Recertification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75140" name="AutoShape 4" descr="data:image/jpeg;base64,/9j/4AAQSkZJRgABAQAAAQABAAD/2wCEAAkGBxMTEhUUExIWFhUXGB8WGRgYFxodGxoVHhsfFhgeIBocHSggGh4lGxwYIjEhJSkrLi4uGB8zOjMtNygtLisBCgoKDg0OGxAQGywkICYsLDQtNDQsNywtNSwsLCwtLCwsMiwsLCwsNCwvLCwsLCwsLCwsLCwsLCwsLCwsLCwsLP/AABEIAMYA/gMBEQACEQEDEQH/xAAcAAEAAgMBAQEAAAAAAAAAAAAABgcDBAUCCAH/xABFEAABAwIEAgcGAwYDBgcAAAABAAIDBBEFEiExBkEHEyJRYXGBFDJCkaGxI1KCJGJyosHRFjOSFUNTVHOUJTRjdLLCw//EABsBAQACAwEBAAAAAAAAAAAAAAAEBQECAwYH/8QAOxEAAgEDAgMFBgUEAQMFAAAAAAECAwQREiEFMUETIlFhcTKBkaHB0QYUQrHwFSNS4XIkYqIzU4KS8f/aAAwDAQACEQMRAD8AvFAEAQBAEAQBAEAQBAEAQBAEAQBAEAQBAEAQBAEAQBAEAQBAEAQBAEAQBAEAQBAEAQHBx/i+lpLiSS7x/u2au9R8PrZSKVrUq8lsR6t1Tpc3uQHFOladxIghZGO993O+QsB9VYU+GwXtvJX1OJSfsLBwKjjvEHG/tBb4Na0D7KQrOiv0kZ3tZvmYv8XVzbEVjzcbXBtrzuFt+Vov9I/NVl+o6FF0kV0e72SDuez+rbFc5WFF+RvHiFZc9yX4J0pQSWbURmI/mBzM+1x9VCq8OnHeDyTaXEYS2msE7pKtkrA+N7XtOzmkEfRQJRcXhonxkpLKZmWpsEAQBAeI5Ab2N7Gx8Dvb6pk2cWsZ6ntDUIAgCAIAgCAIAgCAIAgCAIAgCAIAgPMkgaC5xAAFyToAPNZSzsjDeN2VPxn0jPeXQ0hys2MvxO/h/KPHc+Ct7axS71Tn4FRc37b00+XiV25xJJJuTqSeZVkVjeT8QGYxZHgSsdbQlvukjwJBt52KxnUu6zbGl95B0YbnDw5rh7otsbj3r6+7f1smc4wMJZye46hgicwxgvLmkPu64aA4EWvbct5clhxerOdjKktLWDWWxodTAcfnpH54X272nVrvMf13XKrQhVWJI7Uq86TzFl1cI8WRVzNOxK0duMnUeI72qjuLaVF78i8t7mNZbcyQqMSQgI3xHxH1bhT09n1DzlA3DL8z4ga29TouNSpjux5lpZWGuPbVtoLf18kdrDKMRRNjuTYak7ucdXE+JJJ9V0isLBAr1e1qOf8AMdF7kbS2OQQBAEAQBAEAQBAEAQBAEAQBAEAQBAVB0mcXmZ7qWF34TTZ7gffcNx/CD8yrmytdK7SXPoU19dan2ceXUr9WJWneo6OnhgZPUtdI6S/VQtdlBYDlL3uAuBmBAA1NlHlOc5uENsc39iTCFOEFOe+eS+54NZRP0NI+Efmimc63m2QG/wAws6Ksf1Z9V9g50Zc4tej+56xDDXPYH08gmhYNm3D4xzLo3EuFzcktu25O2yxCok8TWG/g/f8AxipTclmDyl8V/PgcVklg4adoW1AJ3B0PLbkpDRHTwBH2S7MNCBbmb3Nx4C2vmEzvgY2yeEMBAbGHV0kEjZYnFr2m4I+x7x4LWcIzjplyN4TlCWqJe/C/FEVVTdcXNYWaSgmwa6176/Cdwf7FeeuaLoyw+R6O0qfmEtK38PMjvE3HRN46XQbGS2v6R/VVtSv0ieqseC479x8Pv9jp8C8OGIdfMD1r9gd2tPf+8ea3o08d58yLxa/VV9jT9lfN/ZEvUgpAgCAIAgCAIAgCAIAgCAIAgCAIAgCAi/SJjxpaR2Q2lk7DPC/vO9B9SFLs6PaVN+SIt5W7KntzZRCvzzwQHc4ldb2QjS1LER53df8AmuuFDfXn/Jkm4eNDXgjntxAhsgDW/iNAcXAE5swcSCR2b22C6aN15HLtNntzMFJVPjeHxuLXDYg2K2lFSWGaxk4vKO4I464dgNjq9y0aMnPPKNmSc8ugdysVHzKjz3j81/okYjX5bS+T/wBkfe0gkEEEaEHcHmpPMitYPxAAEbSWWZjFyeIrLNuCgcd9B9VVXPFqNPaHefy+P2PTcP8AwtdV8SrdyP8A5fDp7/gdKCIMBDb2O+u9trrz1xd1biWZv0R7qw4XbWEcUo79W+fx+2xY/BXCGXLPUN7W7GHl3OPj3Dl57b0aON5FVxPiuvNKi9ur8fJE7Uk88EAQBAEAQBAEAQBAEAQBAEAQBAEAQBAUr0sYkZa3qwezC0Nt++e04/Vo/Srzh9PTSz4lFxCpqq48CFKcQQgO/Xt62gp5BvC90Dv4XEyx/dw9FHg9NaUfHf6MkzWqhGXht9TgKQRggP1riDcGxHPxQEiLfb2E2/a2C5NtJ2D/APUD/UPEKHKpG2eG+6/l/osKdvUu45jF6l16P1fJM5cOHH4j6BV9fjUVtSWfNnpLL8IVJd66ljyW7+PL4ZNxkTGDkPFVFS4uLqWG2/JHqqFjY8NhqilHzb3+L+g68EX2b3n+gWfyjjLQ95+C+rNf6pCpB1Y92kv1y2z/AMVzfq/cmc+rrM2g0H3V7Y8MjR79TeXyR4rjP4ind5o0cxp9fF+vl5fEvHo+xT2ihicTdzPw3ebdB825T6qHd09FVo5WlTtKSZI1GJIQBAEAQBAEAQBAEAQBAEAQBAEAQBAEB85cTTl9XUOPOV30JH9F6WhHTTivI81cSbqyb8S1ej/Cqaehiklpadz+00uMMdzlcWgns6mwGqqbupUhVajJ49S3tIQnSTlFfAjXFnDjaTEIZWRMME0jRkcwFgcTlc3KRaxBuO70Uq3rurRcW90iLcUOyrRkls2e+IXxNxCah6uKKCWNsYyMawCWwkjebAXIebeRWKKk6Kq5bafy5NCq49tKlhJNY9/NMwdGOFNdUVDKmGJzI22d1kbXFsgdYWLhpoH38gs39bEIuMmm/PoZ4fRcptOOV6dSacWcIU0lLIIaeKOQDO1zI2tPZ1IuANCLhV8LyrTeptvyyWX5KlWapvEctb4KoosMa57GDdzg0E7XcQB91EqcTuarxF49D1NH8O8PtIOpUjqwv1Pb4cv3LWq8DgoYBJFSGokYR4uv+bwt3NSFHVLz8WypqcSm09TcYeEV8sbfMiOMYlSzUcskVL1VTnDXixOVxde9vhzDNrbcEHleYuH04TzVxp55zgiR43eTjot3JvkljL9/+9iOYBhxmqI4XOBdIbagODW7k2OxsFtOq5U2rWOmC/Vyz6HbsYUKinxKfa1XyhnKX/LovRfMtqPgmiMWTqg82Izk3dfa99gQVFoSlQfd95zvq0r1/wB3kuS6L0KNxCkdDK+J/vMcWn0Nr+u69NCSnFSXU8jODhJxfQs/oXn/AAqhnIPa4erbH/4hVXEl3ovyLbhj7jXmWQqwswgCAIAgCAIAgCAIAgCAIAgCAIAgCAFAfNWLNtPKO6R4/mK9PT9heiPMVfbl6sn+EYq+lwyimYCctQ8OaPiYS8OB9NR4gKsrqDrTU2ksL6FtaxqypwVKLk88kWJW0sVZA3W7XZZGOG4cCHNI+3zCrqdRweqJYVqLzomsNP5oqnpF6sYhMXb2Z4/7tvJbxV7UjopbR8eXzJ9B8HoQ7W6w5vmt5em3Ll4ki4dw+SXDJXMe1j6h1y+VxH4bTlJJFzrYj1XH8q4N06j38t/3wdK3F4VasK9CHdjyT29+2ScYM9xgYHvY94aGvcx2ZpcBYm/jv6raUVF4WffzK3W5PVsvTl7ijeKsOkpq58bS7SQPi77E5mW8Rt5hXtqqboppJeO3xKO9q13WanOUvDLb9OZPKHpLtCeup3CZotuAwuGhvc5m+Viqa5hGE9FJ6m+i+p6Kwtqlal21f+3BdXtn0XM6lNgpnbJU1UrT1kRGWK2URe8O1u8jcHkVwhCpqxU+HQkVrqhCOLVY/wC/9T9H0RFujnBnxVVS9xaTCzK1zjZjnP1Y6/5S0Xv4q4vKkXTjFcn9DzdpTkqs5SeWur8ybcDUs0MBinmilcHFwMby7su11uB8Rd8woN1KMp6opr1JttGUY6ZNMr3pcwrq6pswHZmbr/1G6O+Yyn5qy4fU1U9PgVvEaempq8TqdCzdak8uwPuuPE37J24YvaZaKqi1CAIAgCAIAgCAIAgCAIAgCAIAgCAIDBW1kcTc0jw0ba8z3Acz4BYckuZ0pUp1ZaYLLKE4ohYyrmJDrOeXhpaWnK7tC4OovdW9GrcVqaVJKK8X9F9yBUt7G1quVzJzl/jHl/8AKX2ybE3FxNIKRtOxrG6tcHOzB17l3dzOnitv6bGTTqycjiuNVKUnK3iodFjovh8za4Z4/npIjFkbK3MXNzOPZvqQPC+vqVvU4fTljT3fQjLidZtuo9TfVvc5fEuPCsnEzoWsdYB+Vx7YG2+xtopFCi6UdKeSLXrqrPU1g6tXxufwWRQMbHBdoFzaSEjK5rmm/vCx566rjGz5uT3fyZ3leclFbL5o7dJxAaCJhpIBJTzuL2uc43Y/4o3AaNLdvHdRK0YSzKvLDX8yvHJPtYVptQtoatXy9fDBwOJ+JG1UscksTWvZoerJJy3vz5jWy4UKVetFxptxg+r5v08C1rzsuHtSrJVay6L2Y+vjj+Y5mxS8W0QGV+GseAey5zwXEfvXbqfopdLh0qS/tzx4lRd8ZldyzWjnHJdF7hxD0hSzxGGGJsERGUhpucu2UEABo8gu1GxjCWqTyyHWvpTjpisI9ycSj/ZfVCG+Y9RI/N2gWtDojtqCA4WP5FhW/wD1GrPmvqZdx/0+MeT+hzOD+I/YHveYXPc9oAu/KMu97ZTe/eutxQ7dJZ5HK2r9g22uZ0eK+Om1sHVPpspBzNcJL5XbbZdRZc6Fm6MtSl8jpXvFWhpcSV9DdIW0sshHvy2Hi1oAv8y4eiicSlmol4Il8Njim34sn6rixCAIAgCAIAgCAIAgCAIAgCAIAgCAIDXdRRmQSlgLwLBx1IHh3eixpWcnRVpqHZp7eBWXTHhFnxVLRo4dW/zFy0+ouPQK44bV2cH6lJxKluporVWZVhAEBuew2JzOGUG1wbg+R5jxVfXv1F9nSWqfh4epe2XBHUh+YuZdnSXXq/8Aj6+P7nT4fxKnZMGzx5oHAtdqbtJ0zi3MLg+H1Jf3aksz6eC8iTU43Sgvy1pDRS6v9T82/wCfQ98YcNCkLHxyiWCW5jcCL2HI233Go+inW1x2qaaw1zKO5t+yaaeU+RHVJIp6jaCQCbAmxJvoO/TXRHyMrnudqgaDQ1I7Nw5j73ObRzWC45Cz3WPi7uUeb/ux9/8APkSIY7GXu/nzObBNd0ejLtNru2Otxm8Bt5BdWtmcVLLX8+J6rT1st2ZSZCDlY0gBzj7oB7ibaJHux36GZ96W3U+geHMMFNTRQj4G6/xHVx+ZK87WqdpNyPRUafZwUTpLkdQgCAID8JQHFruL6CE2krIGnu6xpPyBQGoOkDDP+eh9XW+6wmmMHZw/FoJ/8meOTS/Ye12nodFkG6gCAIAgCAIAgCAIAgCA5+PYUyqgkhfs8WB/K7dp9DZdKVR05qSOdWmqkHFnz5X0klNLJE8We27Habg91+RGoPivRwlGpFSR5ycZU5OLPPW5ogzM4FpuG6kOJ0JA+EgAd90fdepmYpzShHOei55MgaxjRmaC/e1z6XG2n9VWSrVbuTjReIdZfY9HTtLbhcVVvEpVekPDwcvt+5gnkzDMXa3tlsdBbe+3gp1vbQoLTBe/qymv+IVr2faVZei6JeX8yYFIIB+WQGdsTM1jILWBzZTa9gSLb6G49Frl45G2FnGTahw1xIIdE8XFx1rWi3ccxafktXUWOq9x0VJ52w/ebVWWQQOhbI2SSVzTIWG7WMZctaD8Ti43J2GULSOZz1NYS5G0sU4OKeW+ZpZYTC0l5EgLgWhlwRbM0l2bvOXZdO9q5bHPuOK33Jl0U8NmWX2qQfhxHsXHvSd/6fvbuUG/r6Y9mub/AGJthb6pdo+S5epcCpi6CAIDHPM1jS97g1rRcuJsAOZJOyAr3ifpKaxp6jIxnKeUE5v+nCLOk/iNh5rjGpKpLRRjqfyXqzOyWWV7Hjj8SfI25m6thkJqXEtIB+GnZZgtfckkBLy1qW0YTuZvvPCUNt/NvcRknyRyqPFKmSnkfDPHFJFIG9WxsTGmOx7Q0udQpNSws6FxCFSk5RkubbeGa65NczweIKj2eBwrHiaSVzXhxBDY9A0kEabkrp/TbX8xVXYrRGKa82Y1ywtzp8TF0D4c0cVU57i1pMTWPLmkAOY+M3AJ2O6rLC2pXKnJN0tKzs8r0efA6TbTXUkeHcXVNI/I6V8ZBydVVkyROcNSGVIAeNxq7MlOVdx1U8VY8+7tJLzQeOuxZHD3F0VQRG9pgnIv1TyDmHMxvHZkb4jXvAXajXhVWYv7r1MNNEiXYwEAQBAEAQBAEAQBAQzpH4XjqYTMHNZLGPecbBzfyuP2PefFS7W77F4l7JFr2TuWlTXe6eZT8g6klpBEnO4Iy+FipuiV53p7U+i6vzfl5Dt6XCk4UsSrdZc1Hyj4vxZipS4yNyuAcTa5IA101J0U/TGMcY2RROc6lTU3lvqz9qozGXRnIbO3BDtrjRwJ0N9vAdyzF6sSNZLTmJhjeWkEGxBuD3Hktms7GqeNzySgCAID3IwDYg6X0+yJ5MtYO/wdwpJXSc2wtPbkt/K3vdb5Xuo1zcxox8yRbW0qz8i9qGjZDG2ONoaxosAO5UEpOTyz0EYqKwjOtTYIDWxKvjgjdLK7Kxu58dgAOZJsAOZKw2kssFNcT8WurKplNnY0l3YjebsjIFwX62kmPJvutJG5F1HqQqToSuJRfZrw5y+yMprOOpHsIMkdfUU5jNYXWD3ltnCwuQ5xNmNFyD5aLpd9jOwpXCl2KXJZ5+aXNsJvU1zOVUS0NC95zuqJjmHVwvywsaTqwybvA20WKnELy8pqCSjFY70lmT80uSGiMWY6vHa2KnjqI6aGnhkJawth7tu0691xlZqf/qzlL1ZlSxyOa3j+u+KRjh3OjYR9louG0F7Ka97Gtm5QcZwue11RSNa9puJqc5HtPflN2lbOhcQg4Uqjaf6Zbp+/mMxfNHeqqM1RgnZUmqpacdoNbeZjb5jnjPvE2sXLpZ31KhGpR7Ps6s+W/dfo+mPAxKLe63OTT8Rukn6uGlJhc64p2ucXNcDo+N28TxodNAQrOtweELdVK1ZKcf18vc/H9zRVN8YLk4H43zlsNRJmzHJHM4ZXZ/8AhSt+GXuOgdfv3rqdSWrRU2l8mvFG78iwl3MBAEAQBAEAQBAEBx4aF8zxLUCzWm8cPJvc5/5n8xyHnquai5PMibKtGlDs6PN85fReC+b9NjU4s4PgrW3d2JR7sjRr5OHxBTbe6nRe268CpuLWFZb8/EqHiDhGqpCc8ZczlIwEt9ebT5q5o3VOqtnv4FNWtalJ7rbxODdSCMEAQBAe4IXPcGsa5zjsGgkn0Gqw2kssyouTwiwOFujOSSz6smNm/VgjOfM/CPr5Kur8QUdqe/mWVDh7e9TbyLVo6RkTBHG0MY0WAA0CqZScnlltGKisIzrU2CA/CbalAUh0p8aOcSISbD/LsL5GnQzO7i7UMvsNeaWlurytibxTT/8As109F1EnpXmRynjhro2U0MRZIMr3vcy3UBusjzJu7NuL8yta06vDZyuas1KG6SznV4JLpgLE9kcbiviprWupKJxEN7STE/iVD+ZLvy9wVfRt51p/mLn2ukekV4JG7aW0SE3VkaEy4YwqrxGEw9YW01Pd5JJIBOzQL6n7KBfcQp2mlS3cnsjaMHImDuiKm6gP6+bNe3wW3PLLfl3qkXH6rrOGhY9517LbJCKnhQU1dDBVPyxSFrhIASHMNuX0Kv7O8p3UNcOjw0cpRcTTq600NdI6imOVjyGuta4v7pB3HJdq9vTrw0VFlMwm1uic0db7VDLWYflhq2t/aYAAc7dy9g3F9bgKBRqRpVIWl/mVJvuSzyfhI3aytUOZzepNPB7ZJVMmbMQ10QB7YHva7h7N78jZXEpRvK35OFFxcE2peHh7mcsaVqbLp6OeKPaY+qkfnka3NHJ/xYNg48s7TdrgOYB0zWUeEpZcZrEls/55mxM10MBAEAQBAEAQBAEAQH4RfQoCPYrwTRTkl8Aa4/Ewlpv6aH1BUmnd1YcmR6lpSnzRHp+ienJ7FRK0eIa77AKSuJT6pEV8Np9GzEOiWL/mn/6G/wB1n+py/wAUP6ZD/Jm/RdF1GzV7pZPAuDR/KAfqucuI1XywjeHDqS55ZK8NwiCnFoYWR/wjU+Z3KiTqzn7TyTIU4Q9lYN5czcIAgCAiPSPjjaemc0m2Zpc+2/VjQgeLyQ3yJ7lxq6pONKHtSeF9X7kZXiUXTvqgZK2OphPWAFzAQ67iQGRGM69wHLRWE42mI2dSlJaeT5bdZZNVq9pM3+Jap0DI6Frv2qrc19W8btDiMsY7gBbTwXnU43FV3GP7VPKgvTnJnXksdXzIdxDwxJSVfs0xDQT2ZD7pYdnX+6nWd5TuqSqQfqayi4vDMfGGDspal0UcrZWgA3ab2uASCpRqT3oKxAE1VIdDIzO3xI7J+hBXlvxLRaVOuv0vc70XzRYZqc0AZ8ReRb94ttb/AFFUnZ4rOfTB06YKr6b8RDqyOFu0EYb+o6/0C9L+HaTjbuo/1PJxrPvFckq/OR0+HMalo52TxHtNOo5ObzafAhcLq2hcUnTn/PMypYeUWJjlLSskjr2tDqWoY4sDml7Iak6nMwEXBPLvXLhl1dV6UrPOKsGs4eHKHkzM4pPV0MfDmLvjqGvhhfE0v6yC4Ia6UN/FjF/hkaCLcjY7qZdUuziqmtSnH2+r052z6GsWfQ2G1rJomSsN2vaHDyIuieQbKAIAgCAIAgCAIAgCAIAgCAIAgCAIAgCAoXpVxnragNLHSsL872Nv/wCXjJY0XG1353X8QlhB1a1SqpKOlaYt/wCXX7CbwkjlYLFQyVQqIIslPSwmeW+a5l1DGHMTsbbbqPxGtfULR0a88zqS0x5ez1exmCi5ZXJEAqcae+rNU43eZes+RuB8hZZhbRjQ7FcsYMt75LY6aacVFBTVjNQCLn914uPqvKfh6To3VS3l5/JnarvFMpWaUuN3EkncleyI51OFMZNJVRTj4HdrxYdHD5KLeWyuKEqT6r5m0Xh5Lz/2gxtS59/wm3qr8i0szj62Xj+xk7dR/U8R+ZI1b5KUpqmOrxASVTy1kst3G19C7QW7raL2tCiqNONOPJLBGby8mjxBBEyolbA4viDyGki2l+5dTB1+DMDbM2pnmaTDBC5/MAyEWYL89dbKvvbp0pQpw9qTx7uptGOcs73RpUCpp6nDXn32mWC/wytF9Pofmo9/J2lzTvYdHiXozaPeTiaddVtEMcs9RNJUgkMZcBsT43W7Q/svUUKMp1ZU6NKMaTW76yUl0ODe273Lt6KsWEkT476aVEfgyS+dvpKH/wCoKooKUNVKXOLa+x0e+5PF3MBAEAQBAEAQBAEAQBAEAQBAEAQBAEBo45V9VTzSc2xuI8XW7I9TYLWctMXJ9DKWT58fxLDTYjM+Vrn5Gthblts0WJ18brEOEXF3w6nCEkstyefNmO0UZ7mtjVeBhU0zRlNdUkDQA9VHys3TcclCr03/AFCFCW/ZQ+b9TZexnxK3Vial4cJ/t/D8kB1fE1zB4FpzsXir7NpxeNVcpY+ezJMe9TwUeQvaEYBZBI38VSGj9n193q83/pg3t8gB5KErOCrdp/Mm2Xgj0Y1FzbXfu8VMb6o1J1h8OCQkGWeWpIGto3BubwBtceaqKsuI1MqEVH3nRaEWnDxFh5o4Y3NEMdU10cbXtABsMt3W2B01XlZ2V5+ZlNPU4NN4/ZHdSjpKnqMKlwnEYZBcxNlblfyLSe0CRpfKb+oXq1Xp39pKHVp7eZwxokd3iSikhxKdlNTRSmUNma6Rgdka4akZjYa3VjwuvSr8Mpzuako6cxaTxnHoaTWJ4S5kk6NJJKaqjilIzNlkgdl920jPaGW8M7SB/EtZ1ac7hVKedM4rnzzHb9gk8YZdS7mAgCAIAgCAIAgCAIAgCAIAgCAIAgCAj3HUtqUN/PNEz06xrj9AVHu3ihP0No8z56w7EKLNUGpp3Pkc+RzZLFzRvlBaCOdtVa3Fve6KSt6iUUo5jyZyTjvlGPjl2SkwyE6NEJlcBvd7rn+qpKL13tzN/wCWPckdn7MUcfjCGja6H2QvIMTC/MAO1bw596nGhNOgXFLVE1M7aRmcDxbofofovMfiehmjGsucWdqL3wRubB4IsYfBVEthEx2F+ye03flYq8sK3bW0Knikc5rDwRrFmRiaQQkmMOIaXCxy300Us1PRp/wA/wDfI+i56v7mnyJ7t3+TVXH6voaRXQgEg4MwiCplcKmYxRtbe7Rck7ABQb+5q0aeaUcsmWdlVupNU1nBM+lbCYjTU81PM10MDfZ8l9Qe8d9+aqeCXFTtalOtHEpPOTN5aVKGFNYIUeIap9G6mc4yQtIeC7UssdLO3AKulZUVW7eKw8fH1Imp4wTTjeJs4w2V0zYRLTZXSOvbsnnl1O6x+HKrowuaahr0zyl6+orLOHkz8PhtPUOEc3XNZJSzCTNfN+KGu8hbSx1Xa5qzqdjVqQ0PMljwMJYyj6JXUwEAQBAEAQBAEAQBAEAQBAEAQBAEAQEU6RnWgh/91EPmSFFvV/YkbR5lH4RX1TaaeOOlYY29bmldpob5hrvY8vJTrm3s5XFOpUrNSenEV4/7NIuSTwjmdJvvUXd7HH93Krsfarf85fQ6S5L0IUrA0O3wbixpayGYC+V2o7wRYhRL+3VxbypvqjvbQ11YxzjLOx0l1ntNQKkR5MwDSAb6jY/JQ+D0uwo9jnOC24xwmVmozTyn+5DgFblHjOyJb/s79l6v4rX/AFbqq7b+/noe/wD6Y3wtUf1Yz7yJOarVbngGmnhku4eo+rjuRq7X05KovKmqeFyR9C/D1i6Fvrlzl+xpcVT+6z9R+wXexjs5FV+Kq+Zwpe9mPBOIzT09RD1UbuuaBmcwEjv1PgrA8iTerwv2qjwiIuy3jkN7XOVutgOZNtFW8KvHZ1ruqlndG9SOpRRo0GGClknY1+dpZC4EgAi8zdHAEgEW+qs7y8leU6M5R0tTf7dDmo6W0fTawZCAIAgCAIAgCAIAgCAIAgCAIAgCAICKdJ7P/D3v1/Ckil0/dlbf0tdcq0dVOS8mEU3QYTVuNaIanJCx780ZY54IcM2gsRcgjZK95ZxjburSzNpYaeHtsFGXewyP8fgup8Ol76bqz5scQQo1Du3dxD/vyvRo2fsohanGp7jdYg9xusNZRtCWmSl4MnRY2SMAi4cFR6nTnsfVeyp3lslNZUkjRpcCjY7NcutsCu87yUo45FVa/hyhQq9o23jkjp5xe3O1/RRcPGS+VSOvs+uMmpJhURfnLdd/C/kuquaijpyV1TgtpOt2rjv8jduuKTbLOTUI56Ig+KVXWSOdy2Hkr2jDRBI+V8SuvzNzKp06ehqLoQS1sWhg6vDIamQxsbSOfcXHbcezt4Aqv4S7hRuatvHU3USx5YN6mnZPwNXA6OB1SGU7nOilqaaME6n3w9/nYBWVzOvNUVcJKS1Pb5HNY3wfSy1MhAEAQBAEAQBAEAQBAEAQBAEAQBAEBo45h4qKaaB20sb4z+ppb/VAfLnEVXOwscJHsztyyNa8gddH+FJex190fNWHB6NGdNwnBOUHtlZ2e6NKjeTJXDrsGjPOmqC0/wAEnaH8yq+IU+x4tLwnFNe46QeYEf4VpoZKuGOe/VPeGusbHXQa+dlzvJ1IUJSp+0lsIrL3LB486OIKeSkbTB+WaXqnXdfx9NLrz/C+NVK8Krq4zFZR1nTSxg6vHfBcVDSCamMhLHta5rnEgtPZ287KLwvik7y4dOslunjYtaHEq9vpxJ6V0PPFnCsFHhvtDny9fkaB2zbrXAcu699FtY8Qq3N72KitOX06I1nxO7Sz2jOnRcC0IpGVU0kw/BbI9wkOxAcdO5RqvFrp3MrelGL3wtjRXlxntHN5wRvFn4KIZDDVymUNOQFztXW05Kxof1N1IqpTjpzv6B8UuMbVWdzhXgilqMPiqJ3y3dHnfZ5A5308lCv+K16N46NKMee2w/P3NSGJVHj1I9UYZw5ldlnkzWNu07e2nLvU6FfjOpaoLHUr8Uys6GnMkjIxu9zWDzJsvS1JqEHLwRySyWtj807a+R0NMKiGnibTvBaCOy3MbX5i99FE4bSoPh8YVKvZznJyTT8Xt9jMm9WUs4Oh0YUYnxCKRrAxjesqy0WsMzeoiHyL3eimTUlV0ylq0pRz49WaovVZAQBAEAQBAEAQBAEAQBAEAQBAEAQBAEB8/dLuBGOpmaB2ZR7XF5gBlQ37P/V4LvZVuwuVJ8pbP6GJLKIhwZKJDNRvPZqoy1p7pW9uM/MW9VJ/EVu+yhcx503/AOL2ZrSe+PEiRDo39zmO+Tgf7quWJx8mbn1Fw/KyupKSocLkBsg8JACx31uvmN2p2dxVpx67e57k2PeSZzeH8VZiD6+B+rY58oH7gt/9mlSbu3lYxo1Yc3Hf+ehiL1ZREOnfGQ0wUw1sDIR42yt+5Vv+F7bMZ1n12+odVQfIntPViHCmSuYHhlM1xYdnAMGmyop0nV4i4J4bk9xnEClOMeOYayn6qOhZA7MHZ2kE2HLRoXs+H8KqWtXXKq5bcn/+keU01jBcXAUoZg8DiLhsBcR3gAmy8hxWDnxKUU8ZaJEHiBU3E3SFBU0z4WYdHE51rPDm3Gt+TAvWWfB6tvWVSVZyx0/jI8qiaxg5vRrSt9odUyf5dKwzHxcB2B81M4i5ThGhD2qjUfuYh4+BkwbG6mWcNaW3dI+S7hfqy8WkeDyswFejveH2tC21S/TFL1xyXxOEZNsvDogwzLTyVRFvaH/hjup2DJH8zmd+oKopRcY78+bOreSfroYCAIAgCAIAgCAIAgCAIAgCAIAgCAIAgIl0lcPuqqXNCL1EDutiH5raPZ+plx52Ws4KcXFgod/DEvWdZFT1kfaD2tNJKS072uBrYqdHiVR0Oyqwzth78zXQs5PeOcKunmdMIKxhfYub7HLbPaziNNidfVU9HtqcdOnly36HTYz0GFV8LBHFJiDGDZraSW2u/JcqtsqstU6Sb9TKeOphw/AayBznROr2Of7xbSSjNrfXTvW1Wk6sVGdJNLluYTxyZhxHheonfnm9ue+1szqOYm3yW1KM6MdNOmkvUPD5s3HYdXmPqjLiHV5cuX2Oa2Xa22y4/lkp61RWfHJnO3M5H+B3/krP+ym/spXa18+x8zGF4nXgw2vZGImTYg2MDKGijmtl7rWUWVvrnrlRWfHJnO3M5H+B3/lq/wDspv7KT2tf/wBv5mMLxO9T4GY6I0zI6wOkkzyv9im7QGjGjTQDdaW0q1O7/MTp5wsRWV72HjTjJl4Z4PkdJ7OyKovOQySWSnkibHTDWWxeNXOHZHmp93dVrycdcdMY7885fT4GiikfRVLTtjY1jBZrQGgdwAsFqZMqAIAgCAIAgCAIAgCAIAgCAIAgCAIAgCAIAgCAIAgCAIAgCAIAgCAIAgCAIAgCAIAgCAIAgCAIAgCAIAgCAIAgCAIAgCAIAgCAIAgCAIAgCAIAgCAIAgCAIAgCAIAgCAIAgCAIAgCAIAgCAIAgCAIAgCAIAgCAIAgCAID/2Q=="/>
          <p:cNvSpPr>
            <a:spLocks noChangeAspect="1" noChangeArrowheads="1"/>
          </p:cNvSpPr>
          <p:nvPr/>
        </p:nvSpPr>
        <p:spPr bwMode="auto">
          <a:xfrm>
            <a:off x="155575" y="-1143000"/>
            <a:ext cx="304800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5142" name="AutoShape 6" descr="data:image/jpeg;base64,/9j/4AAQSkZJRgABAQAAAQABAAD/2wCEAAkGBxMTEhUUExIWFhUXGB8WGRgYFxodGxoVHhsfFhgeIBocHSggGh4lGxwYIjEhJSkrLi4uGB8zOjMtNygtLisBCgoKDg0OGxAQGywkICYsLDQtNDQsNywtNSwsLCwtLCwsMiwsLCwsNCwvLCwsLCwsLCwsLCwsLCwsLCwsLCwsLP/AABEIAMYA/gMBEQACEQEDEQH/xAAcAAEAAgMBAQEAAAAAAAAAAAAABgcDBAUCCAH/xABFEAABAwIEAgcGAwYDBgcAAAABAAIDBBEFEiExBkEHEyJRYXGBFDJCkaGxI1KCJGJyosHRFjOSFUNTVHOUJTRjdLLCw//EABsBAQACAwEBAAAAAAAAAAAAAAAEBQECAwYH/8QAOxEAAgEDAgMFBgUEAQMFAAAAAAECAwQREiEFMUETIlFhcTKBkaHB0QYUQrHwFSNS4XIkYqIzU4KS8f/aAAwDAQACEQMRAD8AvFAEAQBAEAQBAEAQBAEAQBAEAQBAEAQBAEAQBAEAQBAEAQBAEAQBAEAQBAEAQBAEAQHBx/i+lpLiSS7x/u2au9R8PrZSKVrUq8lsR6t1Tpc3uQHFOladxIghZGO993O+QsB9VYU+GwXtvJX1OJSfsLBwKjjvEHG/tBb4Na0D7KQrOiv0kZ3tZvmYv8XVzbEVjzcbXBtrzuFt+Vov9I/NVl+o6FF0kV0e72SDuez+rbFc5WFF+RvHiFZc9yX4J0pQSWbURmI/mBzM+1x9VCq8OnHeDyTaXEYS2msE7pKtkrA+N7XtOzmkEfRQJRcXhonxkpLKZmWpsEAQBAeI5Ab2N7Gx8Dvb6pk2cWsZ6ntDUIAgCAIAgCAIAgCAIAgCAIAgCAIAgPMkgaC5xAAFyToAPNZSzsjDeN2VPxn0jPeXQ0hys2MvxO/h/KPHc+Ct7axS71Tn4FRc37b00+XiV25xJJJuTqSeZVkVjeT8QGYxZHgSsdbQlvukjwJBt52KxnUu6zbGl95B0YbnDw5rh7otsbj3r6+7f1smc4wMJZye46hgicwxgvLmkPu64aA4EWvbct5clhxerOdjKktLWDWWxodTAcfnpH54X272nVrvMf13XKrQhVWJI7Uq86TzFl1cI8WRVzNOxK0duMnUeI72qjuLaVF78i8t7mNZbcyQqMSQgI3xHxH1bhT09n1DzlA3DL8z4ga29TouNSpjux5lpZWGuPbVtoLf18kdrDKMRRNjuTYak7ucdXE+JJJ9V0isLBAr1e1qOf8AMdF7kbS2OQQBAEAQBAEAQBAEAQBAEAQBAEAQBAVB0mcXmZ7qWF34TTZ7gffcNx/CD8yrmytdK7SXPoU19dan2ceXUr9WJWneo6OnhgZPUtdI6S/VQtdlBYDlL3uAuBmBAA1NlHlOc5uENsc39iTCFOEFOe+eS+54NZRP0NI+Efmimc63m2QG/wAws6Ksf1Z9V9g50Zc4tej+56xDDXPYH08gmhYNm3D4xzLo3EuFzcktu25O2yxCok8TWG/g/f8AxipTclmDyl8V/PgcVklg4adoW1AJ3B0PLbkpDRHTwBH2S7MNCBbmb3Nx4C2vmEzvgY2yeEMBAbGHV0kEjZYnFr2m4I+x7x4LWcIzjplyN4TlCWqJe/C/FEVVTdcXNYWaSgmwa6176/Cdwf7FeeuaLoyw+R6O0qfmEtK38PMjvE3HRN46XQbGS2v6R/VVtSv0ieqseC479x8Pv9jp8C8OGIdfMD1r9gd2tPf+8ea3o08d58yLxa/VV9jT9lfN/ZEvUgpAgCAIAgCAIAgCAIAgCAIAgCAIAgCAi/SJjxpaR2Q2lk7DPC/vO9B9SFLs6PaVN+SIt5W7KntzZRCvzzwQHc4ldb2QjS1LER53df8AmuuFDfXn/Jkm4eNDXgjntxAhsgDW/iNAcXAE5swcSCR2b22C6aN15HLtNntzMFJVPjeHxuLXDYg2K2lFSWGaxk4vKO4I464dgNjq9y0aMnPPKNmSc8ugdysVHzKjz3j81/okYjX5bS+T/wBkfe0gkEEEaEHcHmpPMitYPxAAEbSWWZjFyeIrLNuCgcd9B9VVXPFqNPaHefy+P2PTcP8AwtdV8SrdyP8A5fDp7/gdKCIMBDb2O+u9trrz1xd1biWZv0R7qw4XbWEcUo79W+fx+2xY/BXCGXLPUN7W7GHl3OPj3Dl57b0aON5FVxPiuvNKi9ur8fJE7Uk88EAQBAEAQBAEAQBAEAQBAEAQBAEAQBAUr0sYkZa3qwezC0Nt++e04/Vo/Srzh9PTSz4lFxCpqq48CFKcQQgO/Xt62gp5BvC90Dv4XEyx/dw9FHg9NaUfHf6MkzWqhGXht9TgKQRggP1riDcGxHPxQEiLfb2E2/a2C5NtJ2D/APUD/UPEKHKpG2eG+6/l/osKdvUu45jF6l16P1fJM5cOHH4j6BV9fjUVtSWfNnpLL8IVJd66ljyW7+PL4ZNxkTGDkPFVFS4uLqWG2/JHqqFjY8NhqilHzb3+L+g68EX2b3n+gWfyjjLQ95+C+rNf6pCpB1Y92kv1y2z/AMVzfq/cmc+rrM2g0H3V7Y8MjR79TeXyR4rjP4ind5o0cxp9fF+vl5fEvHo+xT2ihicTdzPw3ebdB825T6qHd09FVo5WlTtKSZI1GJIQBAEAQBAEAQBAEAQBAEAQBAEAQBAEB85cTTl9XUOPOV30JH9F6WhHTTivI81cSbqyb8S1ej/Cqaehiklpadz+00uMMdzlcWgns6mwGqqbupUhVajJ49S3tIQnSTlFfAjXFnDjaTEIZWRMME0jRkcwFgcTlc3KRaxBuO70Uq3rurRcW90iLcUOyrRkls2e+IXxNxCah6uKKCWNsYyMawCWwkjebAXIebeRWKKk6Kq5bafy5NCq49tKlhJNY9/NMwdGOFNdUVDKmGJzI22d1kbXFsgdYWLhpoH38gs39bEIuMmm/PoZ4fRcptOOV6dSacWcIU0lLIIaeKOQDO1zI2tPZ1IuANCLhV8LyrTeptvyyWX5KlWapvEctb4KoosMa57GDdzg0E7XcQB91EqcTuarxF49D1NH8O8PtIOpUjqwv1Pb4cv3LWq8DgoYBJFSGokYR4uv+bwt3NSFHVLz8WypqcSm09TcYeEV8sbfMiOMYlSzUcskVL1VTnDXixOVxde9vhzDNrbcEHleYuH04TzVxp55zgiR43eTjot3JvkljL9/+9iOYBhxmqI4XOBdIbagODW7k2OxsFtOq5U2rWOmC/Vyz6HbsYUKinxKfa1XyhnKX/LovRfMtqPgmiMWTqg82Izk3dfa99gQVFoSlQfd95zvq0r1/wB3kuS6L0KNxCkdDK+J/vMcWn0Nr+u69NCSnFSXU8jODhJxfQs/oXn/AAqhnIPa4erbH/4hVXEl3ovyLbhj7jXmWQqwswgCAIAgCAIAgCAIAgCAIAgCAIAgCAFAfNWLNtPKO6R4/mK9PT9heiPMVfbl6sn+EYq+lwyimYCctQ8OaPiYS8OB9NR4gKsrqDrTU2ksL6FtaxqypwVKLk88kWJW0sVZA3W7XZZGOG4cCHNI+3zCrqdRweqJYVqLzomsNP5oqnpF6sYhMXb2Z4/7tvJbxV7UjopbR8eXzJ9B8HoQ7W6w5vmt5em3Ll4ki4dw+SXDJXMe1j6h1y+VxH4bTlJJFzrYj1XH8q4N06j38t/3wdK3F4VasK9CHdjyT29+2ScYM9xgYHvY94aGvcx2ZpcBYm/jv6raUVF4WffzK3W5PVsvTl7ijeKsOkpq58bS7SQPi77E5mW8Rt5hXtqqboppJeO3xKO9q13WanOUvDLb9OZPKHpLtCeup3CZotuAwuGhvc5m+Viqa5hGE9FJ6m+i+p6Kwtqlal21f+3BdXtn0XM6lNgpnbJU1UrT1kRGWK2URe8O1u8jcHkVwhCpqxU+HQkVrqhCOLVY/wC/9T9H0RFujnBnxVVS9xaTCzK1zjZjnP1Y6/5S0Xv4q4vKkXTjFcn9DzdpTkqs5SeWur8ybcDUs0MBinmilcHFwMby7su11uB8Rd8woN1KMp6opr1JttGUY6ZNMr3pcwrq6pswHZmbr/1G6O+Yyn5qy4fU1U9PgVvEaempq8TqdCzdak8uwPuuPE37J24YvaZaKqi1CAIAgCAIAgCAIAgCAIAgCAIAgCAIDBW1kcTc0jw0ba8z3Acz4BYckuZ0pUp1ZaYLLKE4ohYyrmJDrOeXhpaWnK7tC4OovdW9GrcVqaVJKK8X9F9yBUt7G1quVzJzl/jHl/8AKX2ybE3FxNIKRtOxrG6tcHOzB17l3dzOnitv6bGTTqycjiuNVKUnK3iodFjovh8za4Z4/npIjFkbK3MXNzOPZvqQPC+vqVvU4fTljT3fQjLidZtuo9TfVvc5fEuPCsnEzoWsdYB+Vx7YG2+xtopFCi6UdKeSLXrqrPU1g6tXxufwWRQMbHBdoFzaSEjK5rmm/vCx566rjGz5uT3fyZ3leclFbL5o7dJxAaCJhpIBJTzuL2uc43Y/4o3AaNLdvHdRK0YSzKvLDX8yvHJPtYVptQtoatXy9fDBwOJ+JG1UscksTWvZoerJJy3vz5jWy4UKVetFxptxg+r5v08C1rzsuHtSrJVay6L2Y+vjj+Y5mxS8W0QGV+GseAey5zwXEfvXbqfopdLh0qS/tzx4lRd8ZldyzWjnHJdF7hxD0hSzxGGGJsERGUhpucu2UEABo8gu1GxjCWqTyyHWvpTjpisI9ycSj/ZfVCG+Y9RI/N2gWtDojtqCA4WP5FhW/wD1GrPmvqZdx/0+MeT+hzOD+I/YHveYXPc9oAu/KMu97ZTe/eutxQ7dJZ5HK2r9g22uZ0eK+Om1sHVPpspBzNcJL5XbbZdRZc6Fm6MtSl8jpXvFWhpcSV9DdIW0sshHvy2Hi1oAv8y4eiicSlmol4Il8Njim34sn6rixCAIAgCAIAgCAIAgCAIAgCAIAgCAIDXdRRmQSlgLwLBx1IHh3eixpWcnRVpqHZp7eBWXTHhFnxVLRo4dW/zFy0+ouPQK44bV2cH6lJxKluporVWZVhAEBuew2JzOGUG1wbg+R5jxVfXv1F9nSWqfh4epe2XBHUh+YuZdnSXXq/8Aj6+P7nT4fxKnZMGzx5oHAtdqbtJ0zi3MLg+H1Jf3aksz6eC8iTU43Sgvy1pDRS6v9T82/wCfQ98YcNCkLHxyiWCW5jcCL2HI233Go+inW1x2qaaw1zKO5t+yaaeU+RHVJIp6jaCQCbAmxJvoO/TXRHyMrnudqgaDQ1I7Nw5j73ObRzWC45Cz3WPi7uUeb/ux9/8APkSIY7GXu/nzObBNd0ejLtNru2Otxm8Bt5BdWtmcVLLX8+J6rT1st2ZSZCDlY0gBzj7oB7ibaJHux36GZ96W3U+geHMMFNTRQj4G6/xHVx+ZK87WqdpNyPRUafZwUTpLkdQgCAID8JQHFruL6CE2krIGnu6xpPyBQGoOkDDP+eh9XW+6wmmMHZw/FoJ/8meOTS/Ye12nodFkG6gCAIAgCAIAgCAIAgCA5+PYUyqgkhfs8WB/K7dp9DZdKVR05qSOdWmqkHFnz5X0klNLJE8We27Habg91+RGoPivRwlGpFSR5ycZU5OLPPW5ogzM4FpuG6kOJ0JA+EgAd90fdepmYpzShHOei55MgaxjRmaC/e1z6XG2n9VWSrVbuTjReIdZfY9HTtLbhcVVvEpVekPDwcvt+5gnkzDMXa3tlsdBbe+3gp1vbQoLTBe/qymv+IVr2faVZei6JeX8yYFIIB+WQGdsTM1jILWBzZTa9gSLb6G49Frl45G2FnGTahw1xIIdE8XFx1rWi3ccxafktXUWOq9x0VJ52w/ebVWWQQOhbI2SSVzTIWG7WMZctaD8Ti43J2GULSOZz1NYS5G0sU4OKeW+ZpZYTC0l5EgLgWhlwRbM0l2bvOXZdO9q5bHPuOK33Jl0U8NmWX2qQfhxHsXHvSd/6fvbuUG/r6Y9mub/AGJthb6pdo+S5epcCpi6CAIDHPM1jS97g1rRcuJsAOZJOyAr3ifpKaxp6jIxnKeUE5v+nCLOk/iNh5rjGpKpLRRjqfyXqzOyWWV7Hjj8SfI25m6thkJqXEtIB+GnZZgtfckkBLy1qW0YTuZvvPCUNt/NvcRknyRyqPFKmSnkfDPHFJFIG9WxsTGmOx7Q0udQpNSws6FxCFSk5RkubbeGa65NczweIKj2eBwrHiaSVzXhxBDY9A0kEabkrp/TbX8xVXYrRGKa82Y1ywtzp8TF0D4c0cVU57i1pMTWPLmkAOY+M3AJ2O6rLC2pXKnJN0tKzs8r0efA6TbTXUkeHcXVNI/I6V8ZBydVVkyROcNSGVIAeNxq7MlOVdx1U8VY8+7tJLzQeOuxZHD3F0VQRG9pgnIv1TyDmHMxvHZkb4jXvAXajXhVWYv7r1MNNEiXYwEAQBAEAQBAEAQBAQzpH4XjqYTMHNZLGPecbBzfyuP2PefFS7W77F4l7JFr2TuWlTXe6eZT8g6klpBEnO4Iy+FipuiV53p7U+i6vzfl5Dt6XCk4UsSrdZc1Hyj4vxZipS4yNyuAcTa5IA101J0U/TGMcY2RROc6lTU3lvqz9qozGXRnIbO3BDtrjRwJ0N9vAdyzF6sSNZLTmJhjeWkEGxBuD3Hktms7GqeNzySgCAID3IwDYg6X0+yJ5MtYO/wdwpJXSc2wtPbkt/K3vdb5Xuo1zcxox8yRbW0qz8i9qGjZDG2ONoaxosAO5UEpOTyz0EYqKwjOtTYIDWxKvjgjdLK7Kxu58dgAOZJsAOZKw2kssFNcT8WurKplNnY0l3YjebsjIFwX62kmPJvutJG5F1HqQqToSuJRfZrw5y+yMprOOpHsIMkdfUU5jNYXWD3ltnCwuQ5xNmNFyD5aLpd9jOwpXCl2KXJZ5+aXNsJvU1zOVUS0NC95zuqJjmHVwvywsaTqwybvA20WKnELy8pqCSjFY70lmT80uSGiMWY6vHa2KnjqI6aGnhkJawth7tu0691xlZqf/qzlL1ZlSxyOa3j+u+KRjh3OjYR9louG0F7Ka97Gtm5QcZwue11RSNa9puJqc5HtPflN2lbOhcQg4Uqjaf6Zbp+/mMxfNHeqqM1RgnZUmqpacdoNbeZjb5jnjPvE2sXLpZ31KhGpR7Ps6s+W/dfo+mPAxKLe63OTT8Rukn6uGlJhc64p2ucXNcDo+N28TxodNAQrOtweELdVK1ZKcf18vc/H9zRVN8YLk4H43zlsNRJmzHJHM4ZXZ/8AhSt+GXuOgdfv3rqdSWrRU2l8mvFG78iwl3MBAEAQBAEAQBAEBx4aF8zxLUCzWm8cPJvc5/5n8xyHnquai5PMibKtGlDs6PN85fReC+b9NjU4s4PgrW3d2JR7sjRr5OHxBTbe6nRe268CpuLWFZb8/EqHiDhGqpCc8ZczlIwEt9ebT5q5o3VOqtnv4FNWtalJ7rbxODdSCMEAQBAe4IXPcGsa5zjsGgkn0Gqw2kssyouTwiwOFujOSSz6smNm/VgjOfM/CPr5Kur8QUdqe/mWVDh7e9TbyLVo6RkTBHG0MY0WAA0CqZScnlltGKisIzrU2CA/CbalAUh0p8aOcSISbD/LsL5GnQzO7i7UMvsNeaWlurytibxTT/8As109F1EnpXmRynjhro2U0MRZIMr3vcy3UBusjzJu7NuL8yta06vDZyuas1KG6SznV4JLpgLE9kcbiviprWupKJxEN7STE/iVD+ZLvy9wVfRt51p/mLn2ukekV4JG7aW0SE3VkaEy4YwqrxGEw9YW01Pd5JJIBOzQL6n7KBfcQp2mlS3cnsjaMHImDuiKm6gP6+bNe3wW3PLLfl3qkXH6rrOGhY9517LbJCKnhQU1dDBVPyxSFrhIASHMNuX0Kv7O8p3UNcOjw0cpRcTTq600NdI6imOVjyGuta4v7pB3HJdq9vTrw0VFlMwm1uic0db7VDLWYflhq2t/aYAAc7dy9g3F9bgKBRqRpVIWl/mVJvuSzyfhI3aytUOZzepNPB7ZJVMmbMQ10QB7YHva7h7N78jZXEpRvK35OFFxcE2peHh7mcsaVqbLp6OeKPaY+qkfnka3NHJ/xYNg48s7TdrgOYB0zWUeEpZcZrEls/55mxM10MBAEAQBAEAQBAEAQH4RfQoCPYrwTRTkl8Aa4/Ewlpv6aH1BUmnd1YcmR6lpSnzRHp+ienJ7FRK0eIa77AKSuJT6pEV8Np9GzEOiWL/mn/6G/wB1n+py/wAUP6ZD/Jm/RdF1GzV7pZPAuDR/KAfqucuI1XywjeHDqS55ZK8NwiCnFoYWR/wjU+Z3KiTqzn7TyTIU4Q9lYN5czcIAgCAiPSPjjaemc0m2Zpc+2/VjQgeLyQ3yJ7lxq6pONKHtSeF9X7kZXiUXTvqgZK2OphPWAFzAQ67iQGRGM69wHLRWE42mI2dSlJaeT5bdZZNVq9pM3+Jap0DI6Frv2qrc19W8btDiMsY7gBbTwXnU43FV3GP7VPKgvTnJnXksdXzIdxDwxJSVfs0xDQT2ZD7pYdnX+6nWd5TuqSqQfqayi4vDMfGGDspal0UcrZWgA3ab2uASCpRqT3oKxAE1VIdDIzO3xI7J+hBXlvxLRaVOuv0vc70XzRYZqc0AZ8ReRb94ttb/AFFUnZ4rOfTB06YKr6b8RDqyOFu0EYb+o6/0C9L+HaTjbuo/1PJxrPvFckq/OR0+HMalo52TxHtNOo5ObzafAhcLq2hcUnTn/PMypYeUWJjlLSskjr2tDqWoY4sDml7Iak6nMwEXBPLvXLhl1dV6UrPOKsGs4eHKHkzM4pPV0MfDmLvjqGvhhfE0v6yC4Ia6UN/FjF/hkaCLcjY7qZdUuziqmtSnH2+r052z6GsWfQ2G1rJomSsN2vaHDyIuieQbKAIAgCAIAgCAIAgCAIAgCAIAgCAIAgCAoXpVxnragNLHSsL872Nv/wCXjJY0XG1353X8QlhB1a1SqpKOlaYt/wCXX7CbwkjlYLFQyVQqIIslPSwmeW+a5l1DGHMTsbbbqPxGtfULR0a88zqS0x5ez1exmCi5ZXJEAqcae+rNU43eZes+RuB8hZZhbRjQ7FcsYMt75LY6aacVFBTVjNQCLn914uPqvKfh6To3VS3l5/JnarvFMpWaUuN3EkncleyI51OFMZNJVRTj4HdrxYdHD5KLeWyuKEqT6r5m0Xh5Lz/2gxtS59/wm3qr8i0szj62Xj+xk7dR/U8R+ZI1b5KUpqmOrxASVTy1kst3G19C7QW7raL2tCiqNONOPJLBGby8mjxBBEyolbA4viDyGki2l+5dTB1+DMDbM2pnmaTDBC5/MAyEWYL89dbKvvbp0pQpw9qTx7uptGOcs73RpUCpp6nDXn32mWC/wytF9Pofmo9/J2lzTvYdHiXozaPeTiaddVtEMcs9RNJUgkMZcBsT43W7Q/svUUKMp1ZU6NKMaTW76yUl0ODe273Lt6KsWEkT476aVEfgyS+dvpKH/wCoKooKUNVKXOLa+x0e+5PF3MBAEAQBAEAQBAEAQBAEAQBAEAQBAEBo45V9VTzSc2xuI8XW7I9TYLWctMXJ9DKWT58fxLDTYjM+Vrn5Gthblts0WJ18brEOEXF3w6nCEkstyefNmO0UZ7mtjVeBhU0zRlNdUkDQA9VHys3TcclCr03/AFCFCW/ZQ+b9TZexnxK3Vial4cJ/t/D8kB1fE1zB4FpzsXir7NpxeNVcpY+ezJMe9TwUeQvaEYBZBI38VSGj9n193q83/pg3t8gB5KErOCrdp/Mm2Xgj0Y1FzbXfu8VMb6o1J1h8OCQkGWeWpIGto3BubwBtceaqKsuI1MqEVH3nRaEWnDxFh5o4Y3NEMdU10cbXtABsMt3W2B01XlZ2V5+ZlNPU4NN4/ZHdSjpKnqMKlwnEYZBcxNlblfyLSe0CRpfKb+oXq1Xp39pKHVp7eZwxokd3iSikhxKdlNTRSmUNma6Rgdka4akZjYa3VjwuvSr8Mpzuako6cxaTxnHoaTWJ4S5kk6NJJKaqjilIzNlkgdl920jPaGW8M7SB/EtZ1ac7hVKedM4rnzzHb9gk8YZdS7mAgCAIAgCAIAgCAIAgCAIAgCAIAgCAj3HUtqUN/PNEz06xrj9AVHu3ihP0No8z56w7EKLNUGpp3Pkc+RzZLFzRvlBaCOdtVa3Fve6KSt6iUUo5jyZyTjvlGPjl2SkwyE6NEJlcBvd7rn+qpKL13tzN/wCWPckdn7MUcfjCGja6H2QvIMTC/MAO1bw596nGhNOgXFLVE1M7aRmcDxbofofovMfiehmjGsucWdqL3wRubB4IsYfBVEthEx2F+ye03flYq8sK3bW0Knikc5rDwRrFmRiaQQkmMOIaXCxy300Us1PRp/wA/wDfI+i56v7mnyJ7t3+TVXH6voaRXQgEg4MwiCplcKmYxRtbe7Rck7ABQb+5q0aeaUcsmWdlVupNU1nBM+lbCYjTU81PM10MDfZ8l9Qe8d9+aqeCXFTtalOtHEpPOTN5aVKGFNYIUeIap9G6mc4yQtIeC7UssdLO3AKulZUVW7eKw8fH1Imp4wTTjeJs4w2V0zYRLTZXSOvbsnnl1O6x+HKrowuaahr0zyl6+orLOHkz8PhtPUOEc3XNZJSzCTNfN+KGu8hbSx1Xa5qzqdjVqQ0PMljwMJYyj6JXUwEAQBAEAQBAEAQBAEAQBAEAQBAEAQEU6RnWgh/91EPmSFFvV/YkbR5lH4RX1TaaeOOlYY29bmldpob5hrvY8vJTrm3s5XFOpUrNSenEV4/7NIuSTwjmdJvvUXd7HH93Krsfarf85fQ6S5L0IUrA0O3wbixpayGYC+V2o7wRYhRL+3VxbypvqjvbQ11YxzjLOx0l1ntNQKkR5MwDSAb6jY/JQ+D0uwo9jnOC24xwmVmozTyn+5DgFblHjOyJb/s79l6v4rX/AFbqq7b+/noe/wD6Y3wtUf1Yz7yJOarVbngGmnhku4eo+rjuRq7X05KovKmqeFyR9C/D1i6Fvrlzl+xpcVT+6z9R+wXexjs5FV+Kq+Zwpe9mPBOIzT09RD1UbuuaBmcwEjv1PgrA8iTerwv2qjwiIuy3jkN7XOVutgOZNtFW8KvHZ1ruqlndG9SOpRRo0GGClknY1+dpZC4EgAi8zdHAEgEW+qs7y8leU6M5R0tTf7dDmo6W0fTawZCAIAgCAIAgCAIAgCAIAgCAIAgCAICKdJ7P/D3v1/Ckil0/dlbf0tdcq0dVOS8mEU3QYTVuNaIanJCx780ZY54IcM2gsRcgjZK95ZxjburSzNpYaeHtsFGXewyP8fgup8Ol76bqz5scQQo1Du3dxD/vyvRo2fsohanGp7jdYg9xusNZRtCWmSl4MnRY2SMAi4cFR6nTnsfVeyp3lslNZUkjRpcCjY7NcutsCu87yUo45FVa/hyhQq9o23jkjp5xe3O1/RRcPGS+VSOvs+uMmpJhURfnLdd/C/kuquaijpyV1TgtpOt2rjv8jduuKTbLOTUI56Ig+KVXWSOdy2Hkr2jDRBI+V8SuvzNzKp06ehqLoQS1sWhg6vDIamQxsbSOfcXHbcezt4Aqv4S7hRuatvHU3USx5YN6mnZPwNXA6OB1SGU7nOilqaaME6n3w9/nYBWVzOvNUVcJKS1Pb5HNY3wfSy1MhAEAQBAEAQBAEAQBAEAQBAEAQBAEBo45h4qKaaB20sb4z+ppb/VAfLnEVXOwscJHsztyyNa8gddH+FJex190fNWHB6NGdNwnBOUHtlZ2e6NKjeTJXDrsGjPOmqC0/wAEnaH8yq+IU+x4tLwnFNe46QeYEf4VpoZKuGOe/VPeGusbHXQa+dlzvJ1IUJSp+0lsIrL3LB486OIKeSkbTB+WaXqnXdfx9NLrz/C+NVK8Krq4zFZR1nTSxg6vHfBcVDSCamMhLHta5rnEgtPZ287KLwvik7y4dOslunjYtaHEq9vpxJ6V0PPFnCsFHhvtDny9fkaB2zbrXAcu699FtY8Qq3N72KitOX06I1nxO7Sz2jOnRcC0IpGVU0kw/BbI9wkOxAcdO5RqvFrp3MrelGL3wtjRXlxntHN5wRvFn4KIZDDVymUNOQFztXW05Kxof1N1IqpTjpzv6B8UuMbVWdzhXgilqMPiqJ3y3dHnfZ5A5308lCv+K16N46NKMee2w/P3NSGJVHj1I9UYZw5ldlnkzWNu07e2nLvU6FfjOpaoLHUr8Uys6GnMkjIxu9zWDzJsvS1JqEHLwRySyWtj807a+R0NMKiGnibTvBaCOy3MbX5i99FE4bSoPh8YVKvZznJyTT8Xt9jMm9WUs4Oh0YUYnxCKRrAxjesqy0WsMzeoiHyL3eimTUlV0ylq0pRz49WaovVZAQBAEAQBAEAQBAEAQBAEAQBAEAQBAEB8/dLuBGOpmaB2ZR7XF5gBlQ37P/V4LvZVuwuVJ8pbP6GJLKIhwZKJDNRvPZqoy1p7pW9uM/MW9VJ/EVu+yhcx503/AOL2ZrSe+PEiRDo39zmO+Tgf7quWJx8mbn1Fw/KyupKSocLkBsg8JACx31uvmN2p2dxVpx67e57k2PeSZzeH8VZiD6+B+rY58oH7gt/9mlSbu3lYxo1Yc3Hf+ehiL1ZREOnfGQ0wUw1sDIR42yt+5Vv+F7bMZ1n12+odVQfIntPViHCmSuYHhlM1xYdnAMGmyop0nV4i4J4bk9xnEClOMeOYayn6qOhZA7MHZ2kE2HLRoXs+H8KqWtXXKq5bcn/+keU01jBcXAUoZg8DiLhsBcR3gAmy8hxWDnxKUU8ZaJEHiBU3E3SFBU0z4WYdHE51rPDm3Gt+TAvWWfB6tvWVSVZyx0/jI8qiaxg5vRrSt9odUyf5dKwzHxcB2B81M4i5ThGhD2qjUfuYh4+BkwbG6mWcNaW3dI+S7hfqy8WkeDyswFejveH2tC21S/TFL1xyXxOEZNsvDogwzLTyVRFvaH/hjup2DJH8zmd+oKopRcY78+bOreSfroYCAIAgCAIAgCAIAgCAIAgCAIAgCAIAgIl0lcPuqqXNCL1EDutiH5raPZ+plx52Ws4KcXFgod/DEvWdZFT1kfaD2tNJKS072uBrYqdHiVR0Oyqwzth78zXQs5PeOcKunmdMIKxhfYub7HLbPaziNNidfVU9HtqcdOnly36HTYz0GFV8LBHFJiDGDZraSW2u/JcqtsqstU6Sb9TKeOphw/AayBznROr2Of7xbSSjNrfXTvW1Wk6sVGdJNLluYTxyZhxHheonfnm9ue+1szqOYm3yW1KM6MdNOmkvUPD5s3HYdXmPqjLiHV5cuX2Oa2Xa22y4/lkp61RWfHJnO3M5H+B3/krP+ym/spXa18+x8zGF4nXgw2vZGImTYg2MDKGijmtl7rWUWVvrnrlRWfHJnO3M5H+B3/lq/wDspv7KT2tf/wBv5mMLxO9T4GY6I0zI6wOkkzyv9im7QGjGjTQDdaW0q1O7/MTp5wsRWV72HjTjJl4Z4PkdJ7OyKovOQySWSnkibHTDWWxeNXOHZHmp93dVrycdcdMY7885fT4GiikfRVLTtjY1jBZrQGgdwAsFqZMqAIAgCAIAgCAIAgCAIAgCAIAgCAIAgCAIAgCAIAgCAIAgCAIAgCAIAgCAIAgCAIAgCAIAgCAIAgCAIAgCAIAgCAIAgCAIAgCAIAgCAIAgCAIAgCAIAgCAIAgCAIAgCAIAgCAIAgCAIAgCAIAgCAIAgCAIAgCAIAgCAID/2Q=="/>
          <p:cNvSpPr>
            <a:spLocks noChangeAspect="1" noChangeArrowheads="1"/>
          </p:cNvSpPr>
          <p:nvPr/>
        </p:nvSpPr>
        <p:spPr bwMode="auto">
          <a:xfrm>
            <a:off x="155575" y="-1143000"/>
            <a:ext cx="304800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5144" name="Picture 8" descr="http://qww.clui.org/sites/default/files/imagecache/clui-image/clui/post_images/2005-07-29-10-31-20.jpg"/>
          <p:cNvPicPr>
            <a:picLocks noChangeAspect="1" noChangeArrowheads="1"/>
          </p:cNvPicPr>
          <p:nvPr/>
        </p:nvPicPr>
        <p:blipFill>
          <a:blip r:embed="rId3" cstate="print"/>
          <a:srcRect/>
          <a:stretch>
            <a:fillRect/>
          </a:stretch>
        </p:blipFill>
        <p:spPr bwMode="auto">
          <a:xfrm>
            <a:off x="4648200" y="3810000"/>
            <a:ext cx="4495800" cy="3048000"/>
          </a:xfrm>
          <a:prstGeom prst="rect">
            <a:avLst/>
          </a:prstGeom>
          <a:noFill/>
        </p:spPr>
      </p:pic>
      <p:pic>
        <p:nvPicPr>
          <p:cNvPr id="475146" name="Picture 10" descr="http://www.parsons.com/SiteCollectionImages/content/q-0308_main-photo.jpg"/>
          <p:cNvPicPr>
            <a:picLocks noChangeAspect="1" noChangeArrowheads="1"/>
          </p:cNvPicPr>
          <p:nvPr/>
        </p:nvPicPr>
        <p:blipFill>
          <a:blip r:embed="rId4" cstate="print"/>
          <a:srcRect/>
          <a:stretch>
            <a:fillRect/>
          </a:stretch>
        </p:blipFill>
        <p:spPr bwMode="auto">
          <a:xfrm>
            <a:off x="4648200" y="1447800"/>
            <a:ext cx="4495800" cy="26574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Scale>
                                      <p:cBhvr>
                                        <p:cTn id="7" dur="1000" decel="50000" fill="hold">
                                          <p:stCondLst>
                                            <p:cond delay="0"/>
                                          </p:stCondLst>
                                        </p:cTn>
                                        <p:tgtEl>
                                          <p:spTgt spid="8">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xEl>
                                              <p:pRg st="1" end="1"/>
                                            </p:txEl>
                                          </p:spTgt>
                                        </p:tgtEl>
                                        <p:attrNameLst>
                                          <p:attrName>ppt_x</p:attrName>
                                          <p:attrName>ppt_y</p:attrName>
                                        </p:attrNameLst>
                                      </p:cBhvr>
                                    </p:animMotion>
                                    <p:animEffect transition="in" filter="fade">
                                      <p:cBhvr>
                                        <p:cTn id="9" dur="1000"/>
                                        <p:tgtEl>
                                          <p:spTgt spid="8">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Scale>
                                      <p:cBhvr>
                                        <p:cTn id="14" dur="1000" decel="50000" fill="hold">
                                          <p:stCondLst>
                                            <p:cond delay="0"/>
                                          </p:stCondLst>
                                        </p:cTn>
                                        <p:tgtEl>
                                          <p:spTgt spid="8">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xEl>
                                              <p:pRg st="2" end="2"/>
                                            </p:txEl>
                                          </p:spTgt>
                                        </p:tgtEl>
                                        <p:attrNameLst>
                                          <p:attrName>ppt_x</p:attrName>
                                          <p:attrName>ppt_y</p:attrName>
                                        </p:attrNameLst>
                                      </p:cBhvr>
                                    </p:animMotion>
                                    <p:animEffect transition="in" filter="fade">
                                      <p:cBhvr>
                                        <p:cTn id="16"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idx="1"/>
          </p:nvPr>
        </p:nvSpPr>
        <p:spPr>
          <a:xfrm>
            <a:off x="0" y="1295400"/>
            <a:ext cx="4800600" cy="5562600"/>
          </a:xfrm>
          <a:solidFill>
            <a:srgbClr val="FFFF00"/>
          </a:solidFill>
        </p:spPr>
        <p:txBody>
          <a:bodyPr>
            <a:normAutofit fontScale="85000" lnSpcReduction="20000"/>
          </a:bodyPr>
          <a:lstStyle/>
          <a:p>
            <a:pPr>
              <a:lnSpc>
                <a:spcPct val="90000"/>
              </a:lnSpc>
              <a:buClr>
                <a:srgbClr val="FF0000"/>
              </a:buClr>
              <a:buSzPct val="200000"/>
              <a:defRPr/>
            </a:pPr>
            <a:endParaRPr lang="en-US" sz="2400" b="1" u="sng" dirty="0" smtClean="0"/>
          </a:p>
          <a:p>
            <a:pPr>
              <a:lnSpc>
                <a:spcPct val="90000"/>
              </a:lnSpc>
              <a:buClr>
                <a:srgbClr val="FF0000"/>
              </a:buClr>
              <a:buSzPct val="200000"/>
              <a:buFont typeface="Wingdings" pitchFamily="2" charset="2"/>
              <a:buChar char="Ø"/>
              <a:defRPr/>
            </a:pPr>
            <a:r>
              <a:rPr lang="en-US" sz="2400" b="1" u="sng" dirty="0" smtClean="0"/>
              <a:t>P2   Applicability – </a:t>
            </a:r>
            <a:r>
              <a:rPr lang="en-US" sz="1600" b="1" u="sng" dirty="0" smtClean="0"/>
              <a:t>(Continued)</a:t>
            </a:r>
            <a:endParaRPr lang="en-US" sz="2400" dirty="0" smtClean="0"/>
          </a:p>
          <a:p>
            <a:pPr>
              <a:buNone/>
            </a:pPr>
            <a:r>
              <a:rPr lang="en-US" sz="2400" dirty="0" smtClean="0"/>
              <a:t>c. Lifting operations under privatization clauses shall be subjected to the provisions of this directive to the extent provided by the contract, and the requirements shall be clearly specified therein. </a:t>
            </a:r>
          </a:p>
          <a:p>
            <a:pPr>
              <a:buNone/>
            </a:pPr>
            <a:r>
              <a:rPr lang="en-US" sz="2400" dirty="0" smtClean="0"/>
              <a:t>d. The responsible Contracting Officer and the Project Manager shall apply requirements of this directive to any contractor, tenant, or customer if non-NASA lifting operations place NASA personnel, facilities, or equipment at risk through incorporation into their respective contracts. </a:t>
            </a:r>
          </a:p>
          <a:p>
            <a:pPr>
              <a:buNone/>
            </a:pPr>
            <a:endParaRPr lang="en-US" sz="2400" dirty="0" smtClean="0"/>
          </a:p>
          <a:p>
            <a:pPr>
              <a:buClr>
                <a:srgbClr val="FF0000"/>
              </a:buClr>
              <a:buSzPct val="200000"/>
              <a:buFont typeface="Wingdings" pitchFamily="2" charset="2"/>
              <a:buChar char="Ø"/>
            </a:pPr>
            <a:r>
              <a:rPr lang="en-US" sz="2400" b="1" dirty="0" smtClean="0"/>
              <a:t>P.3	AUTHORITIES</a:t>
            </a:r>
            <a:endParaRPr lang="en-US" sz="2400" dirty="0" smtClean="0"/>
          </a:p>
          <a:p>
            <a:pPr lvl="1">
              <a:buClr>
                <a:srgbClr val="FF0000"/>
              </a:buClr>
              <a:buSzPct val="100000"/>
              <a:buFont typeface="Wingdings" pitchFamily="2" charset="2"/>
              <a:buChar char="v"/>
            </a:pPr>
            <a:r>
              <a:rPr lang="en-US" sz="2000" dirty="0" smtClean="0"/>
              <a:t>NASA-STD-8719.9, Standard for Lifting Devices and Equipment</a:t>
            </a:r>
          </a:p>
          <a:p>
            <a:pPr eaLnBrk="1" hangingPunct="1">
              <a:lnSpc>
                <a:spcPct val="90000"/>
              </a:lnSpc>
              <a:buClr>
                <a:srgbClr val="FF0000"/>
              </a:buClr>
              <a:buSzPct val="100000"/>
              <a:buNone/>
              <a:defRPr/>
            </a:pPr>
            <a:endParaRPr lang="en-US" sz="2400" dirty="0" smtClean="0"/>
          </a:p>
        </p:txBody>
      </p:sp>
      <p:sp>
        <p:nvSpPr>
          <p:cNvPr id="168962" name="Rectangle 2"/>
          <p:cNvSpPr>
            <a:spLocks noGrp="1" noRot="1" noChangeArrowheads="1"/>
          </p:cNvSpPr>
          <p:nvPr>
            <p:ph type="title"/>
          </p:nvPr>
        </p:nvSpPr>
        <p:spPr>
          <a:xfrm>
            <a:off x="2743200" y="274638"/>
            <a:ext cx="3657600" cy="792162"/>
          </a:xfrm>
          <a:solidFill>
            <a:schemeClr val="accent5">
              <a:lumMod val="40000"/>
              <a:lumOff val="60000"/>
            </a:schemeClr>
          </a:solidFill>
        </p:spPr>
        <p:txBody>
          <a:bodyPr/>
          <a:lstStyle/>
          <a:p>
            <a:pPr algn="ctr" eaLnBrk="1" hangingPunct="1">
              <a:defRPr/>
            </a:pPr>
            <a:r>
              <a:rPr lang="en-US" dirty="0" smtClean="0"/>
              <a:t>GPR 8719.1A</a:t>
            </a:r>
          </a:p>
        </p:txBody>
      </p:sp>
      <p:pic>
        <p:nvPicPr>
          <p:cNvPr id="103428"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103429" name="Picture 6" descr="100px-Gsfclogo.gif"/>
          <p:cNvPicPr>
            <a:picLocks noChangeAspect="1" noChangeArrowheads="1"/>
          </p:cNvPicPr>
          <p:nvPr/>
        </p:nvPicPr>
        <p:blipFill>
          <a:blip r:embed="rId3" cstate="print"/>
          <a:srcRect/>
          <a:stretch>
            <a:fillRect/>
          </a:stretch>
        </p:blipFill>
        <p:spPr bwMode="auto">
          <a:xfrm>
            <a:off x="7924800" y="0"/>
            <a:ext cx="1219200" cy="1219200"/>
          </a:xfrm>
          <a:prstGeom prst="rect">
            <a:avLst/>
          </a:prstGeom>
          <a:noFill/>
          <a:ln w="9525">
            <a:noFill/>
            <a:miter lim="800000"/>
            <a:headEnd/>
            <a:tailEnd/>
          </a:ln>
        </p:spPr>
      </p:pic>
      <p:pic>
        <p:nvPicPr>
          <p:cNvPr id="6" name="Picture 5"/>
          <p:cNvPicPr>
            <a:picLocks noChangeAspect="1" noChangeArrowheads="1"/>
          </p:cNvPicPr>
          <p:nvPr/>
        </p:nvPicPr>
        <p:blipFill>
          <a:blip r:embed="rId2" cstate="print"/>
          <a:srcRect l="-688" t="-635" r="-688" b="-635"/>
          <a:stretch>
            <a:fillRect/>
          </a:stretch>
        </p:blipFill>
        <p:spPr bwMode="auto">
          <a:xfrm>
            <a:off x="0" y="0"/>
            <a:ext cx="1600200" cy="1447800"/>
          </a:xfrm>
          <a:prstGeom prst="rect">
            <a:avLst/>
          </a:prstGeom>
          <a:noFill/>
          <a:ln w="9525">
            <a:noFill/>
            <a:miter lim="800000"/>
            <a:headEnd/>
            <a:tailEnd/>
          </a:ln>
        </p:spPr>
      </p:pic>
      <p:sp>
        <p:nvSpPr>
          <p:cNvPr id="7" name="Rectangle 3"/>
          <p:cNvSpPr txBox="1">
            <a:spLocks noChangeArrowheads="1"/>
          </p:cNvSpPr>
          <p:nvPr/>
        </p:nvSpPr>
        <p:spPr>
          <a:xfrm>
            <a:off x="1600200" y="0"/>
            <a:ext cx="7543800" cy="1447800"/>
          </a:xfrm>
          <a:prstGeom prst="rect">
            <a:avLst/>
          </a:prstGeom>
          <a:solidFill>
            <a:srgbClr val="0066FF"/>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Recertification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74114" name="AutoShape 2" descr="data:image/jpeg;base64,/9j/4AAQSkZJRgABAQAAAQABAAD/2wCEAAkGBxQTEhUUEhQUFRQXFxcUGBgYFxQVGRcXFxcYFxUXFRUYHCggGBwlHBQUITEhJSkrLi4uFx8zODMsNygtLisBCgoKDg0OFxAQFywcHBwsLCwsLCwsLCwsLCwsLCwsLCwsLCwsLCwsLCwsLC0sLCwsLCwsLCwsLCwsLCwsLCwsN//AABEIALcBEwMBIgACEQEDEQH/xAAbAAABBQEBAAAAAAAAAAAAAAADAAECBAUGB//EAEMQAAEDAgMEBwMKBQMEAwAAAAEAAhEDIQQSMQVBUWEGEyJxgZGhMsHRBxRCUmJygpKx4RUjM6LwU2PCFhdD8UTS4v/EABkBAQEBAQEBAAAAAAAAAAAAAAABAgMEBf/EACsRAQACAQMCBAQHAAAAAAAAAAABEQISIVEDMRNBUmEEFJHwBRUyQoGhsf/aAAwDAQACEQMRAD8A4NxKjCLlTZF43oQShEDVIU0Ag1ShTyqQYoBhqYtRcqRCAOVKEXKnyoA5UxCNlTFqoCWqJajZVEhAPKnhThIBBCEgxEyp4QD6vgfNKDwRoSISwKE4CnCQYgYNTgKQSQNCcKQCeEChSYmhIKKK1M8qOZNKAjVMIQKmCgk8JglKYFQTASSSRQjSTdWr3VKQopaKHVJGmr/UJxQSylEUVLqlfFBRrgNaXOsGgk9wUsZ7qcKscTTmOsZP3m/FYGKxVTE1A0WBMNbuA4u42uuhwmwaTAAWhx3lwme4bl0nGMe7MTfYQNTFiDjcGaLTUo9nLdzPouG+248wrWAzPY1zwAXDNA3A6DyWZ5VDImyo1WtTaYc9gPAuASDARIII4gz+iiqzmqJCtGmoGmrYr5U4ajdWl1aAYanDEUMUhTSwLKmyIxamIUsBypw1ThPCWBwmRYUSFRDKnyc1KFIBQQDTwlKUUKcJYDCWVE6sdyYtSxCEpTkFQLlQ+ZOCoNCeEBQ5JClJBv8AUqTaKttporGLnbSm2gpNoq6GIjaCCj1KzOk2GPzWrHAHwDgXekrpG0UqlCRB03+KRNTaS806GYXNUe7e1oA/ET/9V2JoLMGwqmFrGph29ZSdZ1OQHgTIyk2dH+cVpDazNDTrg/V6mqTPeGx6rpnOqbhnHaKRqYIPBaRZwIPMELlelO0y15o0zlDbOIsSY9kHcAF3OBLniTTcy9g6MxHEgab7LzrFYIvxrqbvpViD3F0/or0++/kmfZp9Hej7cgqVWhznXAIs0bjB1JVrbezgym6rS/lvYM0ttIGocBY+K6luH4LC6a1erw+X6VQhschd36AeKkZTlksxEQpbCxfXsk2c0w4D0I5H4omKxtOm4NqSwm4JHZI5EaeKq9AsOZqui3Yb43P6fqjdJ8C6uKr2+zhw1o5k9qr5As8irMRqpLnTa3TYHAFpDhxBkeaMMMsToTXu+kfvt/R3uPmt/avW0zT6ogue/JkcOzEEl0i4gBTLGppYna0Pmqc4ZHx2PbQDOvsXEgZJdpqYgHfz1VnCYilVtTe1x4TDh3tNws1LVwzDh1B2HW6/CqDsGpYwTRUDSW27CILsKrYxjSKWRbQwKgcCljI6tP1a2G4HkpfM+SWMbKktd2BUHYAoMopitF2BKA/CFBTJUCVZfhyguolVACU2ZSfSKEWFUP1iSFkKSqO/Y1GDUqYRg1cW0GsRmMUmhCrYoMe1sTLXOsRZrYzEzuu3fvVQYMTEKGGxtOoBlcLgGD2T2m5miDecpmFYLEFZzAlkVhjFLIoK7Ka57pD0dL6rcTQgVWkEtNg/LpfcYtzXU5EnMlWJomLc8/bjKY/mUq7HfV6tzr8A9stPfK5LF4PE4+tm6t1Ngs3OC1rW+N3HfZen9WkWLeOVdoZmLYGFwNPB4cxcMaXk73O4nmTA8lZ2Ns/JRDagBc6XVObnmXjukx4J9s7Hq1gAytAD2vLHNBDspzBpcIMSOa18PTJAzAA7xMjwMXUlXkOIonBYw/7b5H2mH4tPmu6wbRWxLni7KTAxp4vqAPefBuTzKpfKVsvssrgafy392rT5yPELb6LbN6nDU2kdojO77zrnysPBbym4iWY2mlhuy2moKhEuAytn6ImTl4E2k8guI+UXEDrmU2gSxuYnfLtBOtgB5r0qQASbACSeAFyvI2MdjMaJH9WpJ5M1Pk0QnT73wZcOq2NsnEfNmPbXf1hbmyVIey92gz2m2jQq7sjE1KmHFV9MTLpa0wcrbEgOOsg2ldKylEQsnpRWGHwb8gykgU2AfatbwzHwWbtezPw228NV9mq0Hg7sH+7XwVsYef8ANVy3QDZQqPqVHtBa0dWAQCCXXNjwAH5lb6VUvmTqb8M7q8+bNTHsHLF8mg13KzjF1BGW1ulbh1MYNPsHF/OKLKsQXC44EGDHiCtdlFYpq2UMGpjBhaXVQiMpJSWy/mISOzlsCkpikrRbDOzhwQH7LHBdGaSgaCUW5d2yeSA7ZHJdY+iqr6UJRblK2x1TqbHXYmjKY4XkhbiTsU8El2zcJ3JJuKDQjUgnYxHp01lbNlsqNAiqCyrT7TmkG1i06ibEDcruLzgDqwCZE6WG+x1VWhjDnDTTyvcRN47MGXXuQMpHC7eKqA1thsJJaSJzkjm8NaSCLghrco4AlTeyswUmtAeAYqGAC4ZHEkD6IzZfPgr2FxbHtkEA8DY8RY8QQfFW2sQYDdshrGuqABxLQQJGRxbnIJdY5Wi547lpUMcx83gtjMHAtgkNIBm09ttuau1cK14Ie0OBBEETYiCPEFUsTsNjgQ0loc8VDvzODswk+17UHXcNybA5akGLOrYCs2oXscchLMzWxYU85IYHWGb+W23Mynw2OqtbT61sucQ18AjI5wOTdcFwy6WkJRbTDVIMTYOuH5gAey4tNrSIkAjWJjz4K5TppRau2kphittYo5Lq0lqONwbKjSx7Q5piQeRkeoCcU1e6tMWBWi3NdJ24h1CpTo0s2cZcweJDT7XZMX1ECdVzXQDZpbXqGqCyo1oDWuBa45j2iAdYygeK9KYyyfqAdQDvuNDxCsTtSeYDKS4L5TMbL6dEaMGd33naDwaP7l6TUoEjsuLTxAB9CNFwm3OhVd9Y1c7a2Zwc4f03ECBA+j7IjUK47SSz6XX4DC0XtyFtXtOa5vsvcJAkEE2G/wCqqVLZeJ2k7ri+mGg5N/Yi8BgHMHW/Fejbc2f84wj2BpDsstBEEOZcC3dFuK4n5OMZkrOpGwqCWj7Td3eWz+ULUc+aO12RsttGkym3Rgi+pO8nmTKsYvEMosNSoYaPEknQNG8k2hWcViGUmF9QhrRcn9ABvPJc9h8Y19YVsYHUQ3+iyo1wY2f/ACOqRlLzwJ7KzSuawG3alfaVIuBayXsaz6oLXe19okCe5ejMpryrFPFLaBc0gtGIDgQZGUvmxGtivX2U1ZgDbRTuLRq5oPMgLhOmPSp/WOoUHZGtOVzgYLnD2gDuA0trC0uj3Q2mWCpiWl73XykmGzxi7ncUodWKSj1apf8AT/VAnCONJwuGEudSf9lzCbTxbBQNkbddVp1qtSn1baUgiZJcwS/hyEJSNF9FV3UFWwXSrDVADnNOf9QFgPc89k+a0i4ESCCDvBBHmFJhVDIn6uVZyKYYsqpZEyvlvJJQYZoojGI5QcTWbTAc6YLmssJu9wa31IShTxVCtnLmPERAbwtaZkHtRe1ieSNgXPcHGoMugyxpaXX3jtR+Gd6Ph8QyoGuY4ODhI5g741U30ATJF+Oh8xdBWdsymTOWLtPI5TIkd/6ITMFWpgZH5wBo6JsGgDnMO3jUd60m0iND4Ov6i/nKlmI1ae8doel/RBWwdV5cWvZEQZveeWms6E6DirUKIa1+kHuMEeVwpikQbO8xPqI96BFiRanc8jVp8O0Pj6KTCDoQVaFSrs5hYWAZWkl0CPaJLpg/aObvQjhazJyODh2oB1vJHtHcYGunMBaQajNFlUZnzxzKYL2donKBN7NJuYuZBFtZCs4bFtfoRPDnAPjYg+KtgIHzNoOZrQHaDcLxNh3DyCCZUcqcvO9viO0Pj6KdEg2/zyQMxiM2mpsailqtARCaEXInDUQFgWbiejeHc8VBTDKgOYPp9hwdxtYnvBWxkSAVHM4/YdZ9alU67rG03ZhSeA1pMETmYNRMglq6Ftmy6wi8375RMiK1qDyDpkymMXUNIsLeyexEA5RItbW/ivVsBVz02vF8zQ4eIkfqljdlUa1qtJj+ZF/BwuEXZ2z20WBjC7KPZBM5R9UHWO+VR45sTCGpi6bX6moM3PKczgfJeyNC5LpD0aqUsQMXhW54eKj6Y1n6RaN4deRqCfLotm7Zo1R2Xta7ex5DHt5FpukjRCz3bJYabqcdlzzUcPrFz85B5TbuCPT2lSNQU2va55nstOaIEkuI9nxVxoRGJ0srilg6p4tyNFrF3ZEDkCT4LzzoLs11Ws/t1GMa2T1biw5iQGaa2Dj4LqPlOxkNpUeM1HeHZb/z8kb5O8BlwxfEdY4kfdb2R6hx8U8lDnFUcXSomoK1Go1zszmgPaGDtCWwDctvH0l0wp2RXYZsh0DMAQDvAdBI82t8ki3gsyKxadySs9XO5JZVhBVK2IpPc5lXLlYWGXG2f2xysAD58CrrWJq2Da68AP3OAuDDgJiJ9o2PFSFZNbYoy/yS3s0nUqQdcMc4jNUJvmd2W7t3NLF9dRlzcz6QpuhpOc52RkvcnOXHfYNm11fp7H6vMaRGYta0Zt0QHEEDUta0aatBvdCz4hli0OJAAcBIzTll2Xdo64AF+F9Idm2GtjrQG9jOXC7bDtjU3baROhBveNCniWOOUOGaAcs3gzBjh2TffBVc4mg55a4DMCYdAuQcjiCL2cMpnggUtm08tQYd7CXsAbPbayGhjIi0NAEDXmg03UgdQPf4HckKJGjj3HtD4+qyalGtSeAzN1IyN3vhjGOc9xFzmcQ1kRunetaviskFzfol7oPshsZtRfURpKUES4atnuv4wb+UpMykxYngdR4G4VilUDgCCDpw9YUn0wbEA991QA0jHZJ8e1+/qp053ieYPuPulTZQ4Ej1HkfdCduYHQHusfI/FELMJ58ND5G6dwTlzTY+Th8dVEUY0JHqPI+5AmtUupB1APfuThruAPdY+Rt6qbXju77fsfBUPToRoT43/W/qptJ3ie4+4/FEbZShVAGvBMacjY+RRiABJMAXJPvUsk66JHDNIIMwbESYj3eCUB03BwlpkSR4gkH1BThqD/C2h0tLheT2iY1mJveTJJSq06ub2gGExNpa3Xf3Ab/a3QgMGojWpw1Ea1AzWIoZZJgRGlahAi1V6+Ap1P6lNj/vNa79QrgamQV6GFa0QxrWjg0Bo8gnqkgSGlx4AgHwkgeqMCkoPKOmtKvUrvq1KVRjIDW5hIytFpc2W3OY6716PsnBinRpsbdrWNAI0NtRx4rVAsh0sO1k5Whs3gAATxgK0WA6n71WeFeraKkViVg7WlJEZEJ1FcnXqPD6QaDlLiXkCdBDW8pc4GdwaU9PabesLXQACADJMl3ZGg+sKjeWUfWCs03tO+/AyD4Aqb8Gx/tNBO46EaGx1Gg8gswqTKrXEQQZBIEi4EDMI3doeYRAFSOzMs9USMxaDJjKwPLnBpAm8ka2twhDAxLAZyujQxM3gTBBEyCdYyu1laRdODYRGURcWEEZtbi4QMRsySSxzmuPoYgRGlgB+Ec5NTx7QwOeCz2uJ9mcxFvZtr+yPSxDTJmwkSbAwYME63BQUP57DpnbMcYk2uBmMB3A+wTN7Eo4tjw4vaA0ZWzckuu4tgCbAB0c+9aT6rG+05o73Ae9Va+0cLo+tQj7VSnz4nmfNADCbOpZs9N2bLuzBwBAcBfUHtEXn0UqLarASTnAFgALkwCRAn6zjr7QA0vTrbQwIaQ3F4dpJDv6tN92js2zTZ0O7+8p8FtVjGnJVbVY0Hq2sD3zvaC4N3XGukJcC/S2kAYe1wOmhN5I01Atw3jirTMQwjMHCIzTNsvEnz8lkf8AVOGdma+XFhIdlp1HhsOME9nsaA8R4KxiMLQewObUDMwzDtN1Ja4EhxkEFs7tXcSlwU1HDchmgN0t7vgbeizHYosBLKtOoG3PbaQ1sDWTNznA7VobzVrCbQBEntfaaWwYkSBMwYnlmHOFwUvgOHB39p94Pok2qBrbv089FWO1qGUHrqYkDV7QYPEEyChO6RYVuuJoj8bfitWaZ4aIpA6W7tPLT0U2tcOB9D8D6LCPSzZ7dcTRB5O+GqC7p9gG/wDyqbvB0+YHuS4XRlxLps4Gsjv089EZultFyX/cnZ8f1jPJjj7kB3yk7OGjqs8W03D9NfFW4Xws/TLtFDRcU75UsGNOvd30iPUH3IZ+VPCbqWJP4P3UuF8Dqel2wpjdbut6aHxR6bDuIPfb1HwXnp+VHD7qGIP4Wj3p/wDutSGmFxB/IPemqGvl+r6XoYPEEeo8x71KZuF53/3abuwVY/jYEKp8qs6YB/eajQfMBNUHyvW9L0txQybrntidJDiKDavU1WzIywKkEEiMwjgrWIxocACHi83pPkEGWwQD+/EKeJjy5ThMTUtUWT0ys3BYxsdpzpm0tqaQBclvEE+K0WOBuCDusQVYyieyTCw0piVEFQe9btkOs5Uy5FqvVCrUXKW4HNVJVc6SyrIO0qPsue0b4dA9DqofxfDt0rNHIEOHlePCF5D85m36/ur2CdSF3io8/VDg1vv9IVpXoVbpvhmucwONRzGOqOyMeYDY9oRbUb964fE9M6zzapXggSA3KCY7WrhAJnwhYOxq5bWr3YS6jiBcxq0u/wCKj885N/N+yZRvT0/DdLHOJnKWx/1JWOoru+9VIHlmKBiNpVX60W/iqOPuWd89PFnqm+fO+u0eCzXs9kdDo8rGR+6lh2+Dj70hRqf7A7qLD6uVU4w/6noFH52f9Q+Q+CbtR0+hH3DSYytuqkfdZTb+gRCyudcRW/PH6BZPzn7b/X3JjWPGofFylZOsR8PHk0zgXHWtVPfUd8VE7LZveT3ucfeswkn6Lz3yllP+mVay5XX0Y/Z9/R2nQzZmCDqpxQpmmGtPbgtzSYsdTE25LrH0NihrHAYduYljCGgEOtwFvaC4PoG57cQ6KYP8s2JaJOdkRO/912+NGYAVTQpjWHVWyNdAAeJXLKZieXzPitOXUvHZ5m/D4dpgwSLbzomnDD6P9p+CrVKbpOuv1T71HqHfa8gPeu2n3e/5nCI/TH3/ACufOKA0YfypfPqY0pnyHxVF1IjXP5D9ZUGtB+sO+APNNDPzuMeUNQbUYPoH0+KY7WH+n6hUjg+U/i//AChmifq+pPcnhwv5hXavovnbP2B5/sonbR+o1UqYYeA7weE65uR8kcYYcvABPDxZ/McvL/IEO23/AFWevxQztqp9ny/dWcPs9zzDGOceDWZv0C6DZ/QbG1Yy0urHF+Vo8tU0Y8Mz+IdTn+ocr/F6u4j8oTfxCud5/K34L07A/JrUF61eBwpCT/dHvXQ4DobhKeofUd/uOdf8NgVdEcOc/iPU9UvONg7KxWJpNcK1VjQSyA7ICcx3DeS6NLro8B8nlWoe3iqupF3u1BII05HyXX0MXTYGNDG02OyuFz2TIcxpF4dGQx9q2hVplOm/L1b9LnKdczmulxBzScsTOhcppnl4M89eU5T3ljYP5McM2DUqVnn77h7111HBMpAinLcxLnXLszjqXZpJKys9ZrXdrMSA1uhglxl5kbg4cuzpeEP+OBpc2pOZsyRpHbM3g2DLmL7tQtxEOe7ZdUduynncen7qNSsFljabDEHW0b5vYjcbHyQMRjUmVpfrYlZVfFKlW2gsjE7QWJyaiGvUxV9Uy5p2PPFJYtaefh4NvQojW8CR/nApDDuO5Fp4J24Ef5wXZlCi3K7MACYcNBo5pY7sukaOKH82bxj8LQtBmAqfVnut6I7NlvOoI7wRPjofBZtvHKY7Mv5kOP8Aaz4JHCfa9GD/AIrepdGKx9lrh3CPTRXaPQ3End52S2/Ey5cp1IGrnDvDP1ywpij9p39vwXZ0ug9T6ZLe8W/MLeqvUfk7GpJ8Lf8AtDxJ5ee9SeJPjHqEsg35x+J3uK9OpdAQPpNPfY+Y+CuU+htKe1I8JHmNPGE3TxPd5OKIOknxJ96g/AA/RIPL917VS6E4Y315g+8I7eilFugB+8PeNPIq1LE5w8WwOz3NeCG2m9t1zA8SrnW1R7VIgTz4W5HQzfhxXs1PZNFv/ijmBmHpf0V6ngqUWa0jlB8CpOF9018PCm4Ko+DljNMTvAm86aCVcpdF8Q7Rmq9hxmyKT4yta1wgAgaAEkCJjefNAOznMvScAYuPZBO7S3s203A8Zuk1vMaXQfEndCs0/k1qO9qB6ayD+p816N88qMa41ALFoB0sYzuMTECTpuHGwMPtxhAznK6LiJg5gyLT9JwHirXuapcUfkvqED+bcAfZm4zGRO7knb0GFMkVJeGwTA+i4wDm0EQ4meXGB6V84Q+vSoTVLjaPQ7AEdtj9SJkC7cxd2mnQZXXNr81eo9CsKwZqTWzuLoNxmAOYcA4j8I4St+qxhPaaCZmd+46j7o8ln4vAtIcWk3aQRJMyXZouLkPcL29ngrsm6xWxD6JOSkCwN1A9ogAn2ZI+kNNY4p8NtxpzOIytaBJJmHEuBaQNIgG/1gs6tjqtNgtnOaDacrZgTluTHCdD41cVtdha0VWAB5dM/RA7GaY4uaJ4OnRSynTfOwdCDusZ80F+JXIMDHCWVQ54m9pALhmmDmvlI13nuVetja7NHB4vrDrB1rWM5Z3m4HEqWtOrr1GO1AItu4GRHC4B8FRrUGH2XOaRJF5AJcHzB+03duc4b1zY6RRZ7C06G4+sGkwYMSW+DgiUtstcJB4a2InQGd91mZlabdOrVa5svLqbSXaySMrgGum7tQddRoqT9tkANrgHM0GIkgOF2kQN4IgcuKqux3NAqYuRe6mpaWGY2mTmDjZxcZGUl/aZmcIFrO3RvUsRjVh4imLxaRH4QSco4CSfNNUxJi+qkqt18Us+viVXr4hUatVIgXDWSWb1iS1SW7SjsE0w5z2l+UBrQIOc5jLoAmcobrvLuKuYFuGOrYu65kiA0OJECd5sQPZd9VbtGsHGAbzpoR4G6JWwjKgIe0Hjx0I1F9HOHcSERDCYKkQ1wZEgGDqJE3G4rQp0GaBo8hw0WVitkF5c8VS17ibgCzSAA0EXEZWmZN5MXU8N1zXgF2eYkGMrQWvc5wMAwHZGgGTA5yLCNduGaPZ7P3YA/Lp6J8zhwd/afeD6LN/jAzljWOLsxYJsDBeCXHcP5bj3FvFWKOPY8lrXSQJIvbtOb43Y7y5qotiuJvLe/T8wt6qYpt1Ft9jHiY18UEVFAhuoEHlbzjXxSxYOYaEHvEHzHwUmYiPaBb6jzHvhVA5w3hw52PmLeiQxce0C3nqPMSB4wrZS3LXdoQT9YGD+YJqj3DR0/eH6EfAqjUc1xkR94GD+YKNQu3OnvH6ER71NRS6zFn6TSOY7Q9L+iN1rXXseY1HKRcLLbiyPaaRzHaHhF/RT+csfwJG/ePEXBSyl0zud4G/rr6oVSuRYjxF/TX0We+sR7Lz3O7Xrr5lV3bQI1HiL+lj6FLKarsS06G+8b/LVVKtFhcHFrcwgzobEO1HMDyWbUx7HmDBjcdfI3CrVMUZ7LiOR7Q9b+qmpaaNZkOe9ju28ESdWkmSQRyyj8AVD+IVqROZpeCQSRLog5TAFx2Qw6a5lUftB28AjiD7j8SgnaYJ1g8DY+RU1LTTwW2S+WujNy0tAdN/r5wOOUorsdzWBXxM6GDpIjTxVZ2NcBuPdb0PxUtabtXG81RxWJa4EOAduuAdVjP2hzjvt/wC0KpiVN1W8TSabgkGZuS7QACSTNo47zxVLrqjA7tZ+yMoJm4tJ36RN9SUI4lAqYhUSftjVtRvG0fayizu8GeBTPr0nNygxmcDaZkCQYOkZZ8EB9eUDI2QQIjhp5aaEiea0i/WLwG5XSQS7gJNgIv2YJRKOMcWjNYqiayiaqir9TEKu+uq5fKG5yUDOqKvVqKDnoTnK0iWdJBJSVR7Rh3tcAYkG4kT+qPTZHsuI5HtCfG/kQkksAhruA7TQebfeDp5lTw+IDxLTI43/AEKSSqJOPamBI0PfrfwWZX2QwkZXObFtSQWkNbEyHfQbF7ETxlkksLE1q7XEtAcwCQJBIyiYMxrGsm504Kl0gZlBcLSBIkiXBrgIMHR7UklY3FyntJjsoaZLm9YLH2eyd/32qb8REpklJFSrUBMxc7xIPmEJ+IcNHT3j3jTyKSSih1NpZR2hl56g90X9FGriA7dJ3HeO46hJJBVqVnDRx8e0PPX1VepjyLuFt5BkfH0SSUVWrYkOG4jmPiqz6xGjiO/tD1v6pJI0r1MW4aie74H4oAxocDFx3fFJJWkCfUjQkd2nkbIb8U7kfT0/dJJBX+dgyPMID38Ld3w0TpLVICaruR9EJ2IvGh/zgnSVhJLrEg9OkgY1Ei9JJAwemLkkkES5DJTpIB5kySSqP//Z"/>
          <p:cNvSpPr>
            <a:spLocks noChangeAspect="1" noChangeArrowheads="1"/>
          </p:cNvSpPr>
          <p:nvPr/>
        </p:nvSpPr>
        <p:spPr bwMode="auto">
          <a:xfrm>
            <a:off x="155575" y="-2117725"/>
            <a:ext cx="6648450" cy="4419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4116" name="AutoShape 4" descr="data:image/jpeg;base64,/9j/4AAQSkZJRgABAQAAAQABAAD/2wCEAAkGBxQTEhUUEhQUFRQXFxcUGBgYFxQVGRcXFxcYFxUXFRUYHCggGBwlHBQUITEhJSkrLi4uFx8zODMsNygtLisBCgoKDg0OFxAQFywcHBwsLCwsLCwsLCwsLCwsLCwsLCwsLCwsLCwsLCwsLC0sLCwsLCwsLCwsLCwsLCwsLCwsN//AABEIALcBEwMBIgACEQEDEQH/xAAbAAABBQEBAAAAAAAAAAAAAAADAAECBAUGB//EAEMQAAEDAgMEBwMKBQMEAwAAAAEAAhEDIQQSMQVBUWEGEyJxgZGhMsHRBxRCUmJygpKx4RUjM6LwU2PCFhdD8UTS4v/EABkBAQEBAQEBAAAAAAAAAAAAAAABAgMEBf/EACsRAQACAQMCBAQHAAAAAAAAAAABEQISIVEDMRNBUmEEFJHwBRUyQoGhsf/aAAwDAQACEQMRAD8A4NxKjCLlTZF43oQShEDVIU0Ag1ShTyqQYoBhqYtRcqRCAOVKEXKnyoA5UxCNlTFqoCWqJajZVEhAPKnhThIBBCEgxEyp4QD6vgfNKDwRoSISwKE4CnCQYgYNTgKQSQNCcKQCeEChSYmhIKKK1M8qOZNKAjVMIQKmCgk8JglKYFQTASSSRQjSTdWr3VKQopaKHVJGmr/UJxQSylEUVLqlfFBRrgNaXOsGgk9wUsZ7qcKscTTmOsZP3m/FYGKxVTE1A0WBMNbuA4u42uuhwmwaTAAWhx3lwme4bl0nGMe7MTfYQNTFiDjcGaLTUo9nLdzPouG+248wrWAzPY1zwAXDNA3A6DyWZ5VDImyo1WtTaYc9gPAuASDARIII4gz+iiqzmqJCtGmoGmrYr5U4ajdWl1aAYanDEUMUhTSwLKmyIxamIUsBypw1ThPCWBwmRYUSFRDKnyc1KFIBQQDTwlKUUKcJYDCWVE6sdyYtSxCEpTkFQLlQ+ZOCoNCeEBQ5JClJBv8AUqTaKttporGLnbSm2gpNoq6GIjaCCj1KzOk2GPzWrHAHwDgXekrpG0UqlCRB03+KRNTaS806GYXNUe7e1oA/ET/9V2JoLMGwqmFrGph29ZSdZ1OQHgTIyk2dH+cVpDazNDTrg/V6mqTPeGx6rpnOqbhnHaKRqYIPBaRZwIPMELlelO0y15o0zlDbOIsSY9kHcAF3OBLniTTcy9g6MxHEgab7LzrFYIvxrqbvpViD3F0/or0++/kmfZp9Hej7cgqVWhznXAIs0bjB1JVrbezgym6rS/lvYM0ttIGocBY+K6luH4LC6a1erw+X6VQhschd36AeKkZTlksxEQpbCxfXsk2c0w4D0I5H4omKxtOm4NqSwm4JHZI5EaeKq9AsOZqui3Yb43P6fqjdJ8C6uKr2+zhw1o5k9qr5As8irMRqpLnTa3TYHAFpDhxBkeaMMMsToTXu+kfvt/R3uPmt/avW0zT6ogue/JkcOzEEl0i4gBTLGppYna0Pmqc4ZHx2PbQDOvsXEgZJdpqYgHfz1VnCYilVtTe1x4TDh3tNws1LVwzDh1B2HW6/CqDsGpYwTRUDSW27CILsKrYxjSKWRbQwKgcCljI6tP1a2G4HkpfM+SWMbKktd2BUHYAoMopitF2BKA/CFBTJUCVZfhyguolVACU2ZSfSKEWFUP1iSFkKSqO/Y1GDUqYRg1cW0GsRmMUmhCrYoMe1sTLXOsRZrYzEzuu3fvVQYMTEKGGxtOoBlcLgGD2T2m5miDecpmFYLEFZzAlkVhjFLIoK7Ka57pD0dL6rcTQgVWkEtNg/LpfcYtzXU5EnMlWJomLc8/bjKY/mUq7HfV6tzr8A9stPfK5LF4PE4+tm6t1Ngs3OC1rW+N3HfZen9WkWLeOVdoZmLYGFwNPB4cxcMaXk73O4nmTA8lZ2Ns/JRDagBc6XVObnmXjukx4J9s7Hq1gAytAD2vLHNBDspzBpcIMSOa18PTJAzAA7xMjwMXUlXkOIonBYw/7b5H2mH4tPmu6wbRWxLni7KTAxp4vqAPefBuTzKpfKVsvssrgafy392rT5yPELb6LbN6nDU2kdojO77zrnysPBbym4iWY2mlhuy2moKhEuAytn6ImTl4E2k8guI+UXEDrmU2gSxuYnfLtBOtgB5r0qQASbACSeAFyvI2MdjMaJH9WpJ5M1Pk0QnT73wZcOq2NsnEfNmPbXf1hbmyVIey92gz2m2jQq7sjE1KmHFV9MTLpa0wcrbEgOOsg2ldKylEQsnpRWGHwb8gykgU2AfatbwzHwWbtezPw228NV9mq0Hg7sH+7XwVsYef8ANVy3QDZQqPqVHtBa0dWAQCCXXNjwAH5lb6VUvmTqb8M7q8+bNTHsHLF8mg13KzjF1BGW1ulbh1MYNPsHF/OKLKsQXC44EGDHiCtdlFYpq2UMGpjBhaXVQiMpJSWy/mISOzlsCkpikrRbDOzhwQH7LHBdGaSgaCUW5d2yeSA7ZHJdY+iqr6UJRblK2x1TqbHXYmjKY4XkhbiTsU8El2zcJ3JJuKDQjUgnYxHp01lbNlsqNAiqCyrT7TmkG1i06ibEDcruLzgDqwCZE6WG+x1VWhjDnDTTyvcRN47MGXXuQMpHC7eKqA1thsJJaSJzkjm8NaSCLghrco4AlTeyswUmtAeAYqGAC4ZHEkD6IzZfPgr2FxbHtkEA8DY8RY8QQfFW2sQYDdshrGuqABxLQQJGRxbnIJdY5Wi547lpUMcx83gtjMHAtgkNIBm09ttuau1cK14Ie0OBBEETYiCPEFUsTsNjgQ0loc8VDvzODswk+17UHXcNybA5akGLOrYCs2oXscchLMzWxYU85IYHWGb+W23Mynw2OqtbT61sucQ18AjI5wOTdcFwy6WkJRbTDVIMTYOuH5gAey4tNrSIkAjWJjz4K5TppRau2kphittYo5Lq0lqONwbKjSx7Q5piQeRkeoCcU1e6tMWBWi3NdJ24h1CpTo0s2cZcweJDT7XZMX1ECdVzXQDZpbXqGqCyo1oDWuBa45j2iAdYygeK9KYyyfqAdQDvuNDxCsTtSeYDKS4L5TMbL6dEaMGd33naDwaP7l6TUoEjsuLTxAB9CNFwm3OhVd9Y1c7a2Zwc4f03ECBA+j7IjUK47SSz6XX4DC0XtyFtXtOa5vsvcJAkEE2G/wCqqVLZeJ2k7ri+mGg5N/Yi8BgHMHW/Fejbc2f84wj2BpDsstBEEOZcC3dFuK4n5OMZkrOpGwqCWj7Td3eWz+ULUc+aO12RsttGkym3Rgi+pO8nmTKsYvEMosNSoYaPEknQNG8k2hWcViGUmF9QhrRcn9ABvPJc9h8Y19YVsYHUQ3+iyo1wY2f/ACOqRlLzwJ7KzSuawG3alfaVIuBayXsaz6oLXe19okCe5ejMpryrFPFLaBc0gtGIDgQZGUvmxGtivX2U1ZgDbRTuLRq5oPMgLhOmPSp/WOoUHZGtOVzgYLnD2gDuA0trC0uj3Q2mWCpiWl73XykmGzxi7ncUodWKSj1apf8AT/VAnCONJwuGEudSf9lzCbTxbBQNkbddVp1qtSn1baUgiZJcwS/hyEJSNF9FV3UFWwXSrDVADnNOf9QFgPc89k+a0i4ESCCDvBBHmFJhVDIn6uVZyKYYsqpZEyvlvJJQYZoojGI5QcTWbTAc6YLmssJu9wa31IShTxVCtnLmPERAbwtaZkHtRe1ieSNgXPcHGoMugyxpaXX3jtR+Gd6Ph8QyoGuY4ODhI5g741U30ATJF+Oh8xdBWdsymTOWLtPI5TIkd/6ITMFWpgZH5wBo6JsGgDnMO3jUd60m0iND4Ov6i/nKlmI1ae8doel/RBWwdV5cWvZEQZveeWms6E6DirUKIa1+kHuMEeVwpikQbO8xPqI96BFiRanc8jVp8O0Pj6KTCDoQVaFSrs5hYWAZWkl0CPaJLpg/aObvQjhazJyODh2oB1vJHtHcYGunMBaQajNFlUZnzxzKYL2donKBN7NJuYuZBFtZCs4bFtfoRPDnAPjYg+KtgIHzNoOZrQHaDcLxNh3DyCCZUcqcvO9viO0Pj6KdEg2/zyQMxiM2mpsailqtARCaEXInDUQFgWbiejeHc8VBTDKgOYPp9hwdxtYnvBWxkSAVHM4/YdZ9alU67rG03ZhSeA1pMETmYNRMglq6Ftmy6wi8375RMiK1qDyDpkymMXUNIsLeyexEA5RItbW/ivVsBVz02vF8zQ4eIkfqljdlUa1qtJj+ZF/BwuEXZ2z20WBjC7KPZBM5R9UHWO+VR45sTCGpi6bX6moM3PKczgfJeyNC5LpD0aqUsQMXhW54eKj6Y1n6RaN4deRqCfLotm7Zo1R2Xta7ex5DHt5FpukjRCz3bJYabqcdlzzUcPrFz85B5TbuCPT2lSNQU2va55nstOaIEkuI9nxVxoRGJ0srilg6p4tyNFrF3ZEDkCT4LzzoLs11Ws/t1GMa2T1biw5iQGaa2Dj4LqPlOxkNpUeM1HeHZb/z8kb5O8BlwxfEdY4kfdb2R6hx8U8lDnFUcXSomoK1Go1zszmgPaGDtCWwDctvH0l0wp2RXYZsh0DMAQDvAdBI82t8ki3gsyKxadySs9XO5JZVhBVK2IpPc5lXLlYWGXG2f2xysAD58CrrWJq2Da68AP3OAuDDgJiJ9o2PFSFZNbYoy/yS3s0nUqQdcMc4jNUJvmd2W7t3NLF9dRlzcz6QpuhpOc52RkvcnOXHfYNm11fp7H6vMaRGYta0Zt0QHEEDUta0aatBvdCz4hli0OJAAcBIzTll2Xdo64AF+F9Idm2GtjrQG9jOXC7bDtjU3baROhBveNCniWOOUOGaAcs3gzBjh2TffBVc4mg55a4DMCYdAuQcjiCL2cMpnggUtm08tQYd7CXsAbPbayGhjIi0NAEDXmg03UgdQPf4HckKJGjj3HtD4+qyalGtSeAzN1IyN3vhjGOc9xFzmcQ1kRunetaviskFzfol7oPshsZtRfURpKUES4atnuv4wb+UpMykxYngdR4G4VilUDgCCDpw9YUn0wbEA991QA0jHZJ8e1+/qp053ieYPuPulTZQ4Ej1HkfdCduYHQHusfI/FELMJ58ND5G6dwTlzTY+Th8dVEUY0JHqPI+5AmtUupB1APfuThruAPdY+Rt6qbXju77fsfBUPToRoT43/W/qptJ3ie4+4/FEbZShVAGvBMacjY+RRiABJMAXJPvUsk66JHDNIIMwbESYj3eCUB03BwlpkSR4gkH1BThqD/C2h0tLheT2iY1mJveTJJSq06ub2gGExNpa3Xf3Ab/a3QgMGojWpw1Ea1AzWIoZZJgRGlahAi1V6+Ap1P6lNj/vNa79QrgamQV6GFa0QxrWjg0Bo8gnqkgSGlx4AgHwkgeqMCkoPKOmtKvUrvq1KVRjIDW5hIytFpc2W3OY6716PsnBinRpsbdrWNAI0NtRx4rVAsh0sO1k5Whs3gAATxgK0WA6n71WeFeraKkViVg7WlJEZEJ1FcnXqPD6QaDlLiXkCdBDW8pc4GdwaU9PabesLXQACADJMl3ZGg+sKjeWUfWCs03tO+/AyD4Aqb8Gx/tNBO46EaGx1Gg8gswqTKrXEQQZBIEi4EDMI3doeYRAFSOzMs9USMxaDJjKwPLnBpAm8ka2twhDAxLAZyujQxM3gTBBEyCdYyu1laRdODYRGURcWEEZtbi4QMRsySSxzmuPoYgRGlgB+Ec5NTx7QwOeCz2uJ9mcxFvZtr+yPSxDTJmwkSbAwYME63BQUP57DpnbMcYk2uBmMB3A+wTN7Eo4tjw4vaA0ZWzckuu4tgCbAB0c+9aT6rG+05o73Ae9Va+0cLo+tQj7VSnz4nmfNADCbOpZs9N2bLuzBwBAcBfUHtEXn0UqLarASTnAFgALkwCRAn6zjr7QA0vTrbQwIaQ3F4dpJDv6tN92js2zTZ0O7+8p8FtVjGnJVbVY0Hq2sD3zvaC4N3XGukJcC/S2kAYe1wOmhN5I01Atw3jirTMQwjMHCIzTNsvEnz8lkf8AVOGdma+XFhIdlp1HhsOME9nsaA8R4KxiMLQewObUDMwzDtN1Ja4EhxkEFs7tXcSlwU1HDchmgN0t7vgbeizHYosBLKtOoG3PbaQ1sDWTNznA7VobzVrCbQBEntfaaWwYkSBMwYnlmHOFwUvgOHB39p94Pok2qBrbv089FWO1qGUHrqYkDV7QYPEEyChO6RYVuuJoj8bfitWaZ4aIpA6W7tPLT0U2tcOB9D8D6LCPSzZ7dcTRB5O+GqC7p9gG/wDyqbvB0+YHuS4XRlxLps4Gsjv089EZultFyX/cnZ8f1jPJjj7kB3yk7OGjqs8W03D9NfFW4Xws/TLtFDRcU75UsGNOvd30iPUH3IZ+VPCbqWJP4P3UuF8Dqel2wpjdbut6aHxR6bDuIPfb1HwXnp+VHD7qGIP4Wj3p/wDutSGmFxB/IPemqGvl+r6XoYPEEeo8x71KZuF53/3abuwVY/jYEKp8qs6YB/eajQfMBNUHyvW9L0txQybrntidJDiKDavU1WzIywKkEEiMwjgrWIxocACHi83pPkEGWwQD+/EKeJjy5ThMTUtUWT0ys3BYxsdpzpm0tqaQBclvEE+K0WOBuCDusQVYyieyTCw0piVEFQe9btkOs5Uy5FqvVCrUXKW4HNVJVc6SyrIO0qPsue0b4dA9DqofxfDt0rNHIEOHlePCF5D85m36/ur2CdSF3io8/VDg1vv9IVpXoVbpvhmucwONRzGOqOyMeYDY9oRbUb964fE9M6zzapXggSA3KCY7WrhAJnwhYOxq5bWr3YS6jiBcxq0u/wCKj885N/N+yZRvT0/DdLHOJnKWx/1JWOoru+9VIHlmKBiNpVX60W/iqOPuWd89PFnqm+fO+u0eCzXs9kdDo8rGR+6lh2+Dj70hRqf7A7qLD6uVU4w/6noFH52f9Q+Q+CbtR0+hH3DSYytuqkfdZTb+gRCyudcRW/PH6BZPzn7b/X3JjWPGofFylZOsR8PHk0zgXHWtVPfUd8VE7LZveT3ucfeswkn6Lz3yllP+mVay5XX0Y/Z9/R2nQzZmCDqpxQpmmGtPbgtzSYsdTE25LrH0NihrHAYduYljCGgEOtwFvaC4PoG57cQ6KYP8s2JaJOdkRO/912+NGYAVTQpjWHVWyNdAAeJXLKZieXzPitOXUvHZ5m/D4dpgwSLbzomnDD6P9p+CrVKbpOuv1T71HqHfa8gPeu2n3e/5nCI/TH3/ACufOKA0YfypfPqY0pnyHxVF1IjXP5D9ZUGtB+sO+APNNDPzuMeUNQbUYPoH0+KY7WH+n6hUjg+U/i//AChmifq+pPcnhwv5hXavovnbP2B5/sonbR+o1UqYYeA7weE65uR8kcYYcvABPDxZ/McvL/IEO23/AFWevxQztqp9ny/dWcPs9zzDGOceDWZv0C6DZ/QbG1Yy0urHF+Vo8tU0Y8Mz+IdTn+ocr/F6u4j8oTfxCud5/K34L07A/JrUF61eBwpCT/dHvXQ4DobhKeofUd/uOdf8NgVdEcOc/iPU9UvONg7KxWJpNcK1VjQSyA7ICcx3DeS6NLro8B8nlWoe3iqupF3u1BII05HyXX0MXTYGNDG02OyuFz2TIcxpF4dGQx9q2hVplOm/L1b9LnKdczmulxBzScsTOhcppnl4M89eU5T3ljYP5McM2DUqVnn77h7111HBMpAinLcxLnXLszjqXZpJKys9ZrXdrMSA1uhglxl5kbg4cuzpeEP+OBpc2pOZsyRpHbM3g2DLmL7tQtxEOe7ZdUduynncen7qNSsFljabDEHW0b5vYjcbHyQMRjUmVpfrYlZVfFKlW2gsjE7QWJyaiGvUxV9Uy5p2PPFJYtaefh4NvQojW8CR/nApDDuO5Fp4J24Ef5wXZlCi3K7MACYcNBo5pY7sukaOKH82bxj8LQtBmAqfVnut6I7NlvOoI7wRPjofBZtvHKY7Mv5kOP8Aaz4JHCfa9GD/AIrepdGKx9lrh3CPTRXaPQ3End52S2/Ey5cp1IGrnDvDP1ywpij9p39vwXZ0ug9T6ZLe8W/MLeqvUfk7GpJ8Lf8AtDxJ5ee9SeJPjHqEsg35x+J3uK9OpdAQPpNPfY+Y+CuU+htKe1I8JHmNPGE3TxPd5OKIOknxJ96g/AA/RIPL917VS6E4Y315g+8I7eilFugB+8PeNPIq1LE5w8WwOz3NeCG2m9t1zA8SrnW1R7VIgTz4W5HQzfhxXs1PZNFv/ijmBmHpf0V6ngqUWa0jlB8CpOF9018PCm4Ko+DljNMTvAm86aCVcpdF8Q7Rmq9hxmyKT4yta1wgAgaAEkCJjefNAOznMvScAYuPZBO7S3s203A8Zuk1vMaXQfEndCs0/k1qO9qB6ayD+p816N88qMa41ALFoB0sYzuMTECTpuHGwMPtxhAznK6LiJg5gyLT9JwHirXuapcUfkvqED+bcAfZm4zGRO7knb0GFMkVJeGwTA+i4wDm0EQ4meXGB6V84Q+vSoTVLjaPQ7AEdtj9SJkC7cxd2mnQZXXNr81eo9CsKwZqTWzuLoNxmAOYcA4j8I4St+qxhPaaCZmd+46j7o8ln4vAtIcWk3aQRJMyXZouLkPcL29ngrsm6xWxD6JOSkCwN1A9ogAn2ZI+kNNY4p8NtxpzOIytaBJJmHEuBaQNIgG/1gs6tjqtNgtnOaDacrZgTluTHCdD41cVtdha0VWAB5dM/RA7GaY4uaJ4OnRSynTfOwdCDusZ80F+JXIMDHCWVQ54m9pALhmmDmvlI13nuVetja7NHB4vrDrB1rWM5Z3m4HEqWtOrr1GO1AItu4GRHC4B8FRrUGH2XOaRJF5AJcHzB+03duc4b1zY6RRZ7C06G4+sGkwYMSW+DgiUtstcJB4a2InQGd91mZlabdOrVa5svLqbSXaySMrgGum7tQddRoqT9tkANrgHM0GIkgOF2kQN4IgcuKqux3NAqYuRe6mpaWGY2mTmDjZxcZGUl/aZmcIFrO3RvUsRjVh4imLxaRH4QSco4CSfNNUxJi+qkqt18Us+viVXr4hUatVIgXDWSWb1iS1SW7SjsE0w5z2l+UBrQIOc5jLoAmcobrvLuKuYFuGOrYu65kiA0OJECd5sQPZd9VbtGsHGAbzpoR4G6JWwjKgIe0Hjx0I1F9HOHcSERDCYKkQ1wZEgGDqJE3G4rQp0GaBo8hw0WVitkF5c8VS17ibgCzSAA0EXEZWmZN5MXU8N1zXgF2eYkGMrQWvc5wMAwHZGgGTA5yLCNduGaPZ7P3YA/Lp6J8zhwd/afeD6LN/jAzljWOLsxYJsDBeCXHcP5bj3FvFWKOPY8lrXSQJIvbtOb43Y7y5qotiuJvLe/T8wt6qYpt1Ft9jHiY18UEVFAhuoEHlbzjXxSxYOYaEHvEHzHwUmYiPaBb6jzHvhVA5w3hw52PmLeiQxce0C3nqPMSB4wrZS3LXdoQT9YGD+YJqj3DR0/eH6EfAqjUc1xkR94GD+YKNQu3OnvH6ER71NRS6zFn6TSOY7Q9L+iN1rXXseY1HKRcLLbiyPaaRzHaHhF/RT+csfwJG/ePEXBSyl0zud4G/rr6oVSuRYjxF/TX0We+sR7Lz3O7Xrr5lV3bQI1HiL+lj6FLKarsS06G+8b/LVVKtFhcHFrcwgzobEO1HMDyWbUx7HmDBjcdfI3CrVMUZ7LiOR7Q9b+qmpaaNZkOe9ju28ESdWkmSQRyyj8AVD+IVqROZpeCQSRLog5TAFx2Qw6a5lUftB28AjiD7j8SgnaYJ1g8DY+RU1LTTwW2S+WujNy0tAdN/r5wOOUorsdzWBXxM6GDpIjTxVZ2NcBuPdb0PxUtabtXG81RxWJa4EOAduuAdVjP2hzjvt/wC0KpiVN1W8TSabgkGZuS7QACSTNo47zxVLrqjA7tZ+yMoJm4tJ36RN9SUI4lAqYhUSftjVtRvG0fayizu8GeBTPr0nNygxmcDaZkCQYOkZZ8EB9eUDI2QQIjhp5aaEiea0i/WLwG5XSQS7gJNgIv2YJRKOMcWjNYqiayiaqir9TEKu+uq5fKG5yUDOqKvVqKDnoTnK0iWdJBJSVR7Rh3tcAYkG4kT+qPTZHsuI5HtCfG/kQkksAhruA7TQebfeDp5lTw+IDxLTI43/AEKSSqJOPamBI0PfrfwWZX2QwkZXObFtSQWkNbEyHfQbF7ETxlkksLE1q7XEtAcwCQJBIyiYMxrGsm504Kl0gZlBcLSBIkiXBrgIMHR7UklY3FyntJjsoaZLm9YLH2eyd/32qb8REpklJFSrUBMxc7xIPmEJ+IcNHT3j3jTyKSSih1NpZR2hl56g90X9FGriA7dJ3HeO46hJJBVqVnDRx8e0PPX1VepjyLuFt5BkfH0SSUVWrYkOG4jmPiqz6xGjiO/tD1v6pJI0r1MW4aie74H4oAxocDFx3fFJJWkCfUjQkd2nkbIb8U7kfT0/dJJBX+dgyPMID38Ld3w0TpLVICaruR9EJ2IvGh/zgnSVhJLrEg9OkgY1Ei9JJAwemLkkkES5DJTpIB5kySSqP//Z"/>
          <p:cNvSpPr>
            <a:spLocks noChangeAspect="1" noChangeArrowheads="1"/>
          </p:cNvSpPr>
          <p:nvPr/>
        </p:nvSpPr>
        <p:spPr bwMode="auto">
          <a:xfrm>
            <a:off x="155575" y="-2117725"/>
            <a:ext cx="6648450" cy="4419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4118" name="Picture 6" descr="https://www.icts.uiowa.edu/sites/default/files/contract.jpg"/>
          <p:cNvPicPr>
            <a:picLocks noChangeAspect="1" noChangeArrowheads="1"/>
          </p:cNvPicPr>
          <p:nvPr/>
        </p:nvPicPr>
        <p:blipFill>
          <a:blip r:embed="rId4" cstate="print"/>
          <a:srcRect/>
          <a:stretch>
            <a:fillRect/>
          </a:stretch>
        </p:blipFill>
        <p:spPr bwMode="auto">
          <a:xfrm>
            <a:off x="4800601" y="1447800"/>
            <a:ext cx="4355880" cy="5410200"/>
          </a:xfrm>
          <a:prstGeom prst="rect">
            <a:avLst/>
          </a:prstGeom>
          <a:noFill/>
        </p:spPr>
      </p:pic>
      <p:pic>
        <p:nvPicPr>
          <p:cNvPr id="474120" name="Picture 8" descr="http://www.panteratools.com/Portals/4/construction_general_contractor.gif"/>
          <p:cNvPicPr>
            <a:picLocks noChangeAspect="1" noChangeArrowheads="1"/>
          </p:cNvPicPr>
          <p:nvPr/>
        </p:nvPicPr>
        <p:blipFill>
          <a:blip r:embed="rId5" cstate="print"/>
          <a:srcRect/>
          <a:stretch>
            <a:fillRect/>
          </a:stretch>
        </p:blipFill>
        <p:spPr bwMode="auto">
          <a:xfrm>
            <a:off x="5791200" y="2809875"/>
            <a:ext cx="2857500" cy="4048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68963">
                                            <p:txEl>
                                              <p:pRg st="2" end="2"/>
                                            </p:txEl>
                                          </p:spTgt>
                                        </p:tgtEl>
                                        <p:attrNameLst>
                                          <p:attrName>style.visibility</p:attrName>
                                        </p:attrNameLst>
                                      </p:cBhvr>
                                      <p:to>
                                        <p:strVal val="visible"/>
                                      </p:to>
                                    </p:set>
                                    <p:anim calcmode="lin" valueType="num">
                                      <p:cBhvr>
                                        <p:cTn id="7" dur="500" fill="hold"/>
                                        <p:tgtEl>
                                          <p:spTgt spid="16896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6896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68963">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74118"/>
                                        </p:tgtEl>
                                        <p:attrNameLst>
                                          <p:attrName>style.visibility</p:attrName>
                                        </p:attrNameLst>
                                      </p:cBhvr>
                                      <p:to>
                                        <p:strVal val="visible"/>
                                      </p:to>
                                    </p:set>
                                    <p:anim calcmode="lin" valueType="num">
                                      <p:cBhvr>
                                        <p:cTn id="12" dur="500" fill="hold"/>
                                        <p:tgtEl>
                                          <p:spTgt spid="474118"/>
                                        </p:tgtEl>
                                        <p:attrNameLst>
                                          <p:attrName>ppt_w</p:attrName>
                                        </p:attrNameLst>
                                      </p:cBhvr>
                                      <p:tavLst>
                                        <p:tav tm="0">
                                          <p:val>
                                            <p:fltVal val="0"/>
                                          </p:val>
                                        </p:tav>
                                        <p:tav tm="100000">
                                          <p:val>
                                            <p:strVal val="#ppt_w"/>
                                          </p:val>
                                        </p:tav>
                                      </p:tavLst>
                                    </p:anim>
                                    <p:anim calcmode="lin" valueType="num">
                                      <p:cBhvr>
                                        <p:cTn id="13" dur="500" fill="hold"/>
                                        <p:tgtEl>
                                          <p:spTgt spid="474118"/>
                                        </p:tgtEl>
                                        <p:attrNameLst>
                                          <p:attrName>ppt_h</p:attrName>
                                        </p:attrNameLst>
                                      </p:cBhvr>
                                      <p:tavLst>
                                        <p:tav tm="0">
                                          <p:val>
                                            <p:fltVal val="0"/>
                                          </p:val>
                                        </p:tav>
                                        <p:tav tm="100000">
                                          <p:val>
                                            <p:strVal val="#ppt_h"/>
                                          </p:val>
                                        </p:tav>
                                      </p:tavLst>
                                    </p:anim>
                                    <p:animEffect transition="in" filter="fade">
                                      <p:cBhvr>
                                        <p:cTn id="14" dur="500"/>
                                        <p:tgtEl>
                                          <p:spTgt spid="4741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68963">
                                            <p:txEl>
                                              <p:pRg st="3" end="3"/>
                                            </p:txEl>
                                          </p:spTgt>
                                        </p:tgtEl>
                                        <p:attrNameLst>
                                          <p:attrName>style.visibility</p:attrName>
                                        </p:attrNameLst>
                                      </p:cBhvr>
                                      <p:to>
                                        <p:strVal val="visible"/>
                                      </p:to>
                                    </p:set>
                                    <p:anim calcmode="lin" valueType="num">
                                      <p:cBhvr>
                                        <p:cTn id="19" dur="500" fill="hold"/>
                                        <p:tgtEl>
                                          <p:spTgt spid="16896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6896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68963">
                                            <p:txEl>
                                              <p:pRg st="3" end="3"/>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474120"/>
                                        </p:tgtEl>
                                        <p:attrNameLst>
                                          <p:attrName>style.visibility</p:attrName>
                                        </p:attrNameLst>
                                      </p:cBhvr>
                                      <p:to>
                                        <p:strVal val="visible"/>
                                      </p:to>
                                    </p:set>
                                    <p:anim calcmode="lin" valueType="num">
                                      <p:cBhvr>
                                        <p:cTn id="24" dur="500" fill="hold"/>
                                        <p:tgtEl>
                                          <p:spTgt spid="474120"/>
                                        </p:tgtEl>
                                        <p:attrNameLst>
                                          <p:attrName>ppt_w</p:attrName>
                                        </p:attrNameLst>
                                      </p:cBhvr>
                                      <p:tavLst>
                                        <p:tav tm="0">
                                          <p:val>
                                            <p:fltVal val="0"/>
                                          </p:val>
                                        </p:tav>
                                        <p:tav tm="100000">
                                          <p:val>
                                            <p:strVal val="#ppt_w"/>
                                          </p:val>
                                        </p:tav>
                                      </p:tavLst>
                                    </p:anim>
                                    <p:anim calcmode="lin" valueType="num">
                                      <p:cBhvr>
                                        <p:cTn id="25" dur="500" fill="hold"/>
                                        <p:tgtEl>
                                          <p:spTgt spid="474120"/>
                                        </p:tgtEl>
                                        <p:attrNameLst>
                                          <p:attrName>ppt_h</p:attrName>
                                        </p:attrNameLst>
                                      </p:cBhvr>
                                      <p:tavLst>
                                        <p:tav tm="0">
                                          <p:val>
                                            <p:fltVal val="0"/>
                                          </p:val>
                                        </p:tav>
                                        <p:tav tm="100000">
                                          <p:val>
                                            <p:strVal val="#ppt_h"/>
                                          </p:val>
                                        </p:tav>
                                      </p:tavLst>
                                    </p:anim>
                                    <p:animEffect transition="in" filter="fade">
                                      <p:cBhvr>
                                        <p:cTn id="26" dur="500"/>
                                        <p:tgtEl>
                                          <p:spTgt spid="474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b="5894"/>
          <a:stretch>
            <a:fillRect/>
          </a:stretch>
        </p:blipFill>
        <p:spPr bwMode="auto">
          <a:xfrm>
            <a:off x="5319712" y="3657600"/>
            <a:ext cx="3824288" cy="3200400"/>
          </a:xfrm>
          <a:prstGeom prst="rect">
            <a:avLst/>
          </a:prstGeom>
          <a:noFill/>
          <a:ln w="9525">
            <a:noFill/>
            <a:miter lim="800000"/>
            <a:headEnd/>
            <a:tailEnd/>
          </a:ln>
        </p:spPr>
      </p:pic>
      <p:sp>
        <p:nvSpPr>
          <p:cNvPr id="56323" name="Rectangle 3"/>
          <p:cNvSpPr>
            <a:spLocks noGrp="1" noChangeArrowheads="1"/>
          </p:cNvSpPr>
          <p:nvPr>
            <p:ph idx="1"/>
          </p:nvPr>
        </p:nvSpPr>
        <p:spPr>
          <a:xfrm>
            <a:off x="0" y="838200"/>
            <a:ext cx="6324600" cy="6019800"/>
          </a:xfrm>
        </p:spPr>
        <p:txBody>
          <a:bodyPr>
            <a:noAutofit/>
          </a:bodyPr>
          <a:lstStyle/>
          <a:p>
            <a:pPr eaLnBrk="1" hangingPunct="1">
              <a:lnSpc>
                <a:spcPct val="80000"/>
              </a:lnSpc>
              <a:buClr>
                <a:srgbClr val="FF0000"/>
              </a:buClr>
              <a:buNone/>
              <a:defRPr/>
            </a:pPr>
            <a:endParaRPr lang="en-US" sz="2000" b="1" dirty="0" smtClean="0"/>
          </a:p>
          <a:p>
            <a:pPr eaLnBrk="1" hangingPunct="1">
              <a:lnSpc>
                <a:spcPct val="80000"/>
              </a:lnSpc>
              <a:buClr>
                <a:srgbClr val="FF0000"/>
              </a:buClr>
              <a:buFont typeface="Wingdings" pitchFamily="2" charset="2"/>
              <a:buChar char="Ø"/>
              <a:defRPr/>
            </a:pPr>
            <a:r>
              <a:rPr lang="en-US" sz="2000" b="1" u="sng" dirty="0" smtClean="0">
                <a:latin typeface="Calibri" pitchFamily="34" charset="0"/>
              </a:rPr>
              <a:t>Introductions</a:t>
            </a:r>
            <a:endParaRPr lang="en-US" sz="2000" b="1" dirty="0" smtClean="0">
              <a:latin typeface="Calibri" pitchFamily="34" charset="0"/>
            </a:endParaRPr>
          </a:p>
          <a:p>
            <a:pPr eaLnBrk="1" hangingPunct="1">
              <a:lnSpc>
                <a:spcPct val="80000"/>
              </a:lnSpc>
              <a:buClr>
                <a:srgbClr val="FF0000"/>
              </a:buClr>
              <a:buFont typeface="Wingdings" pitchFamily="2" charset="2"/>
              <a:buChar char="Ø"/>
              <a:defRPr/>
            </a:pPr>
            <a:r>
              <a:rPr lang="en-US" sz="2000" b="1" u="sng" dirty="0" smtClean="0">
                <a:latin typeface="Calibri" pitchFamily="34" charset="0"/>
              </a:rPr>
              <a:t>Course Objectives</a:t>
            </a:r>
            <a:endParaRPr lang="en-US" sz="2000" b="1" dirty="0" smtClean="0">
              <a:latin typeface="Calibri" pitchFamily="34" charset="0"/>
            </a:endParaRPr>
          </a:p>
          <a:p>
            <a:pPr eaLnBrk="1" hangingPunct="1">
              <a:lnSpc>
                <a:spcPct val="80000"/>
              </a:lnSpc>
              <a:buClr>
                <a:srgbClr val="FF0000"/>
              </a:buClr>
              <a:buFont typeface="Wingdings" pitchFamily="2" charset="2"/>
              <a:buChar char="Ø"/>
              <a:defRPr/>
            </a:pPr>
            <a:r>
              <a:rPr lang="en-US" sz="2000" b="1" u="sng" dirty="0" smtClean="0">
                <a:latin typeface="Calibri" pitchFamily="34" charset="0"/>
              </a:rPr>
              <a:t>Common Powered Industrial Truck Terminology</a:t>
            </a:r>
            <a:endParaRPr lang="en-US" sz="2000" b="1" dirty="0" smtClean="0">
              <a:latin typeface="Calibri" pitchFamily="34" charset="0"/>
            </a:endParaRPr>
          </a:p>
          <a:p>
            <a:pPr>
              <a:lnSpc>
                <a:spcPct val="80000"/>
              </a:lnSpc>
              <a:buClr>
                <a:srgbClr val="FF0000"/>
              </a:buClr>
              <a:buFont typeface="Wingdings" pitchFamily="2" charset="2"/>
              <a:buChar char="Ø"/>
              <a:defRPr/>
            </a:pPr>
            <a:r>
              <a:rPr lang="en-US" sz="2000" b="1" u="sng" dirty="0" smtClean="0">
                <a:latin typeface="Calibri" pitchFamily="34" charset="0"/>
              </a:rPr>
              <a:t>NASA-STD-8719.9</a:t>
            </a:r>
          </a:p>
          <a:p>
            <a:pPr>
              <a:lnSpc>
                <a:spcPct val="80000"/>
              </a:lnSpc>
              <a:buClr>
                <a:srgbClr val="FF0000"/>
              </a:buClr>
              <a:buFont typeface="Wingdings" pitchFamily="2" charset="2"/>
              <a:buChar char="Ø"/>
              <a:defRPr/>
            </a:pPr>
            <a:r>
              <a:rPr lang="en-US" sz="2000" b="1" u="sng" dirty="0" smtClean="0">
                <a:latin typeface="Calibri" pitchFamily="34" charset="0"/>
              </a:rPr>
              <a:t>And the Relationship to:</a:t>
            </a:r>
          </a:p>
          <a:p>
            <a:pPr lvl="1">
              <a:lnSpc>
                <a:spcPct val="80000"/>
              </a:lnSpc>
              <a:buClr>
                <a:srgbClr val="FF0000"/>
              </a:buClr>
              <a:buFont typeface="Wingdings" pitchFamily="2" charset="2"/>
              <a:buChar char="Ø"/>
              <a:defRPr/>
            </a:pPr>
            <a:r>
              <a:rPr lang="en-US" sz="1800" b="1" u="sng" dirty="0" smtClean="0"/>
              <a:t>OSHA 1910.178</a:t>
            </a:r>
            <a:endParaRPr lang="en-US" sz="1800" b="1" u="sng" dirty="0" smtClean="0">
              <a:latin typeface="Calibri" pitchFamily="34" charset="0"/>
            </a:endParaRPr>
          </a:p>
          <a:p>
            <a:pPr lvl="1">
              <a:lnSpc>
                <a:spcPct val="80000"/>
              </a:lnSpc>
              <a:buClr>
                <a:srgbClr val="FF0000"/>
              </a:buClr>
              <a:buFont typeface="Wingdings" pitchFamily="2" charset="2"/>
              <a:buChar char="Ø"/>
              <a:defRPr/>
            </a:pPr>
            <a:r>
              <a:rPr lang="en-US" sz="1800" b="1" u="sng" dirty="0" smtClean="0">
                <a:latin typeface="Calibri" pitchFamily="34" charset="0"/>
              </a:rPr>
              <a:t>ANSI/ITSDF B56.1-2009</a:t>
            </a:r>
          </a:p>
          <a:p>
            <a:pPr lvl="1">
              <a:lnSpc>
                <a:spcPct val="80000"/>
              </a:lnSpc>
              <a:buClr>
                <a:srgbClr val="FF0000"/>
              </a:buClr>
              <a:buFont typeface="Wingdings" pitchFamily="2" charset="2"/>
              <a:buChar char="Ø"/>
              <a:defRPr/>
            </a:pPr>
            <a:r>
              <a:rPr lang="en-US" sz="1800" b="1" u="sng" dirty="0" smtClean="0">
                <a:latin typeface="Calibri" pitchFamily="34" charset="0"/>
              </a:rPr>
              <a:t>ANSI/ITSDF B56.1-2005</a:t>
            </a:r>
          </a:p>
          <a:p>
            <a:pPr>
              <a:lnSpc>
                <a:spcPct val="80000"/>
              </a:lnSpc>
              <a:buClr>
                <a:srgbClr val="FF0000"/>
              </a:buClr>
              <a:buFont typeface="Wingdings" pitchFamily="2" charset="2"/>
              <a:buChar char="Ø"/>
              <a:defRPr/>
            </a:pPr>
            <a:r>
              <a:rPr lang="en-US" sz="2000" b="1" u="sng" dirty="0" smtClean="0">
                <a:latin typeface="Calibri" pitchFamily="34" charset="0"/>
              </a:rPr>
              <a:t>GPR 8719.1A</a:t>
            </a:r>
          </a:p>
          <a:p>
            <a:pPr>
              <a:lnSpc>
                <a:spcPct val="80000"/>
              </a:lnSpc>
              <a:buClr>
                <a:srgbClr val="FF0000"/>
              </a:buClr>
              <a:buFont typeface="Wingdings" pitchFamily="2" charset="2"/>
              <a:buChar char="Ø"/>
              <a:defRPr/>
            </a:pPr>
            <a:r>
              <a:rPr lang="en-US" sz="2000" b="1" u="sng" dirty="0" smtClean="0">
                <a:latin typeface="Calibri" pitchFamily="34" charset="0"/>
              </a:rPr>
              <a:t>GPR 8834.1B</a:t>
            </a:r>
          </a:p>
          <a:p>
            <a:pPr>
              <a:lnSpc>
                <a:spcPct val="80000"/>
              </a:lnSpc>
              <a:buClr>
                <a:srgbClr val="FF0000"/>
              </a:buClr>
              <a:buFont typeface="Wingdings" pitchFamily="2" charset="2"/>
              <a:buChar char="Ø"/>
              <a:defRPr/>
            </a:pPr>
            <a:r>
              <a:rPr lang="en-US" sz="2000" b="1" u="sng" dirty="0" smtClean="0">
                <a:latin typeface="Calibri" pitchFamily="34" charset="0"/>
              </a:rPr>
              <a:t>Pre-operational Inspection</a:t>
            </a:r>
            <a:endParaRPr lang="en-US" sz="2000" b="1" dirty="0" smtClean="0">
              <a:latin typeface="Calibri" pitchFamily="34" charset="0"/>
            </a:endParaRPr>
          </a:p>
          <a:p>
            <a:pPr>
              <a:lnSpc>
                <a:spcPct val="80000"/>
              </a:lnSpc>
              <a:buClr>
                <a:srgbClr val="FF0000"/>
              </a:buClr>
              <a:buFont typeface="Wingdings" pitchFamily="2" charset="2"/>
              <a:buChar char="Ø"/>
              <a:defRPr/>
            </a:pPr>
            <a:r>
              <a:rPr lang="en-US" sz="2000" b="1" u="sng" dirty="0" smtClean="0">
                <a:ln w="11430"/>
                <a:effectLst>
                  <a:outerShdw blurRad="50800" dist="39000" dir="5460000" algn="tl">
                    <a:srgbClr val="000000">
                      <a:alpha val="38000"/>
                    </a:srgbClr>
                  </a:outerShdw>
                </a:effectLst>
                <a:latin typeface="Calibri" pitchFamily="34" charset="0"/>
              </a:rPr>
              <a:t>Forklift Accidents And Fatalities</a:t>
            </a:r>
            <a:endParaRPr lang="en-US" sz="1800" b="1" u="sng" dirty="0" smtClean="0"/>
          </a:p>
          <a:p>
            <a:pPr>
              <a:lnSpc>
                <a:spcPct val="80000"/>
              </a:lnSpc>
              <a:buClr>
                <a:srgbClr val="FF0000"/>
              </a:buClr>
              <a:buFont typeface="Wingdings" pitchFamily="2" charset="2"/>
              <a:buChar char="Ø"/>
              <a:defRPr/>
            </a:pPr>
            <a:r>
              <a:rPr lang="en-US" sz="2000" b="1" u="sng" dirty="0" smtClean="0"/>
              <a:t>Video -  Forklift Maneuvers (All The Right Moves</a:t>
            </a:r>
          </a:p>
          <a:p>
            <a:pPr>
              <a:lnSpc>
                <a:spcPct val="80000"/>
              </a:lnSpc>
              <a:buClr>
                <a:srgbClr val="FF0000"/>
              </a:buClr>
              <a:buFont typeface="Wingdings" pitchFamily="2" charset="2"/>
              <a:buChar char="Ø"/>
              <a:defRPr/>
            </a:pPr>
            <a:r>
              <a:rPr lang="en-US" sz="2000" b="1" u="sng" dirty="0" smtClean="0"/>
              <a:t>Written Test</a:t>
            </a:r>
          </a:p>
          <a:p>
            <a:pPr>
              <a:lnSpc>
                <a:spcPct val="80000"/>
              </a:lnSpc>
              <a:buClr>
                <a:srgbClr val="FF0000"/>
              </a:buClr>
              <a:buFont typeface="Wingdings" pitchFamily="2" charset="2"/>
              <a:buChar char="Ø"/>
              <a:defRPr/>
            </a:pPr>
            <a:r>
              <a:rPr lang="en-US" sz="2000" b="1" u="sng" dirty="0" smtClean="0"/>
              <a:t>Hand-On  Test</a:t>
            </a:r>
          </a:p>
          <a:p>
            <a:pPr eaLnBrk="1" hangingPunct="1">
              <a:lnSpc>
                <a:spcPct val="80000"/>
              </a:lnSpc>
              <a:buFont typeface="Wingdings" pitchFamily="2" charset="2"/>
              <a:buNone/>
              <a:defRPr/>
            </a:pPr>
            <a:endParaRPr lang="en-US" sz="2000" b="1" u="sng" dirty="0" smtClean="0"/>
          </a:p>
          <a:p>
            <a:pPr algn="ctr" eaLnBrk="1" hangingPunct="1">
              <a:lnSpc>
                <a:spcPct val="80000"/>
              </a:lnSpc>
              <a:buFont typeface="Wingdings" pitchFamily="2" charset="2"/>
              <a:buNone/>
              <a:defRPr/>
            </a:pPr>
            <a:endParaRPr lang="en-US" sz="2000" b="1" dirty="0" smtClean="0">
              <a:solidFill>
                <a:srgbClr val="FF0000"/>
              </a:solidFill>
            </a:endParaRPr>
          </a:p>
          <a:p>
            <a:pPr algn="ctr" eaLnBrk="1" hangingPunct="1">
              <a:lnSpc>
                <a:spcPct val="80000"/>
              </a:lnSpc>
              <a:buFont typeface="Wingdings" pitchFamily="2" charset="2"/>
              <a:buNone/>
              <a:defRPr/>
            </a:pPr>
            <a:r>
              <a:rPr lang="en-US" sz="600" dirty="0" smtClean="0"/>
              <a:t/>
            </a:r>
            <a:br>
              <a:rPr lang="en-US" sz="600" dirty="0" smtClean="0"/>
            </a:br>
            <a:endParaRPr lang="en-US" sz="600" dirty="0" smtClean="0"/>
          </a:p>
        </p:txBody>
      </p:sp>
      <p:sp>
        <p:nvSpPr>
          <p:cNvPr id="56322" name="Rectangle 2"/>
          <p:cNvSpPr>
            <a:spLocks noGrp="1" noRot="1" noChangeArrowheads="1"/>
          </p:cNvSpPr>
          <p:nvPr>
            <p:ph type="title"/>
          </p:nvPr>
        </p:nvSpPr>
        <p:spPr>
          <a:xfrm>
            <a:off x="1600200" y="0"/>
            <a:ext cx="5638800" cy="1020762"/>
          </a:xfrm>
          <a:solidFill>
            <a:srgbClr val="FFFF00"/>
          </a:solidFill>
        </p:spPr>
        <p:style>
          <a:lnRef idx="2">
            <a:schemeClr val="dk1"/>
          </a:lnRef>
          <a:fillRef idx="1">
            <a:schemeClr val="lt1"/>
          </a:fillRef>
          <a:effectRef idx="0">
            <a:schemeClr val="dk1"/>
          </a:effectRef>
          <a:fontRef idx="minor">
            <a:schemeClr val="dk1"/>
          </a:fontRef>
        </p:style>
        <p:txBody>
          <a:bodyPr>
            <a:normAutofit/>
          </a:bodyPr>
          <a:lstStyle/>
          <a:p>
            <a:pPr eaLnBrk="1" hangingPunct="1">
              <a:defRPr/>
            </a:pPr>
            <a:r>
              <a:rPr lang="en-US"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AGENDA</a:t>
            </a:r>
          </a:p>
        </p:txBody>
      </p:sp>
      <p:pic>
        <p:nvPicPr>
          <p:cNvPr id="2050" name="Picture 2"/>
          <p:cNvPicPr>
            <a:picLocks noChangeAspect="1" noChangeArrowheads="1"/>
          </p:cNvPicPr>
          <p:nvPr/>
        </p:nvPicPr>
        <p:blipFill>
          <a:blip r:embed="rId3" cstate="print"/>
          <a:srcRect/>
          <a:stretch>
            <a:fillRect/>
          </a:stretch>
        </p:blipFill>
        <p:spPr bwMode="auto">
          <a:xfrm>
            <a:off x="5486400" y="1066800"/>
            <a:ext cx="3443287" cy="2885436"/>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1447800" y="1524000"/>
            <a:ext cx="1828800" cy="2782957"/>
          </a:xfrm>
          <a:prstGeom prst="rect">
            <a:avLst/>
          </a:prstGeom>
          <a:noFill/>
          <a:ln w="9525">
            <a:noFill/>
            <a:miter lim="800000"/>
            <a:headEnd/>
            <a:tailEnd/>
          </a:ln>
        </p:spPr>
      </p:pic>
      <p:sp>
        <p:nvSpPr>
          <p:cNvPr id="5" name="Rectangle 4"/>
          <p:cNvSpPr/>
          <p:nvPr/>
        </p:nvSpPr>
        <p:spPr>
          <a:xfrm>
            <a:off x="762000" y="4343400"/>
            <a:ext cx="2895600" cy="400110"/>
          </a:xfrm>
          <a:prstGeom prst="rect">
            <a:avLst/>
          </a:prstGeom>
        </p:spPr>
        <p:txBody>
          <a:bodyPr wrap="square">
            <a:spAutoFit/>
          </a:bodyPr>
          <a:lstStyle/>
          <a:p>
            <a:r>
              <a:rPr lang="en-US" sz="2000" b="1" dirty="0" smtClean="0"/>
              <a:t>Side Loader - Electric/IC</a:t>
            </a:r>
            <a:endParaRPr lang="en-US" sz="2000" dirty="0"/>
          </a:p>
        </p:txBody>
      </p:sp>
      <p:pic>
        <p:nvPicPr>
          <p:cNvPr id="14339" name="Picture 3"/>
          <p:cNvPicPr>
            <a:picLocks noChangeAspect="1" noChangeArrowheads="1"/>
          </p:cNvPicPr>
          <p:nvPr/>
        </p:nvPicPr>
        <p:blipFill>
          <a:blip r:embed="rId3" cstate="print"/>
          <a:srcRect/>
          <a:stretch>
            <a:fillRect/>
          </a:stretch>
        </p:blipFill>
        <p:spPr bwMode="auto">
          <a:xfrm>
            <a:off x="4800600" y="2057400"/>
            <a:ext cx="3733800" cy="3392425"/>
          </a:xfrm>
          <a:prstGeom prst="rect">
            <a:avLst/>
          </a:prstGeom>
          <a:noFill/>
          <a:ln w="9525">
            <a:noFill/>
            <a:miter lim="800000"/>
            <a:headEnd/>
            <a:tailEnd/>
          </a:ln>
        </p:spPr>
      </p:pic>
      <p:sp>
        <p:nvSpPr>
          <p:cNvPr id="7" name="Rectangle 6"/>
          <p:cNvSpPr/>
          <p:nvPr/>
        </p:nvSpPr>
        <p:spPr>
          <a:xfrm>
            <a:off x="4648200" y="5562600"/>
            <a:ext cx="3448893" cy="369332"/>
          </a:xfrm>
          <a:prstGeom prst="rect">
            <a:avLst/>
          </a:prstGeom>
        </p:spPr>
        <p:txBody>
          <a:bodyPr wrap="none">
            <a:spAutoFit/>
          </a:bodyPr>
          <a:lstStyle/>
          <a:p>
            <a:r>
              <a:rPr lang="en-US" b="1" dirty="0" smtClean="0"/>
              <a:t>Telescopic Rough Terrain Truck - IC</a:t>
            </a:r>
            <a:endParaRPr lang="en-US" dirty="0"/>
          </a:p>
        </p:txBody>
      </p:sp>
      <p:sp>
        <p:nvSpPr>
          <p:cNvPr id="10"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Content Placeholder 2"/>
          <p:cNvSpPr txBox="1">
            <a:spLocks/>
          </p:cNvSpPr>
          <p:nvPr/>
        </p:nvSpPr>
        <p:spPr>
          <a:xfrm>
            <a:off x="228600" y="1066800"/>
            <a:ext cx="29718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sng" strike="noStrike" kern="1200" cap="none" spc="0" normalizeH="0" baseline="0" noProof="0" dirty="0" smtClean="0">
                <a:ln>
                  <a:noFill/>
                </a:ln>
                <a:solidFill>
                  <a:schemeClr val="tx1"/>
                </a:solidFill>
                <a:effectLst/>
                <a:uLnTx/>
                <a:uFillTx/>
                <a:latin typeface="+mn-lt"/>
                <a:ea typeface="+mn-ea"/>
                <a:cs typeface="+mn-cs"/>
              </a:rPr>
              <a:t>Fork Lift Types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sng"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47799"/>
            <a:ext cx="9144000" cy="5410201"/>
          </a:xfrm>
          <a:solidFill>
            <a:srgbClr val="FFFF00"/>
          </a:solidFill>
        </p:spPr>
        <p:txBody>
          <a:bodyPr>
            <a:normAutofit fontScale="55000" lnSpcReduction="20000"/>
          </a:bodyPr>
          <a:lstStyle/>
          <a:p>
            <a:pPr>
              <a:spcBef>
                <a:spcPts val="600"/>
              </a:spcBef>
              <a:spcAft>
                <a:spcPts val="600"/>
              </a:spcAft>
              <a:buNone/>
            </a:pPr>
            <a:r>
              <a:rPr lang="en-US" sz="2600" b="1" dirty="0" smtClean="0"/>
              <a:t>P.4 APPLICABLE DOCUMENTS </a:t>
            </a:r>
          </a:p>
          <a:p>
            <a:pPr>
              <a:spcBef>
                <a:spcPts val="600"/>
              </a:spcBef>
              <a:spcAft>
                <a:spcPts val="600"/>
              </a:spcAft>
              <a:buNone/>
            </a:pPr>
            <a:r>
              <a:rPr lang="en-US" sz="2600" dirty="0" smtClean="0"/>
              <a:t>The references as listed within the NASA-STD 8719.9 are applicable: </a:t>
            </a:r>
          </a:p>
          <a:p>
            <a:pPr>
              <a:spcBef>
                <a:spcPts val="600"/>
              </a:spcBef>
              <a:spcAft>
                <a:spcPts val="600"/>
              </a:spcAft>
              <a:buNone/>
            </a:pPr>
            <a:r>
              <a:rPr lang="en-US" sz="2600" dirty="0" smtClean="0"/>
              <a:t>a. </a:t>
            </a:r>
            <a:r>
              <a:rPr lang="en-US" sz="2600" b="1" dirty="0" smtClean="0"/>
              <a:t>29 CFR 1926.1400</a:t>
            </a:r>
            <a:r>
              <a:rPr lang="en-US" sz="2600" dirty="0" smtClean="0"/>
              <a:t>, OSHA, Cranes &amp; Derricks in Construction </a:t>
            </a:r>
          </a:p>
          <a:p>
            <a:pPr>
              <a:spcBef>
                <a:spcPts val="600"/>
              </a:spcBef>
              <a:spcAft>
                <a:spcPts val="600"/>
              </a:spcAft>
              <a:buNone/>
            </a:pPr>
            <a:r>
              <a:rPr lang="en-US" sz="2600" dirty="0" smtClean="0"/>
              <a:t>b. </a:t>
            </a:r>
            <a:r>
              <a:rPr lang="en-US" sz="2600" b="1" dirty="0" smtClean="0"/>
              <a:t>29 CFR 1910</a:t>
            </a:r>
            <a:r>
              <a:rPr lang="en-US" sz="2600" dirty="0" smtClean="0"/>
              <a:t>, Occupational Safety and Health Standards </a:t>
            </a:r>
          </a:p>
          <a:p>
            <a:pPr>
              <a:spcBef>
                <a:spcPts val="600"/>
              </a:spcBef>
              <a:spcAft>
                <a:spcPts val="600"/>
              </a:spcAft>
              <a:buNone/>
            </a:pPr>
            <a:r>
              <a:rPr lang="en-US" sz="2600" dirty="0" smtClean="0"/>
              <a:t>c. </a:t>
            </a:r>
            <a:r>
              <a:rPr lang="en-US" sz="2600" b="1" dirty="0" smtClean="0"/>
              <a:t>NASA-STD 1800.1</a:t>
            </a:r>
            <a:r>
              <a:rPr lang="en-US" sz="2600" dirty="0" smtClean="0"/>
              <a:t>, NASA Occupational Health Program Procedures </a:t>
            </a:r>
          </a:p>
          <a:p>
            <a:pPr>
              <a:spcBef>
                <a:spcPts val="600"/>
              </a:spcBef>
              <a:spcAft>
                <a:spcPts val="600"/>
              </a:spcAft>
              <a:buNone/>
            </a:pPr>
            <a:r>
              <a:rPr lang="en-US" sz="2600" dirty="0" smtClean="0"/>
              <a:t>d</a:t>
            </a:r>
            <a:r>
              <a:rPr lang="en-US" sz="2600" b="1" dirty="0" smtClean="0"/>
              <a:t>. NASA-STD-8709.20</a:t>
            </a:r>
            <a:r>
              <a:rPr lang="en-US" sz="2600" dirty="0" smtClean="0"/>
              <a:t>. Management of Safety and Mission Assurance Technical Authority (SMATAA) Requirements </a:t>
            </a:r>
          </a:p>
          <a:p>
            <a:pPr>
              <a:spcBef>
                <a:spcPts val="600"/>
              </a:spcBef>
              <a:spcAft>
                <a:spcPts val="600"/>
              </a:spcAft>
              <a:buNone/>
            </a:pPr>
            <a:r>
              <a:rPr lang="en-US" sz="2600" dirty="0" smtClean="0"/>
              <a:t>e</a:t>
            </a:r>
            <a:r>
              <a:rPr lang="en-US" sz="2600" b="1" dirty="0" smtClean="0"/>
              <a:t>. NASA-STD 8709.22</a:t>
            </a:r>
            <a:r>
              <a:rPr lang="en-US" sz="2600" dirty="0" smtClean="0"/>
              <a:t>, Safety and Mission Assurance Acronyms, Abbreviations, and Definitions </a:t>
            </a:r>
          </a:p>
          <a:p>
            <a:pPr>
              <a:spcBef>
                <a:spcPts val="600"/>
              </a:spcBef>
              <a:spcAft>
                <a:spcPts val="600"/>
              </a:spcAft>
              <a:buNone/>
            </a:pPr>
            <a:r>
              <a:rPr lang="en-US" sz="2600" dirty="0" smtClean="0"/>
              <a:t>f</a:t>
            </a:r>
            <a:r>
              <a:rPr lang="en-US" sz="2600" b="1" dirty="0" smtClean="0"/>
              <a:t>. GPR 1400.1</a:t>
            </a:r>
            <a:r>
              <a:rPr lang="en-US" sz="2600" dirty="0" smtClean="0"/>
              <a:t>, Waiver Processing </a:t>
            </a:r>
          </a:p>
          <a:p>
            <a:pPr>
              <a:spcBef>
                <a:spcPts val="600"/>
              </a:spcBef>
              <a:spcAft>
                <a:spcPts val="600"/>
              </a:spcAft>
              <a:buNone/>
            </a:pPr>
            <a:r>
              <a:rPr lang="en-US" sz="2600" dirty="0" smtClean="0"/>
              <a:t>g</a:t>
            </a:r>
            <a:r>
              <a:rPr lang="en-US" sz="2600" b="1" dirty="0" smtClean="0"/>
              <a:t>. GPR 1700.5 </a:t>
            </a:r>
            <a:r>
              <a:rPr lang="en-US" sz="2600" dirty="0" smtClean="0"/>
              <a:t>Control of Hazardous Energy (Lock out/Tag out) </a:t>
            </a:r>
          </a:p>
          <a:p>
            <a:pPr>
              <a:spcBef>
                <a:spcPts val="600"/>
              </a:spcBef>
              <a:spcAft>
                <a:spcPts val="600"/>
              </a:spcAft>
              <a:buNone/>
            </a:pPr>
            <a:r>
              <a:rPr lang="en-US" sz="2600" dirty="0" smtClean="0"/>
              <a:t>h</a:t>
            </a:r>
            <a:r>
              <a:rPr lang="en-US" sz="2600" b="1" dirty="0" smtClean="0"/>
              <a:t>. GPR 3410.2I</a:t>
            </a:r>
            <a:r>
              <a:rPr lang="en-US" sz="2600" dirty="0" smtClean="0"/>
              <a:t>, Employee Task-Specific, Required and Mandatory Training Requirements </a:t>
            </a:r>
          </a:p>
          <a:p>
            <a:pPr>
              <a:spcBef>
                <a:spcPts val="600"/>
              </a:spcBef>
              <a:spcAft>
                <a:spcPts val="600"/>
              </a:spcAft>
              <a:buNone/>
            </a:pPr>
            <a:r>
              <a:rPr lang="en-US" sz="2600" dirty="0" smtClean="0"/>
              <a:t>i</a:t>
            </a:r>
            <a:r>
              <a:rPr lang="en-US" sz="2600" b="1" dirty="0" smtClean="0"/>
              <a:t>. GPR 8621.4</a:t>
            </a:r>
            <a:r>
              <a:rPr lang="en-US" sz="2600" dirty="0" smtClean="0"/>
              <a:t>, Mishap Preparedness and Contingency Plan </a:t>
            </a:r>
          </a:p>
          <a:p>
            <a:pPr>
              <a:spcBef>
                <a:spcPts val="600"/>
              </a:spcBef>
              <a:spcAft>
                <a:spcPts val="600"/>
              </a:spcAft>
              <a:buNone/>
            </a:pPr>
            <a:r>
              <a:rPr lang="en-US" sz="2600" dirty="0" smtClean="0"/>
              <a:t>j</a:t>
            </a:r>
            <a:r>
              <a:rPr lang="en-US" sz="2600" b="1" dirty="0" smtClean="0"/>
              <a:t>. GPR 8715.3 </a:t>
            </a:r>
            <a:r>
              <a:rPr lang="en-US" sz="2600" dirty="0" smtClean="0"/>
              <a:t>Fall Protection Requirements for GSFC </a:t>
            </a:r>
          </a:p>
          <a:p>
            <a:pPr>
              <a:spcBef>
                <a:spcPts val="600"/>
              </a:spcBef>
              <a:spcAft>
                <a:spcPts val="600"/>
              </a:spcAft>
              <a:buNone/>
            </a:pPr>
            <a:r>
              <a:rPr lang="en-US" sz="2600" dirty="0" smtClean="0"/>
              <a:t>k</a:t>
            </a:r>
            <a:r>
              <a:rPr lang="en-US" sz="2600" b="1" dirty="0" smtClean="0"/>
              <a:t>. GPR 8834.1</a:t>
            </a:r>
            <a:r>
              <a:rPr lang="en-US" sz="2600" dirty="0" smtClean="0"/>
              <a:t>, Lifting Operations Requirements </a:t>
            </a:r>
          </a:p>
          <a:p>
            <a:pPr>
              <a:spcBef>
                <a:spcPts val="600"/>
              </a:spcBef>
              <a:spcAft>
                <a:spcPts val="600"/>
              </a:spcAft>
              <a:buNone/>
            </a:pPr>
            <a:r>
              <a:rPr lang="en-US" sz="2600" dirty="0" smtClean="0"/>
              <a:t>l</a:t>
            </a:r>
            <a:r>
              <a:rPr lang="en-US" sz="2600" b="1" dirty="0" smtClean="0"/>
              <a:t>. 540-WI-8719.1.3</a:t>
            </a:r>
            <a:r>
              <a:rPr lang="en-US" sz="2600" dirty="0" smtClean="0"/>
              <a:t>, Sample Lifting Device Inspection Forms </a:t>
            </a:r>
          </a:p>
          <a:p>
            <a:pPr>
              <a:spcBef>
                <a:spcPts val="600"/>
              </a:spcBef>
              <a:spcAft>
                <a:spcPts val="600"/>
              </a:spcAft>
              <a:buNone/>
            </a:pPr>
            <a:r>
              <a:rPr lang="en-US" sz="2600" dirty="0" smtClean="0"/>
              <a:t>m. </a:t>
            </a:r>
            <a:r>
              <a:rPr lang="en-US" sz="2600" b="1" dirty="0" smtClean="0"/>
              <a:t>ASME PALD</a:t>
            </a:r>
            <a:r>
              <a:rPr lang="en-US" sz="2600" dirty="0" smtClean="0"/>
              <a:t>, Safety Standard for Portable Automotive Lifting Devices </a:t>
            </a:r>
          </a:p>
          <a:p>
            <a:pPr>
              <a:spcBef>
                <a:spcPts val="600"/>
              </a:spcBef>
              <a:spcAft>
                <a:spcPts val="600"/>
              </a:spcAft>
              <a:buNone/>
            </a:pPr>
            <a:r>
              <a:rPr lang="en-US" sz="2600" dirty="0" smtClean="0"/>
              <a:t>n. </a:t>
            </a:r>
            <a:r>
              <a:rPr lang="en-US" sz="2600" b="1" dirty="0" smtClean="0"/>
              <a:t>ASME B30 </a:t>
            </a:r>
            <a:r>
              <a:rPr lang="en-US" sz="2600" dirty="0" smtClean="0"/>
              <a:t>Safety Standards for Cableways, Cranes, Derricks, Hoists, Hooks, Jacks, and Slings </a:t>
            </a:r>
          </a:p>
          <a:p>
            <a:endParaRPr lang="en-US" dirty="0"/>
          </a:p>
        </p:txBody>
      </p:sp>
      <p:pic>
        <p:nvPicPr>
          <p:cNvPr id="4" name="Picture 5"/>
          <p:cNvPicPr>
            <a:picLocks noChangeAspect="1" noChangeArrowheads="1"/>
          </p:cNvPicPr>
          <p:nvPr/>
        </p:nvPicPr>
        <p:blipFill>
          <a:blip r:embed="rId2" cstate="print"/>
          <a:srcRect l="-688" t="-635" r="-688" b="-635"/>
          <a:stretch>
            <a:fillRect/>
          </a:stretch>
        </p:blipFill>
        <p:spPr bwMode="auto">
          <a:xfrm>
            <a:off x="0" y="0"/>
            <a:ext cx="1600200" cy="1447800"/>
          </a:xfrm>
          <a:prstGeom prst="rect">
            <a:avLst/>
          </a:prstGeom>
          <a:noFill/>
          <a:ln w="9525">
            <a:noFill/>
            <a:miter lim="800000"/>
            <a:headEnd/>
            <a:tailEnd/>
          </a:ln>
        </p:spPr>
      </p:pic>
      <p:sp>
        <p:nvSpPr>
          <p:cNvPr id="5" name="Rectangle 3"/>
          <p:cNvSpPr>
            <a:spLocks noGrp="1" noChangeArrowheads="1"/>
          </p:cNvSpPr>
          <p:nvPr>
            <p:ph type="title"/>
          </p:nvPr>
        </p:nvSpPr>
        <p:spPr>
          <a:xfrm>
            <a:off x="1600200" y="0"/>
            <a:ext cx="7543800" cy="1417638"/>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71601"/>
            <a:ext cx="9144000" cy="5486399"/>
          </a:xfrm>
          <a:solidFill>
            <a:srgbClr val="FFFF00"/>
          </a:solidFill>
          <a:ln>
            <a:solidFill>
              <a:schemeClr val="accent1"/>
            </a:solidFill>
          </a:ln>
        </p:spPr>
        <p:txBody>
          <a:bodyPr>
            <a:normAutofit/>
          </a:bodyPr>
          <a:lstStyle/>
          <a:p>
            <a:pPr>
              <a:buNone/>
            </a:pPr>
            <a:endParaRPr lang="en-US" sz="2000" b="1" dirty="0" smtClean="0"/>
          </a:p>
          <a:p>
            <a:pPr>
              <a:buNone/>
            </a:pPr>
            <a:r>
              <a:rPr lang="en-US" sz="2000" b="1" dirty="0" smtClean="0"/>
              <a:t>P.5 CANCELLATION </a:t>
            </a:r>
          </a:p>
          <a:p>
            <a:pPr marL="0" indent="0">
              <a:buNone/>
            </a:pPr>
            <a:r>
              <a:rPr lang="en-US" sz="1800" b="1" i="1" dirty="0" smtClean="0"/>
              <a:t>GPR 8719.1A, </a:t>
            </a:r>
          </a:p>
          <a:p>
            <a:pPr marL="0" indent="0">
              <a:buNone/>
            </a:pPr>
            <a:r>
              <a:rPr lang="en-US" sz="1800" b="1" i="1" dirty="0" smtClean="0"/>
              <a:t>Certification and Recertification of Lifting Devices and Equipment and its Operators </a:t>
            </a:r>
          </a:p>
          <a:p>
            <a:pPr>
              <a:buNone/>
            </a:pPr>
            <a:r>
              <a:rPr lang="en-US" sz="2000" b="1" dirty="0" smtClean="0"/>
              <a:t>P.6 SAFETY </a:t>
            </a:r>
          </a:p>
          <a:p>
            <a:pPr>
              <a:buNone/>
            </a:pPr>
            <a:r>
              <a:rPr lang="en-US" sz="1800" b="1" i="1" dirty="0" smtClean="0"/>
              <a:t>Detailed safety requirements are contained in applicable test and inspection procedure. </a:t>
            </a:r>
          </a:p>
          <a:p>
            <a:pPr>
              <a:buNone/>
            </a:pPr>
            <a:r>
              <a:rPr lang="en-US" sz="2000" b="1" dirty="0" smtClean="0"/>
              <a:t>P.7 TRAINING </a:t>
            </a:r>
          </a:p>
          <a:p>
            <a:pPr>
              <a:buNone/>
            </a:pPr>
            <a:r>
              <a:rPr lang="en-US" sz="2000" b="1" i="1" dirty="0" smtClean="0"/>
              <a:t>Training requirements are specified in Section 3</a:t>
            </a:r>
            <a:r>
              <a:rPr lang="en-US" sz="2000" dirty="0" smtClean="0"/>
              <a:t>. </a:t>
            </a:r>
          </a:p>
          <a:p>
            <a:pPr>
              <a:buClrTx/>
              <a:buNone/>
            </a:pPr>
            <a:r>
              <a:rPr lang="en-US" sz="2000" b="1" dirty="0" smtClean="0"/>
              <a:t>P.9 MEASUREMENT/VERIFICATION </a:t>
            </a:r>
            <a:endParaRPr lang="en-US" sz="1100" b="1" dirty="0" smtClean="0"/>
          </a:p>
          <a:p>
            <a:pPr>
              <a:buClrTx/>
              <a:buFont typeface="Wingdings" pitchFamily="2" charset="2"/>
              <a:buChar char="Ø"/>
            </a:pPr>
            <a:r>
              <a:rPr lang="en-US" sz="1800" b="1" i="1" dirty="0" smtClean="0"/>
              <a:t>The </a:t>
            </a:r>
            <a:r>
              <a:rPr lang="en-US" sz="1800" b="1" i="1" dirty="0" smtClean="0">
                <a:solidFill>
                  <a:srgbClr val="C00000"/>
                </a:solidFill>
              </a:rPr>
              <a:t>LDE</a:t>
            </a:r>
            <a:r>
              <a:rPr lang="en-US" sz="1800" b="1" i="1" dirty="0" smtClean="0"/>
              <a:t> Manager shall document the percentage of scheduled test and inspections completed, and the pass/fail percentage of LDE. </a:t>
            </a:r>
          </a:p>
          <a:p>
            <a:pPr lvl="0">
              <a:buClrTx/>
              <a:buSzPct val="100000"/>
              <a:buFont typeface="Wingdings" pitchFamily="2" charset="2"/>
              <a:buChar char="Ø"/>
            </a:pPr>
            <a:endParaRPr lang="en-US" sz="700" dirty="0" smtClean="0"/>
          </a:p>
          <a:p>
            <a:pPr>
              <a:buClrTx/>
              <a:buFont typeface="Wingdings" pitchFamily="2" charset="2"/>
              <a:buChar char="Ø"/>
            </a:pPr>
            <a:r>
              <a:rPr lang="en-US" sz="2000" b="1" dirty="0" smtClean="0"/>
              <a:t>PROCEDURES </a:t>
            </a:r>
          </a:p>
          <a:p>
            <a:pPr>
              <a:buClrTx/>
              <a:buFont typeface="Wingdings" pitchFamily="2" charset="2"/>
              <a:buChar char="Ø"/>
            </a:pPr>
            <a:r>
              <a:rPr lang="en-US" sz="1800" b="1" i="1" dirty="0" smtClean="0"/>
              <a:t>In this document, a requirement is identified by “shall,” a good practice by “should,” permission by “may” or “can,” expectation by “will” and descriptive material by “is.”</a:t>
            </a:r>
          </a:p>
          <a:p>
            <a:pPr>
              <a:buClrTx/>
              <a:buFont typeface="Wingdings" pitchFamily="2" charset="2"/>
              <a:buChar char="Ø"/>
            </a:pPr>
            <a:endParaRPr lang="en-US" sz="2000" dirty="0" smtClean="0"/>
          </a:p>
          <a:p>
            <a:pPr>
              <a:buNone/>
            </a:pPr>
            <a:endParaRPr lang="en-US" sz="2000" dirty="0" smtClean="0"/>
          </a:p>
          <a:p>
            <a:pPr>
              <a:buNone/>
            </a:pPr>
            <a:endParaRPr lang="en-US" dirty="0" smtClean="0"/>
          </a:p>
          <a:p>
            <a:endParaRPr lang="en-US" dirty="0" smtClean="0"/>
          </a:p>
          <a:p>
            <a:endParaRPr lang="en-US" dirty="0" smtClean="0"/>
          </a:p>
          <a:p>
            <a:endParaRPr lang="en-US" dirty="0" smtClean="0"/>
          </a:p>
          <a:p>
            <a:endParaRPr lang="en-US" dirty="0"/>
          </a:p>
        </p:txBody>
      </p:sp>
      <p:pic>
        <p:nvPicPr>
          <p:cNvPr id="4" name="Picture 5"/>
          <p:cNvPicPr>
            <a:picLocks noChangeAspect="1" noChangeArrowheads="1"/>
          </p:cNvPicPr>
          <p:nvPr/>
        </p:nvPicPr>
        <p:blipFill>
          <a:blip r:embed="rId2" cstate="print"/>
          <a:srcRect l="-688" t="-635" r="-688" b="-635"/>
          <a:stretch>
            <a:fillRect/>
          </a:stretch>
        </p:blipFill>
        <p:spPr bwMode="auto">
          <a:xfrm>
            <a:off x="0" y="0"/>
            <a:ext cx="1600200" cy="1447800"/>
          </a:xfrm>
          <a:prstGeom prst="rect">
            <a:avLst/>
          </a:prstGeom>
          <a:noFill/>
          <a:ln w="9525">
            <a:noFill/>
            <a:miter lim="800000"/>
            <a:headEnd/>
            <a:tailEnd/>
          </a:ln>
        </p:spPr>
      </p:pic>
      <p:sp>
        <p:nvSpPr>
          <p:cNvPr id="5" name="Rectangle 3"/>
          <p:cNvSpPr>
            <a:spLocks noGrp="1" noChangeArrowheads="1"/>
          </p:cNvSpPr>
          <p:nvPr>
            <p:ph type="title"/>
          </p:nvPr>
        </p:nvSpPr>
        <p:spPr>
          <a:xfrm>
            <a:off x="1600200" y="0"/>
            <a:ext cx="7543800" cy="1417638"/>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idx="1"/>
          </p:nvPr>
        </p:nvSpPr>
        <p:spPr>
          <a:xfrm>
            <a:off x="0" y="1447799"/>
            <a:ext cx="9144000" cy="5410201"/>
          </a:xfrm>
          <a:solidFill>
            <a:srgbClr val="66FF33"/>
          </a:solidFill>
        </p:spPr>
        <p:txBody>
          <a:bodyPr>
            <a:noAutofit/>
          </a:bodyPr>
          <a:lstStyle/>
          <a:p>
            <a:pPr marL="0" indent="0">
              <a:buNone/>
            </a:pPr>
            <a:r>
              <a:rPr lang="en-US" sz="2000" b="1" u="sng" dirty="0" smtClean="0"/>
              <a:t>1. Responsibilities </a:t>
            </a:r>
          </a:p>
          <a:p>
            <a:pPr marL="0" indent="0">
              <a:buNone/>
            </a:pPr>
            <a:r>
              <a:rPr lang="en-US" sz="2000" b="1" u="sng" dirty="0" smtClean="0"/>
              <a:t>1.1 </a:t>
            </a:r>
          </a:p>
          <a:p>
            <a:pPr marL="0" indent="0">
              <a:buNone/>
            </a:pPr>
            <a:r>
              <a:rPr lang="en-US" sz="2000" b="1" dirty="0" smtClean="0"/>
              <a:t>Center Director appoints the </a:t>
            </a:r>
            <a:r>
              <a:rPr lang="en-US" sz="2000" b="1" dirty="0" smtClean="0">
                <a:solidFill>
                  <a:srgbClr val="C00000"/>
                </a:solidFill>
              </a:rPr>
              <a:t>LDE</a:t>
            </a:r>
            <a:r>
              <a:rPr lang="en-US" sz="2000" b="1" dirty="0" smtClean="0"/>
              <a:t> Manager and Deputy </a:t>
            </a:r>
            <a:r>
              <a:rPr lang="en-US" sz="2000" b="1" dirty="0" smtClean="0">
                <a:solidFill>
                  <a:srgbClr val="C00000"/>
                </a:solidFill>
              </a:rPr>
              <a:t>LDE</a:t>
            </a:r>
            <a:r>
              <a:rPr lang="en-US" sz="2000" b="1" dirty="0" smtClean="0"/>
              <a:t> Manager/WFF for LDE. </a:t>
            </a:r>
          </a:p>
          <a:p>
            <a:pPr marL="0" indent="228600">
              <a:buNone/>
            </a:pPr>
            <a:endParaRPr lang="en-US" sz="2000" b="1" dirty="0" smtClean="0"/>
          </a:p>
          <a:p>
            <a:pPr marL="0" indent="0">
              <a:buNone/>
            </a:pPr>
            <a:r>
              <a:rPr lang="en-US" sz="2000" b="1" dirty="0" smtClean="0"/>
              <a:t>1.2 RECERT Manager shall :</a:t>
            </a:r>
            <a:endParaRPr lang="en-US" sz="1600" b="1" dirty="0" smtClean="0"/>
          </a:p>
          <a:p>
            <a:pPr marL="0" indent="0">
              <a:spcAft>
                <a:spcPts val="600"/>
              </a:spcAft>
              <a:buNone/>
            </a:pPr>
            <a:r>
              <a:rPr lang="en-US" sz="2000" b="1" dirty="0" smtClean="0">
                <a:solidFill>
                  <a:srgbClr val="FF0000"/>
                </a:solidFill>
              </a:rPr>
              <a:t>a.  </a:t>
            </a:r>
            <a:r>
              <a:rPr lang="en-US" sz="2000" b="1" dirty="0" smtClean="0"/>
              <a:t>Maintain overall responsibility for the management, implementation, and enforcement of the Center’s LDE Program; </a:t>
            </a:r>
          </a:p>
          <a:p>
            <a:pPr marL="0" indent="0">
              <a:spcAft>
                <a:spcPts val="600"/>
              </a:spcAft>
              <a:buNone/>
            </a:pPr>
            <a:r>
              <a:rPr lang="en-US" sz="2000" b="1" dirty="0" smtClean="0">
                <a:solidFill>
                  <a:srgbClr val="FF0000"/>
                </a:solidFill>
              </a:rPr>
              <a:t>b.  </a:t>
            </a:r>
            <a:r>
              <a:rPr lang="en-US" sz="2000" b="1" dirty="0" smtClean="0"/>
              <a:t>Provide direction to the Deputy </a:t>
            </a:r>
            <a:r>
              <a:rPr lang="en-US" sz="2000" b="1" dirty="0" smtClean="0">
                <a:solidFill>
                  <a:srgbClr val="C00000"/>
                </a:solidFill>
              </a:rPr>
              <a:t>LDE</a:t>
            </a:r>
            <a:r>
              <a:rPr lang="en-US" sz="2000" b="1" dirty="0" smtClean="0"/>
              <a:t> Manager; </a:t>
            </a:r>
          </a:p>
          <a:p>
            <a:pPr marL="0" indent="0">
              <a:spcAft>
                <a:spcPts val="600"/>
              </a:spcAft>
              <a:buNone/>
            </a:pPr>
            <a:r>
              <a:rPr lang="en-US" sz="2000" b="1" dirty="0" smtClean="0">
                <a:solidFill>
                  <a:srgbClr val="FF0000"/>
                </a:solidFill>
              </a:rPr>
              <a:t>c.  </a:t>
            </a:r>
            <a:r>
              <a:rPr lang="en-US" sz="2000" b="1" dirty="0" smtClean="0"/>
              <a:t>Tasks the </a:t>
            </a:r>
            <a:r>
              <a:rPr lang="en-US" sz="2000" b="1" dirty="0" smtClean="0">
                <a:solidFill>
                  <a:srgbClr val="C00000"/>
                </a:solidFill>
              </a:rPr>
              <a:t>LDE</a:t>
            </a:r>
            <a:r>
              <a:rPr lang="en-US" sz="2000" b="1" dirty="0" smtClean="0"/>
              <a:t> Support Contractor in the maintenance of Section 1.2 of this directive; </a:t>
            </a:r>
          </a:p>
          <a:p>
            <a:pPr marL="0" indent="0">
              <a:spcAft>
                <a:spcPts val="600"/>
              </a:spcAft>
              <a:buNone/>
            </a:pPr>
            <a:r>
              <a:rPr lang="en-US" sz="2000" b="1" dirty="0" smtClean="0">
                <a:solidFill>
                  <a:srgbClr val="FF0000"/>
                </a:solidFill>
              </a:rPr>
              <a:t>d.  </a:t>
            </a:r>
            <a:r>
              <a:rPr lang="en-US" sz="2000" b="1" dirty="0" smtClean="0"/>
              <a:t>Serve as the GSFC interface with NASA Headquarters (HQ) and other NASA Centers on matters pertaining to LDE; </a:t>
            </a:r>
          </a:p>
          <a:p>
            <a:pPr marL="0" indent="0">
              <a:spcAft>
                <a:spcPts val="600"/>
              </a:spcAft>
              <a:buNone/>
            </a:pPr>
            <a:r>
              <a:rPr lang="en-US" sz="2000" b="1" dirty="0" smtClean="0">
                <a:solidFill>
                  <a:srgbClr val="FF0000"/>
                </a:solidFill>
              </a:rPr>
              <a:t>e.  </a:t>
            </a:r>
            <a:r>
              <a:rPr lang="en-US" sz="2000" b="1" dirty="0" smtClean="0"/>
              <a:t>Serve as the GSFC representative on the NASA LDE committee; </a:t>
            </a:r>
          </a:p>
          <a:p>
            <a:pPr marL="452628" indent="-342900" eaLnBrk="1" hangingPunct="1">
              <a:lnSpc>
                <a:spcPct val="80000"/>
              </a:lnSpc>
              <a:buClr>
                <a:srgbClr val="FF0000"/>
              </a:buClr>
              <a:buNone/>
              <a:defRPr/>
            </a:pPr>
            <a:endParaRPr lang="en-US" sz="700" dirty="0" smtClean="0"/>
          </a:p>
        </p:txBody>
      </p:sp>
      <p:pic>
        <p:nvPicPr>
          <p:cNvPr id="7" name="Picture 6"/>
          <p:cNvPicPr>
            <a:picLocks noChangeAspect="1" noChangeArrowheads="1"/>
          </p:cNvPicPr>
          <p:nvPr/>
        </p:nvPicPr>
        <p:blipFill>
          <a:blip r:embed="rId2" cstate="print"/>
          <a:srcRect l="-688" t="-635" r="-688" b="-635"/>
          <a:stretch>
            <a:fillRect/>
          </a:stretch>
        </p:blipFill>
        <p:spPr bwMode="auto">
          <a:xfrm>
            <a:off x="-1" y="0"/>
            <a:ext cx="1600201" cy="1447801"/>
          </a:xfrm>
          <a:prstGeom prst="rect">
            <a:avLst/>
          </a:prstGeom>
          <a:noFill/>
          <a:ln w="9525">
            <a:noFill/>
            <a:miter lim="800000"/>
            <a:headEnd/>
            <a:tailEnd/>
          </a:ln>
        </p:spPr>
      </p:pic>
      <p:sp>
        <p:nvSpPr>
          <p:cNvPr id="8" name="Rectangle 3"/>
          <p:cNvSpPr>
            <a:spLocks noGrp="1" noChangeArrowheads="1"/>
          </p:cNvSpPr>
          <p:nvPr>
            <p:ph type="title"/>
          </p:nvPr>
        </p:nvSpPr>
        <p:spPr>
          <a:xfrm>
            <a:off x="1600200" y="0"/>
            <a:ext cx="7543800" cy="1447800"/>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idx="1"/>
          </p:nvPr>
        </p:nvSpPr>
        <p:spPr>
          <a:xfrm>
            <a:off x="0" y="1447799"/>
            <a:ext cx="9144000" cy="5410201"/>
          </a:xfrm>
          <a:solidFill>
            <a:srgbClr val="66FF33"/>
          </a:solidFill>
        </p:spPr>
        <p:txBody>
          <a:bodyPr>
            <a:noAutofit/>
          </a:bodyPr>
          <a:lstStyle/>
          <a:p>
            <a:pPr marL="0" indent="0">
              <a:buNone/>
              <a:tabLst>
                <a:tab pos="0" algn="l"/>
              </a:tabLst>
            </a:pPr>
            <a:r>
              <a:rPr lang="en-US" sz="2000" b="1" dirty="0" smtClean="0"/>
              <a:t>1.2 RECERT Manager shall : (Continued)</a:t>
            </a:r>
          </a:p>
          <a:p>
            <a:pPr marL="0" indent="0">
              <a:spcAft>
                <a:spcPts val="600"/>
              </a:spcAft>
              <a:buNone/>
            </a:pPr>
            <a:r>
              <a:rPr lang="en-US" sz="2000" b="1" dirty="0" smtClean="0">
                <a:solidFill>
                  <a:srgbClr val="FF0000"/>
                </a:solidFill>
              </a:rPr>
              <a:t>f.  </a:t>
            </a:r>
            <a:r>
              <a:rPr lang="en-US" sz="2000" b="1" dirty="0" smtClean="0"/>
              <a:t>Chair the Center LDE Committee; </a:t>
            </a:r>
          </a:p>
          <a:p>
            <a:pPr marL="0" indent="0">
              <a:spcAft>
                <a:spcPts val="600"/>
              </a:spcAft>
              <a:buNone/>
            </a:pPr>
            <a:r>
              <a:rPr lang="en-US" sz="2000" b="1" dirty="0" smtClean="0">
                <a:solidFill>
                  <a:srgbClr val="FF0000"/>
                </a:solidFill>
              </a:rPr>
              <a:t>g.  </a:t>
            </a:r>
            <a:r>
              <a:rPr lang="en-US" sz="2000" b="1" dirty="0" smtClean="0"/>
              <a:t>Serve as the Certifying Authority for the certification and recertification of LDE to which this directive is applicable; </a:t>
            </a:r>
          </a:p>
          <a:p>
            <a:pPr marL="0" indent="0">
              <a:spcAft>
                <a:spcPts val="600"/>
              </a:spcAft>
              <a:buNone/>
            </a:pPr>
            <a:r>
              <a:rPr lang="en-US" sz="2000" b="1" dirty="0" smtClean="0">
                <a:solidFill>
                  <a:srgbClr val="FF0000"/>
                </a:solidFill>
              </a:rPr>
              <a:t>h.  </a:t>
            </a:r>
            <a:r>
              <a:rPr lang="en-US" sz="2000" b="1" dirty="0" smtClean="0"/>
              <a:t>Serve as the final authority on interpretation of, and compliance with, this directive and its references; </a:t>
            </a:r>
          </a:p>
          <a:p>
            <a:pPr marL="0" indent="0">
              <a:spcAft>
                <a:spcPts val="600"/>
              </a:spcAft>
              <a:buNone/>
            </a:pPr>
            <a:r>
              <a:rPr lang="en-US" sz="2000" b="1" dirty="0" smtClean="0">
                <a:solidFill>
                  <a:srgbClr val="FF0000"/>
                </a:solidFill>
              </a:rPr>
              <a:t>i.  </a:t>
            </a:r>
            <a:r>
              <a:rPr lang="en-US" sz="2000" b="1" dirty="0" smtClean="0"/>
              <a:t>Establish and maintain a system for periodic inspection of LDE including review of logbooks, daily inspection forms, identification of deficiencies, and completion of corrective actions; </a:t>
            </a:r>
          </a:p>
          <a:p>
            <a:pPr marL="457200" indent="-457200">
              <a:spcBef>
                <a:spcPts val="0"/>
              </a:spcBef>
              <a:spcAft>
                <a:spcPts val="600"/>
              </a:spcAft>
              <a:buClr>
                <a:srgbClr val="FF0000"/>
              </a:buClr>
              <a:buNone/>
            </a:pPr>
            <a:r>
              <a:rPr lang="en-US" sz="2000" b="1" dirty="0" smtClean="0">
                <a:solidFill>
                  <a:srgbClr val="FF0000"/>
                </a:solidFill>
              </a:rPr>
              <a:t>j.  </a:t>
            </a:r>
            <a:r>
              <a:rPr lang="en-US" sz="2000" b="1" dirty="0" smtClean="0"/>
              <a:t>Ensure that certification and/or recertification tests and inspections are performed by personnel properly trained and qualified in accordance with applicable codes and standards; </a:t>
            </a:r>
          </a:p>
          <a:p>
            <a:pPr marL="457200" indent="-457200">
              <a:spcBef>
                <a:spcPts val="0"/>
              </a:spcBef>
              <a:spcAft>
                <a:spcPts val="600"/>
              </a:spcAft>
              <a:buNone/>
            </a:pPr>
            <a:r>
              <a:rPr lang="en-US" sz="2000" b="1" dirty="0" smtClean="0">
                <a:solidFill>
                  <a:srgbClr val="FF0000"/>
                </a:solidFill>
              </a:rPr>
              <a:t>k.  </a:t>
            </a:r>
            <a:r>
              <a:rPr lang="en-US" sz="2000" b="1" dirty="0" smtClean="0"/>
              <a:t>Provide consultation to the center for design, specification, testing, maintenance, operation, and modification of LDE to owners and operators; </a:t>
            </a:r>
          </a:p>
          <a:p>
            <a:pPr marL="457200" indent="-457200">
              <a:spcBef>
                <a:spcPts val="0"/>
              </a:spcBef>
              <a:spcAft>
                <a:spcPts val="600"/>
              </a:spcAft>
              <a:buAutoNum type="alphaLcPeriod" startAt="10"/>
            </a:pPr>
            <a:endParaRPr lang="en-US" sz="2000" b="1" dirty="0" smtClean="0"/>
          </a:p>
          <a:p>
            <a:pPr marL="452628" indent="-342900" eaLnBrk="1" hangingPunct="1">
              <a:lnSpc>
                <a:spcPct val="80000"/>
              </a:lnSpc>
              <a:buClr>
                <a:srgbClr val="FF0000"/>
              </a:buClr>
              <a:buNone/>
              <a:defRPr/>
            </a:pPr>
            <a:endParaRPr lang="en-US" sz="700" dirty="0" smtClean="0"/>
          </a:p>
        </p:txBody>
      </p:sp>
      <p:pic>
        <p:nvPicPr>
          <p:cNvPr id="7" name="Picture 6"/>
          <p:cNvPicPr>
            <a:picLocks noChangeAspect="1" noChangeArrowheads="1"/>
          </p:cNvPicPr>
          <p:nvPr/>
        </p:nvPicPr>
        <p:blipFill>
          <a:blip r:embed="rId2" cstate="print"/>
          <a:srcRect l="-688" t="-635" r="-688" b="-635"/>
          <a:stretch>
            <a:fillRect/>
          </a:stretch>
        </p:blipFill>
        <p:spPr bwMode="auto">
          <a:xfrm>
            <a:off x="-1" y="0"/>
            <a:ext cx="1600201" cy="1447801"/>
          </a:xfrm>
          <a:prstGeom prst="rect">
            <a:avLst/>
          </a:prstGeom>
          <a:noFill/>
          <a:ln w="9525">
            <a:noFill/>
            <a:miter lim="800000"/>
            <a:headEnd/>
            <a:tailEnd/>
          </a:ln>
        </p:spPr>
      </p:pic>
      <p:sp>
        <p:nvSpPr>
          <p:cNvPr id="8" name="Rectangle 3"/>
          <p:cNvSpPr>
            <a:spLocks noGrp="1" noChangeArrowheads="1"/>
          </p:cNvSpPr>
          <p:nvPr>
            <p:ph type="title"/>
          </p:nvPr>
        </p:nvSpPr>
        <p:spPr>
          <a:xfrm>
            <a:off x="1600200" y="0"/>
            <a:ext cx="7543800" cy="1447800"/>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srcRect l="-688" t="-635" r="-688" b="-635"/>
          <a:stretch>
            <a:fillRect/>
          </a:stretch>
        </p:blipFill>
        <p:spPr bwMode="auto">
          <a:xfrm>
            <a:off x="0" y="0"/>
            <a:ext cx="1295400" cy="1172028"/>
          </a:xfrm>
          <a:prstGeom prst="rect">
            <a:avLst/>
          </a:prstGeom>
          <a:noFill/>
          <a:ln w="9525">
            <a:noFill/>
            <a:miter lim="800000"/>
            <a:headEnd/>
            <a:tailEnd/>
          </a:ln>
        </p:spPr>
      </p:pic>
      <p:sp>
        <p:nvSpPr>
          <p:cNvPr id="7" name="Rectangle 3"/>
          <p:cNvSpPr>
            <a:spLocks noGrp="1" noChangeArrowheads="1"/>
          </p:cNvSpPr>
          <p:nvPr>
            <p:ph type="title"/>
          </p:nvPr>
        </p:nvSpPr>
        <p:spPr>
          <a:xfrm>
            <a:off x="1371600" y="0"/>
            <a:ext cx="7772400" cy="1143000"/>
          </a:xfrm>
          <a:solidFill>
            <a:srgbClr val="0066FF"/>
          </a:solidFill>
        </p:spPr>
        <p:txBody>
          <a:bodyPr>
            <a:normAutofit/>
          </a:bodyPr>
          <a:lstStyle/>
          <a:p>
            <a:pPr algn="ctr">
              <a:buFont typeface="Wingdings" pitchFamily="2" charset="2"/>
              <a:buNone/>
              <a:defRPr/>
            </a:pPr>
            <a:r>
              <a:rPr lang="en-US" sz="4000" dirty="0" smtClean="0">
                <a:solidFill>
                  <a:srgbClr val="FFFF00"/>
                </a:solidFill>
              </a:rPr>
              <a:t>GPR 8719.1B</a:t>
            </a:r>
          </a:p>
          <a:p>
            <a:pPr algn="ctr">
              <a:buFont typeface="Wingdings" pitchFamily="2" charset="2"/>
              <a:buNone/>
              <a:defRPr/>
            </a:pPr>
            <a:r>
              <a:rPr lang="en-US" sz="1600" dirty="0" smtClean="0">
                <a:solidFill>
                  <a:srgbClr val="FFFF00"/>
                </a:solidFill>
              </a:rPr>
              <a:t>Certification and Recertificaton of Lifting Devices and Equipment</a:t>
            </a:r>
          </a:p>
          <a:p>
            <a:pPr algn="ctr">
              <a:buFont typeface="Wingdings" pitchFamily="2" charset="2"/>
              <a:buNone/>
              <a:defRPr/>
            </a:pPr>
            <a:endParaRPr lang="en-US" sz="1600" dirty="0" smtClean="0">
              <a:solidFill>
                <a:srgbClr val="FFFF00"/>
              </a:solidFill>
            </a:endParaRPr>
          </a:p>
        </p:txBody>
      </p:sp>
      <p:sp>
        <p:nvSpPr>
          <p:cNvPr id="8" name="Content Placeholder 7"/>
          <p:cNvSpPr>
            <a:spLocks noGrp="1"/>
          </p:cNvSpPr>
          <p:nvPr>
            <p:ph idx="1"/>
          </p:nvPr>
        </p:nvSpPr>
        <p:spPr>
          <a:xfrm>
            <a:off x="0" y="1143000"/>
            <a:ext cx="9144000" cy="5715000"/>
          </a:xfrm>
          <a:solidFill>
            <a:srgbClr val="66FF33"/>
          </a:solidFill>
        </p:spPr>
        <p:txBody>
          <a:bodyPr>
            <a:noAutofit/>
          </a:bodyPr>
          <a:lstStyle/>
          <a:p>
            <a:pPr marL="0" indent="0">
              <a:buNone/>
            </a:pPr>
            <a:r>
              <a:rPr lang="en-US" sz="2000" b="1" dirty="0" smtClean="0"/>
              <a:t>1.2 RECERT Manager shall : (Continued)</a:t>
            </a:r>
            <a:endParaRPr lang="en-US" sz="1400" dirty="0" smtClean="0">
              <a:solidFill>
                <a:srgbClr val="FF0000"/>
              </a:solidFill>
            </a:endParaRPr>
          </a:p>
          <a:p>
            <a:pPr marL="0" indent="0">
              <a:lnSpc>
                <a:spcPct val="120000"/>
              </a:lnSpc>
              <a:spcBef>
                <a:spcPts val="600"/>
              </a:spcBef>
              <a:spcAft>
                <a:spcPts val="600"/>
              </a:spcAft>
              <a:buNone/>
            </a:pPr>
            <a:r>
              <a:rPr lang="en-US" sz="2000" b="1" dirty="0" smtClean="0">
                <a:solidFill>
                  <a:srgbClr val="FF0000"/>
                </a:solidFill>
              </a:rPr>
              <a:t>l.  </a:t>
            </a:r>
            <a:r>
              <a:rPr lang="en-US" sz="2000" b="1" dirty="0" smtClean="0"/>
              <a:t>Approve the re-rating of LDs; </a:t>
            </a:r>
          </a:p>
          <a:p>
            <a:pPr marL="0" indent="0">
              <a:lnSpc>
                <a:spcPct val="120000"/>
              </a:lnSpc>
              <a:spcBef>
                <a:spcPts val="600"/>
              </a:spcBef>
              <a:spcAft>
                <a:spcPts val="600"/>
              </a:spcAft>
              <a:buNone/>
            </a:pPr>
            <a:r>
              <a:rPr lang="en-US" sz="2000" b="1" dirty="0" smtClean="0">
                <a:solidFill>
                  <a:srgbClr val="FF0000"/>
                </a:solidFill>
              </a:rPr>
              <a:t>m .  </a:t>
            </a:r>
            <a:r>
              <a:rPr lang="en-US" sz="2000" b="1" dirty="0" smtClean="0"/>
              <a:t>Review and concur/non-concur with waiver requests per GPR 1400.1; </a:t>
            </a:r>
          </a:p>
          <a:p>
            <a:pPr marL="0" indent="0">
              <a:lnSpc>
                <a:spcPct val="120000"/>
              </a:lnSpc>
              <a:spcBef>
                <a:spcPts val="600"/>
              </a:spcBef>
              <a:spcAft>
                <a:spcPts val="600"/>
              </a:spcAft>
              <a:buNone/>
            </a:pPr>
            <a:r>
              <a:rPr lang="en-US" sz="2000" b="1" dirty="0" smtClean="0">
                <a:solidFill>
                  <a:srgbClr val="FF0000"/>
                </a:solidFill>
              </a:rPr>
              <a:t>n.  </a:t>
            </a:r>
            <a:r>
              <a:rPr lang="en-US" sz="2000" b="1" dirty="0" smtClean="0"/>
              <a:t>Review and concur/non-concur with specifications prior to procurement of LDs; </a:t>
            </a:r>
          </a:p>
          <a:p>
            <a:pPr marL="0" indent="0">
              <a:lnSpc>
                <a:spcPct val="120000"/>
              </a:lnSpc>
              <a:spcBef>
                <a:spcPts val="600"/>
              </a:spcBef>
              <a:spcAft>
                <a:spcPts val="600"/>
              </a:spcAft>
              <a:buNone/>
            </a:pPr>
            <a:r>
              <a:rPr lang="en-US" sz="2000" b="1" dirty="0" smtClean="0">
                <a:solidFill>
                  <a:srgbClr val="FF0000"/>
                </a:solidFill>
              </a:rPr>
              <a:t>o.  </a:t>
            </a:r>
            <a:r>
              <a:rPr lang="en-US" sz="2000" b="1" dirty="0" smtClean="0"/>
              <a:t>Establish and maintain a </a:t>
            </a:r>
            <a:r>
              <a:rPr lang="en-US" sz="2000" b="1" dirty="0" smtClean="0">
                <a:solidFill>
                  <a:srgbClr val="C00000"/>
                </a:solidFill>
              </a:rPr>
              <a:t>LDE</a:t>
            </a:r>
            <a:r>
              <a:rPr lang="en-US" sz="2000" b="1" dirty="0" smtClean="0"/>
              <a:t> configuration management system for LDE; </a:t>
            </a:r>
          </a:p>
          <a:p>
            <a:pPr marL="0" indent="0">
              <a:lnSpc>
                <a:spcPct val="120000"/>
              </a:lnSpc>
              <a:spcBef>
                <a:spcPts val="600"/>
              </a:spcBef>
              <a:spcAft>
                <a:spcPts val="600"/>
              </a:spcAft>
              <a:buNone/>
            </a:pPr>
            <a:r>
              <a:rPr lang="en-US" sz="2000" b="1" dirty="0" smtClean="0">
                <a:solidFill>
                  <a:srgbClr val="FF0000"/>
                </a:solidFill>
              </a:rPr>
              <a:t>p. </a:t>
            </a:r>
            <a:r>
              <a:rPr lang="en-US" sz="2000" b="1" dirty="0" smtClean="0"/>
              <a:t>Review, approve, and monitor the training courses for qualifying LDE Operators, and define their training and retraining requirements; </a:t>
            </a:r>
          </a:p>
          <a:p>
            <a:pPr marL="0" indent="0">
              <a:lnSpc>
                <a:spcPct val="120000"/>
              </a:lnSpc>
              <a:spcBef>
                <a:spcPts val="600"/>
              </a:spcBef>
              <a:spcAft>
                <a:spcPts val="600"/>
              </a:spcAft>
              <a:buNone/>
            </a:pPr>
            <a:r>
              <a:rPr lang="en-US" sz="2000" b="1" dirty="0" smtClean="0">
                <a:solidFill>
                  <a:srgbClr val="FF0000"/>
                </a:solidFill>
              </a:rPr>
              <a:t>q. </a:t>
            </a:r>
            <a:r>
              <a:rPr lang="en-US" sz="2000" b="1" dirty="0" smtClean="0"/>
              <a:t>Certify and recertify LDE Operators; </a:t>
            </a:r>
          </a:p>
          <a:p>
            <a:pPr marL="457200" indent="-457200">
              <a:buClr>
                <a:srgbClr val="FF0000"/>
              </a:buClr>
              <a:buAutoNum type="alphaLcPeriod" startAt="18"/>
            </a:pPr>
            <a:r>
              <a:rPr lang="en-US" sz="2000" b="1" dirty="0" smtClean="0"/>
              <a:t>Perform compliance spot checks of LDE Operators to ensure that the requirements of this GPR are being followed; </a:t>
            </a:r>
            <a:endParaRPr lang="en-US" sz="2000" b="1" dirty="0" smtClean="0">
              <a:solidFill>
                <a:srgbClr val="FF0000"/>
              </a:solidFill>
            </a:endParaRPr>
          </a:p>
          <a:p>
            <a:pPr marL="457200" indent="-457200">
              <a:buClr>
                <a:srgbClr val="FF0000"/>
              </a:buClr>
              <a:buAutoNum type="alphaLcPeriod" startAt="18"/>
            </a:pPr>
            <a:r>
              <a:rPr lang="en-US" sz="2000" b="1" dirty="0" smtClean="0"/>
              <a:t>Provide Division Offices with an inventory of Division LDs for review and update, when requested; </a:t>
            </a:r>
          </a:p>
          <a:p>
            <a:pPr marL="457200" indent="-457200">
              <a:buAutoNum type="alphaLcPeriod" startAt="18"/>
            </a:pPr>
            <a:endParaRPr lang="en-US" sz="2000" b="1" dirty="0" smtClean="0"/>
          </a:p>
          <a:p>
            <a:endParaRPr lang="en-US" sz="1400"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143000" y="0"/>
            <a:ext cx="8001000" cy="838200"/>
          </a:xfrm>
          <a:prstGeom prst="rect">
            <a:avLst/>
          </a:prstGeom>
          <a:solidFill>
            <a:srgbClr val="0066FF"/>
          </a:solidFill>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000" b="0" i="0" u="none" strike="noStrike" kern="1200" cap="none" spc="0" normalizeH="0" baseline="0" noProof="0" dirty="0" smtClean="0">
                <a:ln>
                  <a:noFill/>
                </a:ln>
                <a:solidFill>
                  <a:srgbClr val="FFFF00"/>
                </a:solidFill>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1600" b="0" i="0" u="none" strike="noStrike" kern="1200" cap="none" spc="0" normalizeH="0" baseline="0" noProof="0" dirty="0" smtClean="0">
                <a:ln>
                  <a:noFill/>
                </a:ln>
                <a:solidFill>
                  <a:srgbClr val="FFFF00"/>
                </a:solidFill>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1600" b="0" i="0" u="none" strike="noStrike" kern="1200" cap="none" spc="0" normalizeH="0" baseline="0" noProof="0" dirty="0" smtClean="0">
              <a:ln>
                <a:noFill/>
              </a:ln>
              <a:solidFill>
                <a:srgbClr val="FFFF00"/>
              </a:solidFill>
              <a:effectLst/>
              <a:uLnTx/>
              <a:uFillTx/>
              <a:latin typeface="+mj-lt"/>
              <a:ea typeface="+mj-ea"/>
              <a:cs typeface="+mj-cs"/>
            </a:endParaRPr>
          </a:p>
        </p:txBody>
      </p:sp>
      <p:pic>
        <p:nvPicPr>
          <p:cNvPr id="5" name="Picture 4"/>
          <p:cNvPicPr>
            <a:picLocks noChangeAspect="1" noChangeArrowheads="1"/>
          </p:cNvPicPr>
          <p:nvPr/>
        </p:nvPicPr>
        <p:blipFill>
          <a:blip r:embed="rId2" cstate="print"/>
          <a:srcRect l="-688" t="-635" r="-688" b="-635"/>
          <a:stretch>
            <a:fillRect/>
          </a:stretch>
        </p:blipFill>
        <p:spPr bwMode="auto">
          <a:xfrm>
            <a:off x="0" y="0"/>
            <a:ext cx="1143000" cy="838200"/>
          </a:xfrm>
          <a:prstGeom prst="rect">
            <a:avLst/>
          </a:prstGeom>
          <a:noFill/>
          <a:ln w="9525">
            <a:noFill/>
            <a:miter lim="800000"/>
            <a:headEnd/>
            <a:tailEnd/>
          </a:ln>
        </p:spPr>
      </p:pic>
      <p:sp>
        <p:nvSpPr>
          <p:cNvPr id="6" name="Content Placeholder 7"/>
          <p:cNvSpPr>
            <a:spLocks noGrp="1"/>
          </p:cNvSpPr>
          <p:nvPr>
            <p:ph idx="1"/>
          </p:nvPr>
        </p:nvSpPr>
        <p:spPr>
          <a:xfrm>
            <a:off x="0" y="838200"/>
            <a:ext cx="9144000" cy="6019800"/>
          </a:xfrm>
          <a:solidFill>
            <a:srgbClr val="66FF33"/>
          </a:solidFill>
        </p:spPr>
        <p:txBody>
          <a:bodyPr>
            <a:noAutofit/>
          </a:bodyPr>
          <a:lstStyle/>
          <a:p>
            <a:pPr marL="0" indent="0">
              <a:lnSpc>
                <a:spcPct val="120000"/>
              </a:lnSpc>
              <a:spcBef>
                <a:spcPts val="600"/>
              </a:spcBef>
              <a:spcAft>
                <a:spcPts val="600"/>
              </a:spcAft>
              <a:buNone/>
            </a:pPr>
            <a:endParaRPr lang="en-US" sz="1800" b="1" dirty="0" smtClean="0">
              <a:solidFill>
                <a:srgbClr val="FF0000"/>
              </a:solidFill>
            </a:endParaRPr>
          </a:p>
          <a:p>
            <a:pPr marL="0" indent="0">
              <a:lnSpc>
                <a:spcPct val="120000"/>
              </a:lnSpc>
              <a:spcBef>
                <a:spcPts val="600"/>
              </a:spcBef>
              <a:spcAft>
                <a:spcPts val="600"/>
              </a:spcAft>
              <a:buNone/>
            </a:pPr>
            <a:r>
              <a:rPr lang="en-US" sz="2000" b="1" dirty="0" smtClean="0">
                <a:solidFill>
                  <a:srgbClr val="FF0000"/>
                </a:solidFill>
              </a:rPr>
              <a:t>t.  </a:t>
            </a:r>
            <a:r>
              <a:rPr lang="en-US" sz="2000" b="1" dirty="0" smtClean="0"/>
              <a:t>Coordinate with affected Center safety offices on issues of mutual interest; </a:t>
            </a:r>
          </a:p>
          <a:p>
            <a:pPr marL="0" indent="0">
              <a:lnSpc>
                <a:spcPct val="120000"/>
              </a:lnSpc>
              <a:spcBef>
                <a:spcPts val="600"/>
              </a:spcBef>
              <a:spcAft>
                <a:spcPts val="600"/>
              </a:spcAft>
              <a:buNone/>
            </a:pPr>
            <a:r>
              <a:rPr lang="en-US" sz="2000" b="1" dirty="0" smtClean="0">
                <a:solidFill>
                  <a:srgbClr val="FF0000"/>
                </a:solidFill>
              </a:rPr>
              <a:t>u. </a:t>
            </a:r>
            <a:r>
              <a:rPr lang="en-US" sz="2000" b="1" dirty="0" smtClean="0"/>
              <a:t>Coordinates with the Office of Human Capital Management (OHCM) to ensure all </a:t>
            </a:r>
            <a:r>
              <a:rPr lang="en-US" sz="2000" b="1" dirty="0" smtClean="0">
                <a:solidFill>
                  <a:srgbClr val="C00000"/>
                </a:solidFill>
              </a:rPr>
              <a:t>LDE</a:t>
            </a:r>
            <a:r>
              <a:rPr lang="en-US" sz="2000" b="1" dirty="0" smtClean="0"/>
              <a:t> training classes are entered in SATERN at least 30 days prior to the start of each class. </a:t>
            </a:r>
          </a:p>
          <a:p>
            <a:pPr marL="0" indent="0">
              <a:lnSpc>
                <a:spcPct val="120000"/>
              </a:lnSpc>
              <a:spcBef>
                <a:spcPts val="600"/>
              </a:spcBef>
              <a:spcAft>
                <a:spcPts val="600"/>
              </a:spcAft>
              <a:buNone/>
            </a:pPr>
            <a:r>
              <a:rPr lang="en-US" sz="2000" b="1" dirty="0" smtClean="0">
                <a:solidFill>
                  <a:srgbClr val="FF0000"/>
                </a:solidFill>
              </a:rPr>
              <a:t>v. </a:t>
            </a:r>
            <a:r>
              <a:rPr lang="en-US" sz="2000" b="1" dirty="0" smtClean="0"/>
              <a:t>Notify supervisors of training and certification requirements for civil servant employees to be documented on the GSFC 17-112, Employee Task-Specific Training Requirements Form. </a:t>
            </a:r>
          </a:p>
          <a:p>
            <a:pPr marL="0" indent="0">
              <a:lnSpc>
                <a:spcPct val="120000"/>
              </a:lnSpc>
              <a:spcBef>
                <a:spcPts val="600"/>
              </a:spcBef>
              <a:spcAft>
                <a:spcPts val="600"/>
              </a:spcAft>
              <a:buNone/>
            </a:pPr>
            <a:r>
              <a:rPr lang="en-US" sz="2000" b="1" dirty="0" smtClean="0">
                <a:solidFill>
                  <a:srgbClr val="FF0000"/>
                </a:solidFill>
              </a:rPr>
              <a:t>w. </a:t>
            </a:r>
            <a:r>
              <a:rPr lang="en-US" sz="2000" b="1" dirty="0" smtClean="0"/>
              <a:t>Maintain oversight, for safety and compliance, of all Lifting Devices, including mobile cranes brought onsite, for lifting, setting and delivering equipment to center; and </a:t>
            </a:r>
          </a:p>
          <a:p>
            <a:pPr marL="0" indent="0">
              <a:lnSpc>
                <a:spcPct val="120000"/>
              </a:lnSpc>
              <a:spcBef>
                <a:spcPts val="600"/>
              </a:spcBef>
              <a:spcAft>
                <a:spcPts val="600"/>
              </a:spcAft>
              <a:buNone/>
            </a:pPr>
            <a:r>
              <a:rPr lang="en-US" sz="2000" b="1" dirty="0" smtClean="0">
                <a:solidFill>
                  <a:srgbClr val="FF0000"/>
                </a:solidFill>
              </a:rPr>
              <a:t>x. </a:t>
            </a:r>
            <a:r>
              <a:rPr lang="en-US" sz="2000" b="1" dirty="0" smtClean="0"/>
              <a:t>Review the use of lifting equipment (slings, strong-backs, etc.) brought onsite to support the lifting device operations delineated in item </a:t>
            </a:r>
            <a:r>
              <a:rPr lang="en-US" sz="2000" b="1" dirty="0" smtClean="0">
                <a:solidFill>
                  <a:srgbClr val="C00000"/>
                </a:solidFill>
              </a:rPr>
              <a:t>W</a:t>
            </a:r>
            <a:r>
              <a:rPr lang="en-US" sz="2000" b="1" dirty="0" smtClean="0"/>
              <a:t>, above. </a:t>
            </a:r>
          </a:p>
          <a:p>
            <a:endParaRPr lang="en-US" sz="1400" dirty="0"/>
          </a:p>
        </p:txBody>
      </p:sp>
      <p:sp>
        <p:nvSpPr>
          <p:cNvPr id="8" name="Rectangle 7"/>
          <p:cNvSpPr/>
          <p:nvPr/>
        </p:nvSpPr>
        <p:spPr>
          <a:xfrm>
            <a:off x="0" y="838200"/>
            <a:ext cx="4379532" cy="400110"/>
          </a:xfrm>
          <a:prstGeom prst="rect">
            <a:avLst/>
          </a:prstGeom>
        </p:spPr>
        <p:txBody>
          <a:bodyPr wrap="none">
            <a:spAutoFit/>
          </a:bodyPr>
          <a:lstStyle/>
          <a:p>
            <a:r>
              <a:rPr lang="en-US" sz="2000" b="1" dirty="0" smtClean="0"/>
              <a:t>1.2 RECERT Manager shall: (Continued) </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9144000" cy="1338071"/>
          </a:xfrm>
          <a:solidFill>
            <a:srgbClr val="31FF21"/>
          </a:solidFill>
        </p:spPr>
        <p:txBody>
          <a:bodyPr>
            <a:normAutofit/>
          </a:bodyPr>
          <a:lstStyle/>
          <a:p>
            <a:pPr>
              <a:buClr>
                <a:srgbClr val="FF0000"/>
              </a:buClr>
              <a:buSzPct val="100000"/>
            </a:pPr>
            <a:r>
              <a:rPr lang="en-US" sz="2400" b="1" dirty="0" smtClean="0"/>
              <a:t>The Deputy </a:t>
            </a:r>
            <a:r>
              <a:rPr lang="en-US" sz="2400" b="1" dirty="0" smtClean="0">
                <a:solidFill>
                  <a:srgbClr val="C00000"/>
                </a:solidFill>
              </a:rPr>
              <a:t>LDE</a:t>
            </a:r>
            <a:r>
              <a:rPr lang="en-US" sz="2400" b="1" dirty="0" smtClean="0"/>
              <a:t> Manager </a:t>
            </a:r>
            <a:r>
              <a:rPr lang="en-US" sz="2400" dirty="0" smtClean="0"/>
              <a:t>shall serve as the</a:t>
            </a:r>
            <a:r>
              <a:rPr lang="en-US" sz="2400" b="1" dirty="0" smtClean="0"/>
              <a:t> </a:t>
            </a:r>
            <a:r>
              <a:rPr lang="en-US" sz="2400" b="1" dirty="0" smtClean="0">
                <a:solidFill>
                  <a:srgbClr val="C00000"/>
                </a:solidFill>
              </a:rPr>
              <a:t>LDE</a:t>
            </a:r>
            <a:r>
              <a:rPr lang="en-US" sz="2400" b="1" dirty="0" smtClean="0"/>
              <a:t> </a:t>
            </a:r>
            <a:r>
              <a:rPr lang="en-US" sz="2400" dirty="0" smtClean="0"/>
              <a:t>Manager’s alternate and represent the </a:t>
            </a:r>
            <a:r>
              <a:rPr lang="en-US" sz="2400" b="1" dirty="0" smtClean="0">
                <a:solidFill>
                  <a:srgbClr val="C00000"/>
                </a:solidFill>
              </a:rPr>
              <a:t>LDE</a:t>
            </a:r>
            <a:r>
              <a:rPr lang="en-US" sz="2400" dirty="0" smtClean="0"/>
              <a:t> Manager at Wallops Flight Facility for day-to-day operations by performing duties in Section 1.2.</a:t>
            </a:r>
            <a:endParaRPr lang="en-US" dirty="0"/>
          </a:p>
        </p:txBody>
      </p:sp>
      <p:pic>
        <p:nvPicPr>
          <p:cNvPr id="399362" name="Picture 2"/>
          <p:cNvPicPr>
            <a:picLocks noChangeAspect="1" noChangeArrowheads="1"/>
          </p:cNvPicPr>
          <p:nvPr/>
        </p:nvPicPr>
        <p:blipFill>
          <a:blip r:embed="rId2" cstate="print"/>
          <a:srcRect/>
          <a:stretch>
            <a:fillRect/>
          </a:stretch>
        </p:blipFill>
        <p:spPr bwMode="auto">
          <a:xfrm>
            <a:off x="0" y="2667000"/>
            <a:ext cx="9144000" cy="4191000"/>
          </a:xfrm>
          <a:prstGeom prst="rect">
            <a:avLst/>
          </a:prstGeom>
          <a:noFill/>
          <a:ln w="9525">
            <a:noFill/>
            <a:miter lim="800000"/>
            <a:headEnd/>
            <a:tailEnd/>
          </a:ln>
        </p:spPr>
      </p:pic>
      <p:sp>
        <p:nvSpPr>
          <p:cNvPr id="5" name="Rectangle 4"/>
          <p:cNvSpPr/>
          <p:nvPr/>
        </p:nvSpPr>
        <p:spPr>
          <a:xfrm>
            <a:off x="74846" y="2967335"/>
            <a:ext cx="899432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Wallops Island Flight Facility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Picture 9"/>
          <p:cNvPicPr>
            <a:picLocks noChangeAspect="1" noChangeArrowheads="1"/>
          </p:cNvPicPr>
          <p:nvPr/>
        </p:nvPicPr>
        <p:blipFill>
          <a:blip r:embed="rId3" cstate="print"/>
          <a:srcRect l="-688" t="-635" r="-688" b="-635"/>
          <a:stretch>
            <a:fillRect/>
          </a:stretch>
        </p:blipFill>
        <p:spPr bwMode="auto">
          <a:xfrm>
            <a:off x="0" y="0"/>
            <a:ext cx="1600200" cy="1524000"/>
          </a:xfrm>
          <a:prstGeom prst="rect">
            <a:avLst/>
          </a:prstGeom>
          <a:noFill/>
          <a:ln w="9525">
            <a:noFill/>
            <a:miter lim="800000"/>
            <a:headEnd/>
            <a:tailEnd/>
          </a:ln>
        </p:spPr>
      </p:pic>
      <p:sp>
        <p:nvSpPr>
          <p:cNvPr id="11" name="Rectangle 3"/>
          <p:cNvSpPr>
            <a:spLocks noGrp="1" noChangeArrowheads="1"/>
          </p:cNvSpPr>
          <p:nvPr>
            <p:ph type="title"/>
          </p:nvPr>
        </p:nvSpPr>
        <p:spPr>
          <a:xfrm>
            <a:off x="1600200" y="0"/>
            <a:ext cx="7543800" cy="1524000"/>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99362"/>
                                        </p:tgtEl>
                                        <p:attrNameLst>
                                          <p:attrName>style.visibility</p:attrName>
                                        </p:attrNameLst>
                                      </p:cBhvr>
                                      <p:to>
                                        <p:strVal val="visible"/>
                                      </p:to>
                                    </p:set>
                                    <p:anim calcmode="lin" valueType="num">
                                      <p:cBhvr>
                                        <p:cTn id="7" dur="2000" fill="hold"/>
                                        <p:tgtEl>
                                          <p:spTgt spid="399362"/>
                                        </p:tgtEl>
                                        <p:attrNameLst>
                                          <p:attrName>ppt_w</p:attrName>
                                        </p:attrNameLst>
                                      </p:cBhvr>
                                      <p:tavLst>
                                        <p:tav tm="0">
                                          <p:val>
                                            <p:fltVal val="0"/>
                                          </p:val>
                                        </p:tav>
                                        <p:tav tm="100000">
                                          <p:val>
                                            <p:strVal val="#ppt_w"/>
                                          </p:val>
                                        </p:tav>
                                      </p:tavLst>
                                    </p:anim>
                                    <p:anim calcmode="lin" valueType="num">
                                      <p:cBhvr>
                                        <p:cTn id="8" dur="2000" fill="hold"/>
                                        <p:tgtEl>
                                          <p:spTgt spid="399362"/>
                                        </p:tgtEl>
                                        <p:attrNameLst>
                                          <p:attrName>ppt_h</p:attrName>
                                        </p:attrNameLst>
                                      </p:cBhvr>
                                      <p:tavLst>
                                        <p:tav tm="0">
                                          <p:val>
                                            <p:fltVal val="0"/>
                                          </p:val>
                                        </p:tav>
                                        <p:tav tm="100000">
                                          <p:val>
                                            <p:strVal val="#ppt_h"/>
                                          </p:val>
                                        </p:tav>
                                      </p:tavLst>
                                    </p:anim>
                                    <p:animEffect transition="in" filter="fade">
                                      <p:cBhvr>
                                        <p:cTn id="9" dur="2000"/>
                                        <p:tgtEl>
                                          <p:spTgt spid="39936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3"/>
          <p:cNvSpPr>
            <a:spLocks noGrp="1" noChangeArrowheads="1"/>
          </p:cNvSpPr>
          <p:nvPr>
            <p:ph idx="1"/>
          </p:nvPr>
        </p:nvSpPr>
        <p:spPr>
          <a:xfrm>
            <a:off x="0" y="990600"/>
            <a:ext cx="6400800" cy="5867400"/>
          </a:xfrm>
          <a:solidFill>
            <a:srgbClr val="31FF21"/>
          </a:solidFill>
        </p:spPr>
        <p:txBody>
          <a:bodyPr>
            <a:normAutofit fontScale="32500" lnSpcReduction="20000"/>
          </a:bodyPr>
          <a:lstStyle/>
          <a:p>
            <a:pPr marL="0" indent="0">
              <a:buNone/>
            </a:pPr>
            <a:r>
              <a:rPr lang="en-US" sz="5100" b="1" dirty="0" smtClean="0"/>
              <a:t>1.4 LDE Owners and/or Division Offices shall: </a:t>
            </a:r>
            <a:r>
              <a:rPr lang="en-US" sz="9800" dirty="0" smtClean="0"/>
              <a:t> </a:t>
            </a:r>
            <a:endParaRPr lang="en-US" sz="2800" dirty="0" smtClean="0"/>
          </a:p>
          <a:p>
            <a:pPr marL="742950" indent="-742950">
              <a:buNone/>
            </a:pPr>
            <a:r>
              <a:rPr lang="en-US" sz="6800" b="1" dirty="0" smtClean="0">
                <a:solidFill>
                  <a:srgbClr val="FF0000"/>
                </a:solidFill>
              </a:rPr>
              <a:t>a. </a:t>
            </a:r>
            <a:r>
              <a:rPr lang="en-US" sz="6800" b="1" dirty="0" smtClean="0"/>
              <a:t>Ensure documented compliance to this directive by maintaining records of LDE and the Operators; </a:t>
            </a:r>
          </a:p>
          <a:p>
            <a:pPr marL="742950" indent="-742950">
              <a:buAutoNum type="alphaLcPeriod"/>
            </a:pPr>
            <a:endParaRPr lang="en-US" sz="6800" b="1" dirty="0" smtClean="0"/>
          </a:p>
          <a:p>
            <a:pPr marL="0" indent="0">
              <a:buNone/>
            </a:pPr>
            <a:r>
              <a:rPr lang="en-US" sz="6800" b="1" dirty="0" smtClean="0">
                <a:solidFill>
                  <a:srgbClr val="FF0000"/>
                </a:solidFill>
              </a:rPr>
              <a:t>b. </a:t>
            </a:r>
            <a:r>
              <a:rPr lang="en-US" sz="6800" b="1" dirty="0" smtClean="0"/>
              <a:t>Submit LDE specifications to the RECERT Manager for review and concurrence prior to purchase; </a:t>
            </a:r>
          </a:p>
          <a:p>
            <a:pPr marL="0" indent="0">
              <a:buNone/>
            </a:pPr>
            <a:endParaRPr lang="en-US" sz="6800" b="1" dirty="0" smtClean="0"/>
          </a:p>
          <a:p>
            <a:pPr marL="0" indent="0">
              <a:buNone/>
            </a:pPr>
            <a:r>
              <a:rPr lang="en-US" sz="6800" b="1" dirty="0" smtClean="0">
                <a:solidFill>
                  <a:srgbClr val="FF0000"/>
                </a:solidFill>
              </a:rPr>
              <a:t>c.</a:t>
            </a:r>
            <a:r>
              <a:rPr lang="en-US" sz="6800" b="1" dirty="0" smtClean="0"/>
              <a:t> Ensure that LDEs are certified by the RECERT Manager prior to use; </a:t>
            </a:r>
          </a:p>
          <a:p>
            <a:pPr marL="0" indent="0">
              <a:buNone/>
            </a:pPr>
            <a:endParaRPr lang="en-US" sz="6800" b="1" dirty="0" smtClean="0"/>
          </a:p>
          <a:p>
            <a:pPr marL="0" indent="0">
              <a:buNone/>
            </a:pPr>
            <a:r>
              <a:rPr lang="en-US" sz="6800" b="1" dirty="0" smtClean="0">
                <a:solidFill>
                  <a:srgbClr val="FF0000"/>
                </a:solidFill>
              </a:rPr>
              <a:t>d</a:t>
            </a:r>
            <a:r>
              <a:rPr lang="en-US" sz="6800" b="1" dirty="0" smtClean="0"/>
              <a:t>. Provide resources for training and ensure that LDE operators are certified; </a:t>
            </a:r>
          </a:p>
          <a:p>
            <a:pPr marL="0" indent="0">
              <a:buNone/>
            </a:pPr>
            <a:endParaRPr lang="en-US" sz="6800" b="1" dirty="0" smtClean="0"/>
          </a:p>
          <a:p>
            <a:pPr marL="0" indent="0">
              <a:buNone/>
            </a:pPr>
            <a:r>
              <a:rPr lang="en-US" sz="6800" b="1" dirty="0" smtClean="0">
                <a:solidFill>
                  <a:srgbClr val="FF0000"/>
                </a:solidFill>
              </a:rPr>
              <a:t>e.</a:t>
            </a:r>
            <a:r>
              <a:rPr lang="en-US" sz="6800" b="1" dirty="0" smtClean="0"/>
              <a:t> Ensure that LDE for which the division is responsible is appropriately certified for critical or noncritical lifts, and notify RECERT, as required by NASA-STD 8719.9; </a:t>
            </a:r>
          </a:p>
        </p:txBody>
      </p:sp>
      <p:pic>
        <p:nvPicPr>
          <p:cNvPr id="7" name="Picture 6"/>
          <p:cNvPicPr>
            <a:picLocks noChangeAspect="1" noChangeArrowheads="1"/>
          </p:cNvPicPr>
          <p:nvPr/>
        </p:nvPicPr>
        <p:blipFill>
          <a:blip r:embed="rId2" cstate="print"/>
          <a:srcRect l="-688" t="-635" r="-688" b="-635"/>
          <a:stretch>
            <a:fillRect/>
          </a:stretch>
        </p:blipFill>
        <p:spPr bwMode="auto">
          <a:xfrm>
            <a:off x="0" y="0"/>
            <a:ext cx="1040130" cy="990600"/>
          </a:xfrm>
          <a:prstGeom prst="rect">
            <a:avLst/>
          </a:prstGeom>
          <a:noFill/>
          <a:ln w="9525">
            <a:noFill/>
            <a:miter lim="800000"/>
            <a:headEnd/>
            <a:tailEnd/>
          </a:ln>
        </p:spPr>
      </p:pic>
      <p:sp>
        <p:nvSpPr>
          <p:cNvPr id="8" name="Rectangle 3"/>
          <p:cNvSpPr>
            <a:spLocks noGrp="1" noChangeArrowheads="1"/>
          </p:cNvSpPr>
          <p:nvPr>
            <p:ph type="title"/>
          </p:nvPr>
        </p:nvSpPr>
        <p:spPr>
          <a:xfrm>
            <a:off x="1066800" y="0"/>
            <a:ext cx="8077200" cy="990600"/>
          </a:xfrm>
          <a:solidFill>
            <a:srgbClr val="0066FF"/>
          </a:solidFill>
        </p:spPr>
        <p:txBody>
          <a:bodyPr>
            <a:normAutofit fontScale="90000"/>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pic>
        <p:nvPicPr>
          <p:cNvPr id="462850" name="Picture 2" descr="http://blogs.msdn.com/blogfiles/healthblog/WindowsLiveWriter/Wieldingtechnologyswonderstoimprovehealt_A7A3/IMG_0499.jpg"/>
          <p:cNvPicPr>
            <a:picLocks noChangeAspect="1" noChangeArrowheads="1"/>
          </p:cNvPicPr>
          <p:nvPr/>
        </p:nvPicPr>
        <p:blipFill>
          <a:blip r:embed="rId3" cstate="print"/>
          <a:srcRect l="18750"/>
          <a:stretch>
            <a:fillRect/>
          </a:stretch>
        </p:blipFill>
        <p:spPr bwMode="auto">
          <a:xfrm>
            <a:off x="6400800" y="990602"/>
            <a:ext cx="2743200" cy="1268626"/>
          </a:xfrm>
          <a:prstGeom prst="rect">
            <a:avLst/>
          </a:prstGeom>
          <a:noFill/>
        </p:spPr>
      </p:pic>
      <p:pic>
        <p:nvPicPr>
          <p:cNvPr id="462852" name="Picture 4" descr="http://www.masonite.com/img/tech/img_right_arch_specs.jpg"/>
          <p:cNvPicPr>
            <a:picLocks noChangeAspect="1" noChangeArrowheads="1"/>
          </p:cNvPicPr>
          <p:nvPr/>
        </p:nvPicPr>
        <p:blipFill>
          <a:blip r:embed="rId4" cstate="print"/>
          <a:srcRect/>
          <a:stretch>
            <a:fillRect/>
          </a:stretch>
        </p:blipFill>
        <p:spPr bwMode="auto">
          <a:xfrm>
            <a:off x="6400800" y="2209800"/>
            <a:ext cx="2743200" cy="1211044"/>
          </a:xfrm>
          <a:prstGeom prst="rect">
            <a:avLst/>
          </a:prstGeom>
          <a:noFill/>
        </p:spPr>
      </p:pic>
      <p:pic>
        <p:nvPicPr>
          <p:cNvPr id="462854" name="Picture 6" descr="http://www.sayitsocial.com/wp-content/uploads/2013/03/certification.jpg"/>
          <p:cNvPicPr>
            <a:picLocks noChangeAspect="1" noChangeArrowheads="1"/>
          </p:cNvPicPr>
          <p:nvPr/>
        </p:nvPicPr>
        <p:blipFill>
          <a:blip r:embed="rId5" cstate="print"/>
          <a:srcRect l="1724" t="13793" b="13793"/>
          <a:stretch>
            <a:fillRect/>
          </a:stretch>
        </p:blipFill>
        <p:spPr bwMode="auto">
          <a:xfrm>
            <a:off x="6400800" y="3352800"/>
            <a:ext cx="2743200" cy="1133745"/>
          </a:xfrm>
          <a:prstGeom prst="rect">
            <a:avLst/>
          </a:prstGeom>
          <a:noFill/>
        </p:spPr>
      </p:pic>
      <p:pic>
        <p:nvPicPr>
          <p:cNvPr id="462856" name="Picture 8" descr="http://martinsforklift.com/photos/forklift-training-on-site-sunshine-coast.JPG"/>
          <p:cNvPicPr>
            <a:picLocks noChangeAspect="1" noChangeArrowheads="1"/>
          </p:cNvPicPr>
          <p:nvPr/>
        </p:nvPicPr>
        <p:blipFill>
          <a:blip r:embed="rId6" cstate="print"/>
          <a:srcRect/>
          <a:stretch>
            <a:fillRect/>
          </a:stretch>
        </p:blipFill>
        <p:spPr bwMode="auto">
          <a:xfrm>
            <a:off x="6400800" y="4572000"/>
            <a:ext cx="2743200" cy="1371600"/>
          </a:xfrm>
          <a:prstGeom prst="rect">
            <a:avLst/>
          </a:prstGeom>
          <a:noFill/>
        </p:spPr>
      </p:pic>
      <p:pic>
        <p:nvPicPr>
          <p:cNvPr id="462857" name="Picture 9" descr="C:\Users\jselba\Documents\TRAINING\Crane Training\New Tagging Pics\New Tags (5).JPG"/>
          <p:cNvPicPr>
            <a:picLocks noChangeAspect="1" noChangeArrowheads="1"/>
          </p:cNvPicPr>
          <p:nvPr/>
        </p:nvPicPr>
        <p:blipFill>
          <a:blip r:embed="rId7" cstate="print"/>
          <a:srcRect l="11481" t="4444" r="55926" b="10000"/>
          <a:stretch>
            <a:fillRect/>
          </a:stretch>
        </p:blipFill>
        <p:spPr bwMode="auto">
          <a:xfrm rot="5400000">
            <a:off x="7315198" y="5029203"/>
            <a:ext cx="914400" cy="27431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0467">
                                            <p:txEl>
                                              <p:pRg st="1" end="1"/>
                                            </p:txEl>
                                          </p:spTgt>
                                        </p:tgtEl>
                                        <p:attrNameLst>
                                          <p:attrName>style.visibility</p:attrName>
                                        </p:attrNameLst>
                                      </p:cBhvr>
                                      <p:to>
                                        <p:strVal val="visible"/>
                                      </p:to>
                                    </p:set>
                                    <p:anim calcmode="lin" valueType="num">
                                      <p:cBhvr additive="base">
                                        <p:cTn id="7" dur="500" fill="hold"/>
                                        <p:tgtEl>
                                          <p:spTgt spid="19046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0467">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62850"/>
                                        </p:tgtEl>
                                        <p:attrNameLst>
                                          <p:attrName>style.visibility</p:attrName>
                                        </p:attrNameLst>
                                      </p:cBhvr>
                                      <p:to>
                                        <p:strVal val="visible"/>
                                      </p:to>
                                    </p:set>
                                    <p:anim calcmode="lin" valueType="num">
                                      <p:cBhvr additive="base">
                                        <p:cTn id="11" dur="500" fill="hold"/>
                                        <p:tgtEl>
                                          <p:spTgt spid="462850"/>
                                        </p:tgtEl>
                                        <p:attrNameLst>
                                          <p:attrName>ppt_x</p:attrName>
                                        </p:attrNameLst>
                                      </p:cBhvr>
                                      <p:tavLst>
                                        <p:tav tm="0">
                                          <p:val>
                                            <p:strVal val="1+#ppt_w/2"/>
                                          </p:val>
                                        </p:tav>
                                        <p:tav tm="100000">
                                          <p:val>
                                            <p:strVal val="#ppt_x"/>
                                          </p:val>
                                        </p:tav>
                                      </p:tavLst>
                                    </p:anim>
                                    <p:anim calcmode="lin" valueType="num">
                                      <p:cBhvr additive="base">
                                        <p:cTn id="12" dur="500" fill="hold"/>
                                        <p:tgtEl>
                                          <p:spTgt spid="4628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90467">
                                            <p:txEl>
                                              <p:pRg st="3" end="3"/>
                                            </p:txEl>
                                          </p:spTgt>
                                        </p:tgtEl>
                                        <p:attrNameLst>
                                          <p:attrName>style.visibility</p:attrName>
                                        </p:attrNameLst>
                                      </p:cBhvr>
                                      <p:to>
                                        <p:strVal val="visible"/>
                                      </p:to>
                                    </p:set>
                                    <p:anim calcmode="lin" valueType="num">
                                      <p:cBhvr additive="base">
                                        <p:cTn id="17" dur="500" fill="hold"/>
                                        <p:tgtEl>
                                          <p:spTgt spid="19046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0467">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62852"/>
                                        </p:tgtEl>
                                        <p:attrNameLst>
                                          <p:attrName>style.visibility</p:attrName>
                                        </p:attrNameLst>
                                      </p:cBhvr>
                                      <p:to>
                                        <p:strVal val="visible"/>
                                      </p:to>
                                    </p:set>
                                    <p:anim calcmode="lin" valueType="num">
                                      <p:cBhvr additive="base">
                                        <p:cTn id="21" dur="500" fill="hold"/>
                                        <p:tgtEl>
                                          <p:spTgt spid="462852"/>
                                        </p:tgtEl>
                                        <p:attrNameLst>
                                          <p:attrName>ppt_x</p:attrName>
                                        </p:attrNameLst>
                                      </p:cBhvr>
                                      <p:tavLst>
                                        <p:tav tm="0">
                                          <p:val>
                                            <p:strVal val="1+#ppt_w/2"/>
                                          </p:val>
                                        </p:tav>
                                        <p:tav tm="100000">
                                          <p:val>
                                            <p:strVal val="#ppt_x"/>
                                          </p:val>
                                        </p:tav>
                                      </p:tavLst>
                                    </p:anim>
                                    <p:anim calcmode="lin" valueType="num">
                                      <p:cBhvr additive="base">
                                        <p:cTn id="22" dur="500" fill="hold"/>
                                        <p:tgtEl>
                                          <p:spTgt spid="46285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90467">
                                            <p:txEl>
                                              <p:pRg st="5" end="5"/>
                                            </p:txEl>
                                          </p:spTgt>
                                        </p:tgtEl>
                                        <p:attrNameLst>
                                          <p:attrName>style.visibility</p:attrName>
                                        </p:attrNameLst>
                                      </p:cBhvr>
                                      <p:to>
                                        <p:strVal val="visible"/>
                                      </p:to>
                                    </p:set>
                                    <p:anim calcmode="lin" valueType="num">
                                      <p:cBhvr additive="base">
                                        <p:cTn id="27" dur="500" fill="hold"/>
                                        <p:tgtEl>
                                          <p:spTgt spid="190467">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0467">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62854"/>
                                        </p:tgtEl>
                                        <p:attrNameLst>
                                          <p:attrName>style.visibility</p:attrName>
                                        </p:attrNameLst>
                                      </p:cBhvr>
                                      <p:to>
                                        <p:strVal val="visible"/>
                                      </p:to>
                                    </p:set>
                                    <p:anim calcmode="lin" valueType="num">
                                      <p:cBhvr additive="base">
                                        <p:cTn id="31" dur="500" fill="hold"/>
                                        <p:tgtEl>
                                          <p:spTgt spid="462854"/>
                                        </p:tgtEl>
                                        <p:attrNameLst>
                                          <p:attrName>ppt_x</p:attrName>
                                        </p:attrNameLst>
                                      </p:cBhvr>
                                      <p:tavLst>
                                        <p:tav tm="0">
                                          <p:val>
                                            <p:strVal val="1+#ppt_w/2"/>
                                          </p:val>
                                        </p:tav>
                                        <p:tav tm="100000">
                                          <p:val>
                                            <p:strVal val="#ppt_x"/>
                                          </p:val>
                                        </p:tav>
                                      </p:tavLst>
                                    </p:anim>
                                    <p:anim calcmode="lin" valueType="num">
                                      <p:cBhvr additive="base">
                                        <p:cTn id="32" dur="500" fill="hold"/>
                                        <p:tgtEl>
                                          <p:spTgt spid="46285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0467">
                                            <p:txEl>
                                              <p:pRg st="7" end="7"/>
                                            </p:txEl>
                                          </p:spTgt>
                                        </p:tgtEl>
                                        <p:attrNameLst>
                                          <p:attrName>style.visibility</p:attrName>
                                        </p:attrNameLst>
                                      </p:cBhvr>
                                      <p:to>
                                        <p:strVal val="visible"/>
                                      </p:to>
                                    </p:set>
                                    <p:anim calcmode="lin" valueType="num">
                                      <p:cBhvr additive="base">
                                        <p:cTn id="37" dur="500" fill="hold"/>
                                        <p:tgtEl>
                                          <p:spTgt spid="190467">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0467">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462856"/>
                                        </p:tgtEl>
                                        <p:attrNameLst>
                                          <p:attrName>style.visibility</p:attrName>
                                        </p:attrNameLst>
                                      </p:cBhvr>
                                      <p:to>
                                        <p:strVal val="visible"/>
                                      </p:to>
                                    </p:set>
                                    <p:anim calcmode="lin" valueType="num">
                                      <p:cBhvr additive="base">
                                        <p:cTn id="41" dur="500" fill="hold"/>
                                        <p:tgtEl>
                                          <p:spTgt spid="462856"/>
                                        </p:tgtEl>
                                        <p:attrNameLst>
                                          <p:attrName>ppt_x</p:attrName>
                                        </p:attrNameLst>
                                      </p:cBhvr>
                                      <p:tavLst>
                                        <p:tav tm="0">
                                          <p:val>
                                            <p:strVal val="1+#ppt_w/2"/>
                                          </p:val>
                                        </p:tav>
                                        <p:tav tm="100000">
                                          <p:val>
                                            <p:strVal val="#ppt_x"/>
                                          </p:val>
                                        </p:tav>
                                      </p:tavLst>
                                    </p:anim>
                                    <p:anim calcmode="lin" valueType="num">
                                      <p:cBhvr additive="base">
                                        <p:cTn id="42" dur="500" fill="hold"/>
                                        <p:tgtEl>
                                          <p:spTgt spid="46285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0467">
                                            <p:txEl>
                                              <p:pRg st="9" end="9"/>
                                            </p:txEl>
                                          </p:spTgt>
                                        </p:tgtEl>
                                        <p:attrNameLst>
                                          <p:attrName>style.visibility</p:attrName>
                                        </p:attrNameLst>
                                      </p:cBhvr>
                                      <p:to>
                                        <p:strVal val="visible"/>
                                      </p:to>
                                    </p:set>
                                    <p:anim calcmode="lin" valueType="num">
                                      <p:cBhvr additive="base">
                                        <p:cTn id="47" dur="500" fill="hold"/>
                                        <p:tgtEl>
                                          <p:spTgt spid="190467">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90467">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462857"/>
                                        </p:tgtEl>
                                        <p:attrNameLst>
                                          <p:attrName>style.visibility</p:attrName>
                                        </p:attrNameLst>
                                      </p:cBhvr>
                                      <p:to>
                                        <p:strVal val="visible"/>
                                      </p:to>
                                    </p:set>
                                    <p:anim calcmode="lin" valueType="num">
                                      <p:cBhvr additive="base">
                                        <p:cTn id="51" dur="500" fill="hold"/>
                                        <p:tgtEl>
                                          <p:spTgt spid="462857"/>
                                        </p:tgtEl>
                                        <p:attrNameLst>
                                          <p:attrName>ppt_x</p:attrName>
                                        </p:attrNameLst>
                                      </p:cBhvr>
                                      <p:tavLst>
                                        <p:tav tm="0">
                                          <p:val>
                                            <p:strVal val="1+#ppt_w/2"/>
                                          </p:val>
                                        </p:tav>
                                        <p:tav tm="100000">
                                          <p:val>
                                            <p:strVal val="#ppt_x"/>
                                          </p:val>
                                        </p:tav>
                                      </p:tavLst>
                                    </p:anim>
                                    <p:anim calcmode="lin" valueType="num">
                                      <p:cBhvr additive="base">
                                        <p:cTn id="52" dur="500" fill="hold"/>
                                        <p:tgtEl>
                                          <p:spTgt spid="4628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range Dog Tag.jpg"/>
          <p:cNvPicPr>
            <a:picLocks noChangeAspect="1"/>
          </p:cNvPicPr>
          <p:nvPr/>
        </p:nvPicPr>
        <p:blipFill>
          <a:blip r:embed="rId2" cstate="print"/>
          <a:stretch>
            <a:fillRect/>
          </a:stretch>
        </p:blipFill>
        <p:spPr>
          <a:xfrm>
            <a:off x="5867400" y="1828800"/>
            <a:ext cx="1371600" cy="864108"/>
          </a:xfrm>
          <a:prstGeom prst="rect">
            <a:avLst/>
          </a:prstGeom>
        </p:spPr>
      </p:pic>
      <p:sp>
        <p:nvSpPr>
          <p:cNvPr id="4" name="Rectangle 3"/>
          <p:cNvSpPr/>
          <p:nvPr/>
        </p:nvSpPr>
        <p:spPr>
          <a:xfrm>
            <a:off x="0" y="990600"/>
            <a:ext cx="5791200" cy="5867400"/>
          </a:xfrm>
          <a:prstGeom prst="rect">
            <a:avLst/>
          </a:prstGeom>
          <a:solidFill>
            <a:srgbClr val="31FF21"/>
          </a:solidFill>
        </p:spPr>
        <p:txBody>
          <a:bodyPr wrap="square">
            <a:spAutoFit/>
          </a:bodyPr>
          <a:lstStyle/>
          <a:p>
            <a:endParaRPr lang="en-US" sz="2000" b="1" dirty="0" smtClean="0">
              <a:solidFill>
                <a:srgbClr val="FF0000"/>
              </a:solidFill>
            </a:endParaRPr>
          </a:p>
          <a:p>
            <a:r>
              <a:rPr lang="en-US" sz="2000" b="1" dirty="0" smtClean="0">
                <a:solidFill>
                  <a:srgbClr val="FF0000"/>
                </a:solidFill>
              </a:rPr>
              <a:t>f.</a:t>
            </a:r>
            <a:r>
              <a:rPr lang="en-US" sz="2000" b="1" dirty="0" smtClean="0"/>
              <a:t> Determine the appropriate LD usage category, i.e., Active, Standby, or Idle; and classification, i.e., Critical or Noncritical, based on current and projected operational requirements; </a:t>
            </a:r>
          </a:p>
          <a:p>
            <a:endParaRPr lang="en-US" sz="1050" b="1" dirty="0" smtClean="0"/>
          </a:p>
          <a:p>
            <a:endParaRPr lang="en-US" b="1" dirty="0" smtClean="0"/>
          </a:p>
          <a:p>
            <a:r>
              <a:rPr lang="en-US" sz="2000" b="1" dirty="0" smtClean="0">
                <a:solidFill>
                  <a:srgbClr val="FF0000"/>
                </a:solidFill>
              </a:rPr>
              <a:t>g.</a:t>
            </a:r>
            <a:r>
              <a:rPr lang="en-US" sz="2000" b="1" dirty="0" smtClean="0"/>
              <a:t> Maintain a current inventory of LDE (including slings, shackles, turnbuckles, D-rings, load measuring devices, and other LE) owned and operated by the division; </a:t>
            </a:r>
          </a:p>
          <a:p>
            <a:endParaRPr lang="en-US" sz="1050" b="1" dirty="0" smtClean="0"/>
          </a:p>
          <a:p>
            <a:endParaRPr lang="en-US" sz="1600" b="1" dirty="0" smtClean="0"/>
          </a:p>
          <a:p>
            <a:r>
              <a:rPr lang="en-US" sz="2000" b="1" dirty="0" smtClean="0">
                <a:solidFill>
                  <a:srgbClr val="FF0000"/>
                </a:solidFill>
              </a:rPr>
              <a:t>h.</a:t>
            </a:r>
            <a:r>
              <a:rPr lang="en-US" sz="2000" b="1" dirty="0" smtClean="0"/>
              <a:t> Manage and control uncertified or expired LDE to preclude inadvertent use; </a:t>
            </a:r>
          </a:p>
          <a:p>
            <a:endParaRPr lang="en-US" sz="1600" b="1" dirty="0" smtClean="0"/>
          </a:p>
          <a:p>
            <a:endParaRPr lang="en-US" sz="1050" b="1" dirty="0" smtClean="0"/>
          </a:p>
          <a:p>
            <a:pPr marL="514350" indent="-514350">
              <a:buAutoNum type="romanLcPeriod"/>
            </a:pPr>
            <a:r>
              <a:rPr lang="en-US" sz="2000" b="1" dirty="0" smtClean="0"/>
              <a:t>Request that </a:t>
            </a:r>
            <a:r>
              <a:rPr lang="en-US" sz="2000" b="1" dirty="0" smtClean="0">
                <a:solidFill>
                  <a:srgbClr val="C00000"/>
                </a:solidFill>
              </a:rPr>
              <a:t>LDE</a:t>
            </a:r>
            <a:r>
              <a:rPr lang="en-US" sz="2000" b="1" dirty="0" smtClean="0"/>
              <a:t> perform certification of new or transferred LDE from offsite locations prior to their use; </a:t>
            </a:r>
          </a:p>
          <a:p>
            <a:pPr marL="514350" indent="-514350">
              <a:buAutoNum type="romanLcPeriod"/>
            </a:pPr>
            <a:endParaRPr lang="en-US" sz="1400" b="1" dirty="0"/>
          </a:p>
        </p:txBody>
      </p:sp>
      <p:sp>
        <p:nvSpPr>
          <p:cNvPr id="5" name="Rectangle 3"/>
          <p:cNvSpPr>
            <a:spLocks noGrp="1" noChangeArrowheads="1"/>
          </p:cNvSpPr>
          <p:nvPr>
            <p:ph type="title"/>
          </p:nvPr>
        </p:nvSpPr>
        <p:spPr>
          <a:xfrm>
            <a:off x="1066800" y="0"/>
            <a:ext cx="8077200" cy="990600"/>
          </a:xfrm>
          <a:solidFill>
            <a:srgbClr val="0066FF"/>
          </a:solidFill>
        </p:spPr>
        <p:txBody>
          <a:bodyPr>
            <a:normAutofit fontScale="90000"/>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pic>
        <p:nvPicPr>
          <p:cNvPr id="6" name="Picture 5"/>
          <p:cNvPicPr>
            <a:picLocks noChangeAspect="1" noChangeArrowheads="1"/>
          </p:cNvPicPr>
          <p:nvPr/>
        </p:nvPicPr>
        <p:blipFill>
          <a:blip r:embed="rId3" cstate="print"/>
          <a:srcRect l="-688" t="-635" r="-688" b="-635"/>
          <a:stretch>
            <a:fillRect/>
          </a:stretch>
        </p:blipFill>
        <p:spPr bwMode="auto">
          <a:xfrm>
            <a:off x="0" y="0"/>
            <a:ext cx="1040130" cy="990600"/>
          </a:xfrm>
          <a:prstGeom prst="rect">
            <a:avLst/>
          </a:prstGeom>
          <a:noFill/>
          <a:ln w="9525">
            <a:noFill/>
            <a:miter lim="800000"/>
            <a:headEnd/>
            <a:tailEnd/>
          </a:ln>
        </p:spPr>
      </p:pic>
      <p:pic>
        <p:nvPicPr>
          <p:cNvPr id="7" name="Picture 6" descr="Blue dog tag.jpg"/>
          <p:cNvPicPr>
            <a:picLocks noChangeAspect="1"/>
          </p:cNvPicPr>
          <p:nvPr/>
        </p:nvPicPr>
        <p:blipFill>
          <a:blip r:embed="rId4" cstate="print"/>
          <a:stretch>
            <a:fillRect/>
          </a:stretch>
        </p:blipFill>
        <p:spPr>
          <a:xfrm>
            <a:off x="5791200" y="990600"/>
            <a:ext cx="1406769" cy="914400"/>
          </a:xfrm>
          <a:prstGeom prst="rect">
            <a:avLst/>
          </a:prstGeom>
        </p:spPr>
      </p:pic>
      <p:sp>
        <p:nvSpPr>
          <p:cNvPr id="8" name="TextBox 7"/>
          <p:cNvSpPr txBox="1"/>
          <p:nvPr/>
        </p:nvSpPr>
        <p:spPr>
          <a:xfrm>
            <a:off x="6096000" y="1295400"/>
            <a:ext cx="830356" cy="369332"/>
          </a:xfrm>
          <a:prstGeom prst="rect">
            <a:avLst/>
          </a:prstGeom>
          <a:noFill/>
        </p:spPr>
        <p:txBody>
          <a:bodyPr wrap="none" rtlCol="0">
            <a:spAutoFit/>
          </a:bodyPr>
          <a:lstStyle/>
          <a:p>
            <a:r>
              <a:rPr lang="en-US" dirty="0" smtClean="0">
                <a:solidFill>
                  <a:schemeClr val="bg1"/>
                </a:solidFill>
              </a:rPr>
              <a:t>Critical</a:t>
            </a:r>
            <a:endParaRPr lang="en-US" dirty="0">
              <a:solidFill>
                <a:schemeClr val="bg1"/>
              </a:solidFill>
            </a:endParaRPr>
          </a:p>
        </p:txBody>
      </p:sp>
      <p:pic>
        <p:nvPicPr>
          <p:cNvPr id="9" name="Picture 8" descr="Silver Dog Tag.jpg"/>
          <p:cNvPicPr>
            <a:picLocks noChangeAspect="1"/>
          </p:cNvPicPr>
          <p:nvPr/>
        </p:nvPicPr>
        <p:blipFill>
          <a:blip r:embed="rId5" cstate="print"/>
          <a:stretch>
            <a:fillRect/>
          </a:stretch>
        </p:blipFill>
        <p:spPr>
          <a:xfrm>
            <a:off x="7239000" y="990600"/>
            <a:ext cx="1330476" cy="838200"/>
          </a:xfrm>
          <a:prstGeom prst="rect">
            <a:avLst/>
          </a:prstGeom>
        </p:spPr>
      </p:pic>
      <p:sp>
        <p:nvSpPr>
          <p:cNvPr id="10" name="TextBox 9"/>
          <p:cNvSpPr txBox="1"/>
          <p:nvPr/>
        </p:nvSpPr>
        <p:spPr>
          <a:xfrm>
            <a:off x="7391400" y="1219200"/>
            <a:ext cx="1168781" cy="338554"/>
          </a:xfrm>
          <a:prstGeom prst="rect">
            <a:avLst/>
          </a:prstGeom>
          <a:noFill/>
        </p:spPr>
        <p:txBody>
          <a:bodyPr wrap="none" rtlCol="0">
            <a:spAutoFit/>
          </a:bodyPr>
          <a:lstStyle/>
          <a:p>
            <a:r>
              <a:rPr lang="en-US" sz="1600" dirty="0" smtClean="0">
                <a:solidFill>
                  <a:schemeClr val="bg1"/>
                </a:solidFill>
              </a:rPr>
              <a:t>Non-Critical</a:t>
            </a:r>
            <a:endParaRPr lang="en-US" sz="1600" dirty="0">
              <a:solidFill>
                <a:schemeClr val="bg1"/>
              </a:solidFill>
            </a:endParaRPr>
          </a:p>
        </p:txBody>
      </p:sp>
      <p:sp>
        <p:nvSpPr>
          <p:cNvPr id="12" name="TextBox 11"/>
          <p:cNvSpPr txBox="1"/>
          <p:nvPr/>
        </p:nvSpPr>
        <p:spPr>
          <a:xfrm>
            <a:off x="6096000" y="2133600"/>
            <a:ext cx="998735" cy="369332"/>
          </a:xfrm>
          <a:prstGeom prst="rect">
            <a:avLst/>
          </a:prstGeom>
          <a:noFill/>
        </p:spPr>
        <p:txBody>
          <a:bodyPr wrap="none" rtlCol="0">
            <a:spAutoFit/>
          </a:bodyPr>
          <a:lstStyle/>
          <a:p>
            <a:r>
              <a:rPr lang="en-US" dirty="0" smtClean="0">
                <a:solidFill>
                  <a:schemeClr val="bg1"/>
                </a:solidFill>
              </a:rPr>
              <a:t>Stand By</a:t>
            </a:r>
            <a:endParaRPr lang="en-US" dirty="0">
              <a:solidFill>
                <a:schemeClr val="bg1"/>
              </a:solidFill>
            </a:endParaRPr>
          </a:p>
        </p:txBody>
      </p:sp>
      <p:pic>
        <p:nvPicPr>
          <p:cNvPr id="13" name="Picture 12" descr="Red Dog Tag.gif"/>
          <p:cNvPicPr>
            <a:picLocks noChangeAspect="1"/>
          </p:cNvPicPr>
          <p:nvPr/>
        </p:nvPicPr>
        <p:blipFill>
          <a:blip r:embed="rId6" cstate="print"/>
          <a:stretch>
            <a:fillRect/>
          </a:stretch>
        </p:blipFill>
        <p:spPr>
          <a:xfrm rot="16200000">
            <a:off x="7682681" y="1537520"/>
            <a:ext cx="762000" cy="1344561"/>
          </a:xfrm>
          <a:prstGeom prst="rect">
            <a:avLst/>
          </a:prstGeom>
        </p:spPr>
      </p:pic>
      <p:sp>
        <p:nvSpPr>
          <p:cNvPr id="14" name="TextBox 13"/>
          <p:cNvSpPr txBox="1"/>
          <p:nvPr/>
        </p:nvSpPr>
        <p:spPr>
          <a:xfrm>
            <a:off x="7620000" y="1905000"/>
            <a:ext cx="864339" cy="646331"/>
          </a:xfrm>
          <a:prstGeom prst="rect">
            <a:avLst/>
          </a:prstGeom>
          <a:noFill/>
        </p:spPr>
        <p:txBody>
          <a:bodyPr wrap="none" rtlCol="0">
            <a:spAutoFit/>
          </a:bodyPr>
          <a:lstStyle/>
          <a:p>
            <a:r>
              <a:rPr lang="en-US" dirty="0" smtClean="0">
                <a:solidFill>
                  <a:schemeClr val="bg1"/>
                </a:solidFill>
              </a:rPr>
              <a:t>Out Of </a:t>
            </a:r>
          </a:p>
          <a:p>
            <a:r>
              <a:rPr lang="en-US" dirty="0" smtClean="0">
                <a:solidFill>
                  <a:schemeClr val="bg1"/>
                </a:solidFill>
              </a:rPr>
              <a:t>Service</a:t>
            </a:r>
            <a:endParaRPr lang="en-US" dirty="0">
              <a:solidFill>
                <a:schemeClr val="bg1"/>
              </a:solidFill>
            </a:endParaRPr>
          </a:p>
        </p:txBody>
      </p:sp>
      <p:pic>
        <p:nvPicPr>
          <p:cNvPr id="709634" name="Picture 2" descr="http://www.lifting.com/images/products/lifting_devices/blp-rigging-container4.jpg"/>
          <p:cNvPicPr>
            <a:picLocks noChangeAspect="1" noChangeArrowheads="1"/>
          </p:cNvPicPr>
          <p:nvPr/>
        </p:nvPicPr>
        <p:blipFill>
          <a:blip r:embed="rId7" cstate="print"/>
          <a:srcRect/>
          <a:stretch>
            <a:fillRect/>
          </a:stretch>
        </p:blipFill>
        <p:spPr bwMode="auto">
          <a:xfrm>
            <a:off x="5791200" y="2667000"/>
            <a:ext cx="2667000" cy="1447800"/>
          </a:xfrm>
          <a:prstGeom prst="rect">
            <a:avLst/>
          </a:prstGeom>
          <a:noFill/>
        </p:spPr>
      </p:pic>
      <p:pic>
        <p:nvPicPr>
          <p:cNvPr id="709636" name="Picture 4" descr="https://encrypted-tbn3.gstatic.com/images?q=tbn:ANd9GcRELLulFAN51TJ1dEkbmpuJiZCSYTq1mFA0ta0S6NRVBoQ1AVt5"/>
          <p:cNvPicPr>
            <a:picLocks noChangeAspect="1" noChangeArrowheads="1"/>
          </p:cNvPicPr>
          <p:nvPr/>
        </p:nvPicPr>
        <p:blipFill>
          <a:blip r:embed="rId8" cstate="print"/>
          <a:srcRect l="20454" r="20455"/>
          <a:stretch>
            <a:fillRect/>
          </a:stretch>
        </p:blipFill>
        <p:spPr bwMode="auto">
          <a:xfrm>
            <a:off x="6781800" y="4114800"/>
            <a:ext cx="2362200" cy="1447800"/>
          </a:xfrm>
          <a:prstGeom prst="rect">
            <a:avLst/>
          </a:prstGeom>
          <a:noFill/>
        </p:spPr>
      </p:pic>
      <p:pic>
        <p:nvPicPr>
          <p:cNvPr id="709637" name="Picture 5" descr="C:\Users\jselba\Documents\TRAINING\Crane Training\New Tagging Pics\New Tags (5).JPG"/>
          <p:cNvPicPr>
            <a:picLocks noChangeAspect="1" noChangeArrowheads="1"/>
          </p:cNvPicPr>
          <p:nvPr/>
        </p:nvPicPr>
        <p:blipFill>
          <a:blip r:embed="rId9" cstate="print"/>
          <a:srcRect l="13463" t="5048" r="57295" b="57675"/>
          <a:stretch>
            <a:fillRect/>
          </a:stretch>
        </p:blipFill>
        <p:spPr bwMode="auto">
          <a:xfrm rot="5400000">
            <a:off x="6515100" y="4838700"/>
            <a:ext cx="12954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4">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4">
                                            <p:txEl>
                                              <p:pRg st="1" end="1"/>
                                            </p:txEl>
                                          </p:spTgt>
                                        </p:tgtEl>
                                      </p:cBhvr>
                                    </p:animEffect>
                                  </p:childTnLst>
                                </p:cTn>
                              </p:par>
                              <p:par>
                                <p:cTn id="11" presetID="2" presetClass="entr" presetSubtype="3"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709634"/>
                                        </p:tgtEl>
                                        <p:attrNameLst>
                                          <p:attrName>style.visibility</p:attrName>
                                        </p:attrNameLst>
                                      </p:cBhvr>
                                      <p:to>
                                        <p:strVal val="visible"/>
                                      </p:to>
                                    </p:set>
                                    <p:anim calcmode="lin" valueType="num">
                                      <p:cBhvr additive="base">
                                        <p:cTn id="35" dur="500" fill="hold"/>
                                        <p:tgtEl>
                                          <p:spTgt spid="709634"/>
                                        </p:tgtEl>
                                        <p:attrNameLst>
                                          <p:attrName>ppt_x</p:attrName>
                                        </p:attrNameLst>
                                      </p:cBhvr>
                                      <p:tavLst>
                                        <p:tav tm="0">
                                          <p:val>
                                            <p:strVal val="1+#ppt_w/2"/>
                                          </p:val>
                                        </p:tav>
                                        <p:tav tm="100000">
                                          <p:val>
                                            <p:strVal val="#ppt_x"/>
                                          </p:val>
                                        </p:tav>
                                      </p:tavLst>
                                    </p:anim>
                                    <p:anim calcmode="lin" valueType="num">
                                      <p:cBhvr additive="base">
                                        <p:cTn id="36" dur="500" fill="hold"/>
                                        <p:tgtEl>
                                          <p:spTgt spid="70963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p:cTn id="41"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3" dur="500"/>
                                        <p:tgtEl>
                                          <p:spTgt spid="4">
                                            <p:txEl>
                                              <p:pRg st="7" end="7"/>
                                            </p:txEl>
                                          </p:spTgt>
                                        </p:tgtEl>
                                      </p:cBhvr>
                                    </p:animEffect>
                                  </p:childTnLst>
                                </p:cTn>
                              </p:par>
                              <p:par>
                                <p:cTn id="44" presetID="2" presetClass="entr" presetSubtype="2" fill="hold" nodeType="withEffect">
                                  <p:stCondLst>
                                    <p:cond delay="0"/>
                                  </p:stCondLst>
                                  <p:childTnLst>
                                    <p:set>
                                      <p:cBhvr>
                                        <p:cTn id="45" dur="1" fill="hold">
                                          <p:stCondLst>
                                            <p:cond delay="0"/>
                                          </p:stCondLst>
                                        </p:cTn>
                                        <p:tgtEl>
                                          <p:spTgt spid="709636"/>
                                        </p:tgtEl>
                                        <p:attrNameLst>
                                          <p:attrName>style.visibility</p:attrName>
                                        </p:attrNameLst>
                                      </p:cBhvr>
                                      <p:to>
                                        <p:strVal val="visible"/>
                                      </p:to>
                                    </p:set>
                                    <p:anim calcmode="lin" valueType="num">
                                      <p:cBhvr additive="base">
                                        <p:cTn id="46" dur="500" fill="hold"/>
                                        <p:tgtEl>
                                          <p:spTgt spid="709636"/>
                                        </p:tgtEl>
                                        <p:attrNameLst>
                                          <p:attrName>ppt_x</p:attrName>
                                        </p:attrNameLst>
                                      </p:cBhvr>
                                      <p:tavLst>
                                        <p:tav tm="0">
                                          <p:val>
                                            <p:strVal val="1+#ppt_w/2"/>
                                          </p:val>
                                        </p:tav>
                                        <p:tav tm="100000">
                                          <p:val>
                                            <p:strVal val="#ppt_x"/>
                                          </p:val>
                                        </p:tav>
                                      </p:tavLst>
                                    </p:anim>
                                    <p:anim calcmode="lin" valueType="num">
                                      <p:cBhvr additive="base">
                                        <p:cTn id="47" dur="500" fill="hold"/>
                                        <p:tgtEl>
                                          <p:spTgt spid="709636"/>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2" presetClass="entr" presetSubtype="0" fill="hold"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Scale>
                                      <p:cBhvr>
                                        <p:cTn id="52" dur="1000" decel="50000" fill="hold">
                                          <p:stCondLst>
                                            <p:cond delay="0"/>
                                          </p:stCondLst>
                                        </p:cTn>
                                        <p:tgtEl>
                                          <p:spTgt spid="4">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4">
                                            <p:txEl>
                                              <p:pRg st="10" end="10"/>
                                            </p:txEl>
                                          </p:spTgt>
                                        </p:tgtEl>
                                        <p:attrNameLst>
                                          <p:attrName>ppt_x</p:attrName>
                                          <p:attrName>ppt_y</p:attrName>
                                        </p:attrNameLst>
                                      </p:cBhvr>
                                    </p:animMotion>
                                    <p:animEffect transition="in" filter="fade">
                                      <p:cBhvr>
                                        <p:cTn id="54" dur="1000"/>
                                        <p:tgtEl>
                                          <p:spTgt spid="4">
                                            <p:txEl>
                                              <p:pRg st="10" end="10"/>
                                            </p:txEl>
                                          </p:spTgt>
                                        </p:tgtEl>
                                      </p:cBhvr>
                                    </p:animEffect>
                                  </p:childTnLst>
                                </p:cTn>
                              </p:par>
                              <p:par>
                                <p:cTn id="55" presetID="52" presetClass="entr" presetSubtype="0" fill="hold" nodeType="withEffect">
                                  <p:stCondLst>
                                    <p:cond delay="0"/>
                                  </p:stCondLst>
                                  <p:childTnLst>
                                    <p:set>
                                      <p:cBhvr>
                                        <p:cTn id="56" dur="1" fill="hold">
                                          <p:stCondLst>
                                            <p:cond delay="0"/>
                                          </p:stCondLst>
                                        </p:cTn>
                                        <p:tgtEl>
                                          <p:spTgt spid="709637"/>
                                        </p:tgtEl>
                                        <p:attrNameLst>
                                          <p:attrName>style.visibility</p:attrName>
                                        </p:attrNameLst>
                                      </p:cBhvr>
                                      <p:to>
                                        <p:strVal val="visible"/>
                                      </p:to>
                                    </p:set>
                                    <p:animScale>
                                      <p:cBhvr>
                                        <p:cTn id="57" dur="1000" decel="50000" fill="hold">
                                          <p:stCondLst>
                                            <p:cond delay="0"/>
                                          </p:stCondLst>
                                        </p:cTn>
                                        <p:tgtEl>
                                          <p:spTgt spid="7096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709637"/>
                                        </p:tgtEl>
                                        <p:attrNameLst>
                                          <p:attrName>ppt_x</p:attrName>
                                          <p:attrName>ppt_y</p:attrName>
                                        </p:attrNameLst>
                                      </p:cBhvr>
                                    </p:animMotion>
                                    <p:animEffect transition="in" filter="fade">
                                      <p:cBhvr>
                                        <p:cTn id="59" dur="1000"/>
                                        <p:tgtEl>
                                          <p:spTgt spid="70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71600"/>
            <a:ext cx="5791200" cy="5486401"/>
          </a:xfrm>
          <a:noFill/>
        </p:spPr>
        <p:txBody>
          <a:bodyPr>
            <a:noAutofit/>
          </a:bodyPr>
          <a:lstStyle/>
          <a:p>
            <a:pPr marL="0" indent="0">
              <a:buNone/>
            </a:pPr>
            <a:r>
              <a:rPr lang="en-US" sz="2400" b="1" dirty="0" smtClean="0"/>
              <a:t>1.4 LDE Owners and/or Division Offices shall: ( Continued) </a:t>
            </a:r>
            <a:endParaRPr lang="en-US" sz="2400" dirty="0" smtClean="0"/>
          </a:p>
          <a:p>
            <a:pPr marL="0" indent="0">
              <a:buNone/>
            </a:pPr>
            <a:r>
              <a:rPr lang="en-US" sz="2400" b="1" dirty="0" smtClean="0">
                <a:solidFill>
                  <a:srgbClr val="FF0000"/>
                </a:solidFill>
              </a:rPr>
              <a:t>j. </a:t>
            </a:r>
            <a:r>
              <a:rPr lang="en-US" sz="2400" b="1" dirty="0" smtClean="0"/>
              <a:t>Notify the </a:t>
            </a:r>
            <a:r>
              <a:rPr lang="en-US" sz="2400" b="1" dirty="0" smtClean="0">
                <a:solidFill>
                  <a:srgbClr val="C00000"/>
                </a:solidFill>
              </a:rPr>
              <a:t>LDE</a:t>
            </a:r>
            <a:r>
              <a:rPr lang="en-US" sz="2400" b="1" dirty="0" smtClean="0"/>
              <a:t> Manager immediately of all LDE deficiencies and failures, and initiate the appropriate Incident/Mishap Report in accordance with GPR 8621.4; </a:t>
            </a:r>
          </a:p>
          <a:p>
            <a:pPr marL="0" indent="0">
              <a:buNone/>
            </a:pPr>
            <a:r>
              <a:rPr lang="en-US" sz="2400" b="1" dirty="0" smtClean="0">
                <a:solidFill>
                  <a:srgbClr val="FF0000"/>
                </a:solidFill>
              </a:rPr>
              <a:t>k. </a:t>
            </a:r>
            <a:r>
              <a:rPr lang="en-US" sz="2400" b="1" dirty="0" smtClean="0"/>
              <a:t>Initiate repair for LDE deficiencies found during OSHA and NASA-STD 8719.9 required tests and inspections; </a:t>
            </a:r>
          </a:p>
          <a:p>
            <a:pPr marL="0" indent="0">
              <a:buNone/>
            </a:pPr>
            <a:r>
              <a:rPr lang="en-US" sz="2400" b="1" dirty="0" smtClean="0">
                <a:solidFill>
                  <a:srgbClr val="FF0000"/>
                </a:solidFill>
              </a:rPr>
              <a:t>l. </a:t>
            </a:r>
            <a:r>
              <a:rPr lang="en-US" sz="2400" b="1" dirty="0" smtClean="0"/>
              <a:t>Ensure that Original Equipment Manufacturer (OEM)-recommended maintenance is performed on LDE and that the daily checklist conforms with the OEM; </a:t>
            </a:r>
          </a:p>
          <a:p>
            <a:endParaRPr lang="en-US" sz="1100" dirty="0"/>
          </a:p>
        </p:txBody>
      </p:sp>
      <p:pic>
        <p:nvPicPr>
          <p:cNvPr id="9" name="Picture 8"/>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10" name="Rectangle 3"/>
          <p:cNvSpPr>
            <a:spLocks noGrp="1" noChangeArrowheads="1"/>
          </p:cNvSpPr>
          <p:nvPr>
            <p:ph type="title"/>
          </p:nvPr>
        </p:nvSpPr>
        <p:spPr>
          <a:xfrm>
            <a:off x="1447800" y="0"/>
            <a:ext cx="7696200" cy="1295400"/>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pic>
        <p:nvPicPr>
          <p:cNvPr id="461825" name="Picture 1"/>
          <p:cNvPicPr>
            <a:picLocks noChangeAspect="1" noChangeArrowheads="1"/>
          </p:cNvPicPr>
          <p:nvPr/>
        </p:nvPicPr>
        <p:blipFill>
          <a:blip r:embed="rId3" cstate="print"/>
          <a:srcRect/>
          <a:stretch>
            <a:fillRect/>
          </a:stretch>
        </p:blipFill>
        <p:spPr bwMode="auto">
          <a:xfrm rot="1221743">
            <a:off x="6475785" y="1434058"/>
            <a:ext cx="2144468" cy="2625437"/>
          </a:xfrm>
          <a:prstGeom prst="rect">
            <a:avLst/>
          </a:prstGeom>
          <a:noFill/>
          <a:ln w="9525">
            <a:noFill/>
            <a:miter lim="800000"/>
            <a:headEnd/>
            <a:tailEnd/>
          </a:ln>
        </p:spPr>
      </p:pic>
      <p:pic>
        <p:nvPicPr>
          <p:cNvPr id="461827" name="Picture 3" descr="https://encrypted-tbn1.gstatic.com/images?q=tbn:ANd9GcShYZeeamHIJVs1tiNdGsd2jOdCzauca6WZ2obuOUijdRR2xenz"/>
          <p:cNvPicPr>
            <a:picLocks noChangeAspect="1" noChangeArrowheads="1"/>
          </p:cNvPicPr>
          <p:nvPr/>
        </p:nvPicPr>
        <p:blipFill>
          <a:blip r:embed="rId4" cstate="print"/>
          <a:srcRect l="14940" r="47029"/>
          <a:stretch>
            <a:fillRect/>
          </a:stretch>
        </p:blipFill>
        <p:spPr bwMode="auto">
          <a:xfrm rot="20962280">
            <a:off x="5799511" y="2886542"/>
            <a:ext cx="1789948" cy="2533096"/>
          </a:xfrm>
          <a:prstGeom prst="rect">
            <a:avLst/>
          </a:prstGeom>
          <a:noFill/>
        </p:spPr>
      </p:pic>
      <p:pic>
        <p:nvPicPr>
          <p:cNvPr id="461829" name="Picture 5" descr="http://www.jjkeller.com/wcsstore/CVCatalogAssetStore/images/catalog/full/628B_full.jpg"/>
          <p:cNvPicPr>
            <a:picLocks noChangeAspect="1" noChangeArrowheads="1"/>
          </p:cNvPicPr>
          <p:nvPr/>
        </p:nvPicPr>
        <p:blipFill>
          <a:blip r:embed="rId5" cstate="print"/>
          <a:srcRect l="15555" r="15556"/>
          <a:stretch>
            <a:fillRect/>
          </a:stretch>
        </p:blipFill>
        <p:spPr bwMode="auto">
          <a:xfrm rot="1105131">
            <a:off x="7198800" y="4198084"/>
            <a:ext cx="1711018" cy="24837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461825"/>
                                        </p:tgtEl>
                                        <p:attrNameLst>
                                          <p:attrName>style.visibility</p:attrName>
                                        </p:attrNameLst>
                                      </p:cBhvr>
                                      <p:to>
                                        <p:strVal val="visible"/>
                                      </p:to>
                                    </p:set>
                                    <p:anim calcmode="lin" valueType="num">
                                      <p:cBhvr>
                                        <p:cTn id="13" dur="1000" fill="hold"/>
                                        <p:tgtEl>
                                          <p:spTgt spid="461825"/>
                                        </p:tgtEl>
                                        <p:attrNameLst>
                                          <p:attrName>ppt_w</p:attrName>
                                        </p:attrNameLst>
                                      </p:cBhvr>
                                      <p:tavLst>
                                        <p:tav tm="0">
                                          <p:val>
                                            <p:fltVal val="0"/>
                                          </p:val>
                                        </p:tav>
                                        <p:tav tm="100000">
                                          <p:val>
                                            <p:strVal val="#ppt_w"/>
                                          </p:val>
                                        </p:tav>
                                      </p:tavLst>
                                    </p:anim>
                                    <p:anim calcmode="lin" valueType="num">
                                      <p:cBhvr>
                                        <p:cTn id="14" dur="1000" fill="hold"/>
                                        <p:tgtEl>
                                          <p:spTgt spid="461825"/>
                                        </p:tgtEl>
                                        <p:attrNameLst>
                                          <p:attrName>ppt_h</p:attrName>
                                        </p:attrNameLst>
                                      </p:cBhvr>
                                      <p:tavLst>
                                        <p:tav tm="0">
                                          <p:val>
                                            <p:fltVal val="0"/>
                                          </p:val>
                                        </p:tav>
                                        <p:tav tm="100000">
                                          <p:val>
                                            <p:strVal val="#ppt_h"/>
                                          </p:val>
                                        </p:tav>
                                      </p:tavLst>
                                    </p:anim>
                                    <p:anim calcmode="lin" valueType="num">
                                      <p:cBhvr>
                                        <p:cTn id="15" dur="1000" fill="hold"/>
                                        <p:tgtEl>
                                          <p:spTgt spid="46182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618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xEl>
                                              <p:pRg st="2" end="2"/>
                                            </p:txEl>
                                          </p:spTgt>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461827"/>
                                        </p:tgtEl>
                                        <p:attrNameLst>
                                          <p:attrName>style.visibility</p:attrName>
                                        </p:attrNameLst>
                                      </p:cBhvr>
                                      <p:to>
                                        <p:strVal val="visible"/>
                                      </p:to>
                                    </p:set>
                                    <p:anim calcmode="lin" valueType="num">
                                      <p:cBhvr>
                                        <p:cTn id="27" dur="1000" fill="hold"/>
                                        <p:tgtEl>
                                          <p:spTgt spid="461827"/>
                                        </p:tgtEl>
                                        <p:attrNameLst>
                                          <p:attrName>ppt_w</p:attrName>
                                        </p:attrNameLst>
                                      </p:cBhvr>
                                      <p:tavLst>
                                        <p:tav tm="0">
                                          <p:val>
                                            <p:fltVal val="0"/>
                                          </p:val>
                                        </p:tav>
                                        <p:tav tm="100000">
                                          <p:val>
                                            <p:strVal val="#ppt_w"/>
                                          </p:val>
                                        </p:tav>
                                      </p:tavLst>
                                    </p:anim>
                                    <p:anim calcmode="lin" valueType="num">
                                      <p:cBhvr>
                                        <p:cTn id="28" dur="1000" fill="hold"/>
                                        <p:tgtEl>
                                          <p:spTgt spid="461827"/>
                                        </p:tgtEl>
                                        <p:attrNameLst>
                                          <p:attrName>ppt_h</p:attrName>
                                        </p:attrNameLst>
                                      </p:cBhvr>
                                      <p:tavLst>
                                        <p:tav tm="0">
                                          <p:val>
                                            <p:fltVal val="0"/>
                                          </p:val>
                                        </p:tav>
                                        <p:tav tm="100000">
                                          <p:val>
                                            <p:strVal val="#ppt_h"/>
                                          </p:val>
                                        </p:tav>
                                      </p:tavLst>
                                    </p:anim>
                                    <p:anim calcmode="lin" valueType="num">
                                      <p:cBhvr>
                                        <p:cTn id="29" dur="1000" fill="hold"/>
                                        <p:tgtEl>
                                          <p:spTgt spid="461827"/>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4618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p:cTn id="35"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
                                            <p:txEl>
                                              <p:pRg st="3" end="3"/>
                                            </p:txEl>
                                          </p:spTgt>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461829"/>
                                        </p:tgtEl>
                                        <p:attrNameLst>
                                          <p:attrName>style.visibility</p:attrName>
                                        </p:attrNameLst>
                                      </p:cBhvr>
                                      <p:to>
                                        <p:strVal val="visible"/>
                                      </p:to>
                                    </p:set>
                                    <p:anim calcmode="lin" valueType="num">
                                      <p:cBhvr>
                                        <p:cTn id="41" dur="1000" fill="hold"/>
                                        <p:tgtEl>
                                          <p:spTgt spid="461829"/>
                                        </p:tgtEl>
                                        <p:attrNameLst>
                                          <p:attrName>ppt_w</p:attrName>
                                        </p:attrNameLst>
                                      </p:cBhvr>
                                      <p:tavLst>
                                        <p:tav tm="0">
                                          <p:val>
                                            <p:fltVal val="0"/>
                                          </p:val>
                                        </p:tav>
                                        <p:tav tm="100000">
                                          <p:val>
                                            <p:strVal val="#ppt_w"/>
                                          </p:val>
                                        </p:tav>
                                      </p:tavLst>
                                    </p:anim>
                                    <p:anim calcmode="lin" valueType="num">
                                      <p:cBhvr>
                                        <p:cTn id="42" dur="1000" fill="hold"/>
                                        <p:tgtEl>
                                          <p:spTgt spid="461829"/>
                                        </p:tgtEl>
                                        <p:attrNameLst>
                                          <p:attrName>ppt_h</p:attrName>
                                        </p:attrNameLst>
                                      </p:cBhvr>
                                      <p:tavLst>
                                        <p:tav tm="0">
                                          <p:val>
                                            <p:fltVal val="0"/>
                                          </p:val>
                                        </p:tav>
                                        <p:tav tm="100000">
                                          <p:val>
                                            <p:strVal val="#ppt_h"/>
                                          </p:val>
                                        </p:tav>
                                      </p:tavLst>
                                    </p:anim>
                                    <p:anim calcmode="lin" valueType="num">
                                      <p:cBhvr>
                                        <p:cTn id="43" dur="1000" fill="hold"/>
                                        <p:tgtEl>
                                          <p:spTgt spid="461829"/>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4618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4267200" y="3276600"/>
            <a:ext cx="4876800" cy="3581400"/>
          </a:xfrm>
          <a:prstGeom prst="rect">
            <a:avLst/>
          </a:prstGeom>
          <a:noFill/>
          <a:ln w="9525">
            <a:noFill/>
            <a:miter lim="800000"/>
            <a:headEnd/>
            <a:tailEnd/>
          </a:ln>
        </p:spPr>
      </p:pic>
      <p:pic>
        <p:nvPicPr>
          <p:cNvPr id="294914" name="Picture 2"/>
          <p:cNvPicPr>
            <a:picLocks noGrp="1" noChangeAspect="1" noChangeArrowheads="1"/>
          </p:cNvPicPr>
          <p:nvPr>
            <p:ph idx="1"/>
          </p:nvPr>
        </p:nvPicPr>
        <p:blipFill>
          <a:blip r:embed="rId3" cstate="print"/>
          <a:srcRect/>
          <a:stretch>
            <a:fillRect/>
          </a:stretch>
        </p:blipFill>
        <p:spPr bwMode="auto">
          <a:xfrm>
            <a:off x="0" y="1219200"/>
            <a:ext cx="3962400" cy="4145280"/>
          </a:xfrm>
          <a:prstGeom prst="rect">
            <a:avLst/>
          </a:prstGeom>
          <a:noFill/>
          <a:ln w="9525">
            <a:noFill/>
            <a:miter lim="800000"/>
            <a:headEnd/>
            <a:tailEnd/>
          </a:ln>
        </p:spPr>
      </p:pic>
      <p:sp>
        <p:nvSpPr>
          <p:cNvPr id="5" name="TextBox 4"/>
          <p:cNvSpPr txBox="1"/>
          <p:nvPr/>
        </p:nvSpPr>
        <p:spPr>
          <a:xfrm>
            <a:off x="3657600" y="1600200"/>
            <a:ext cx="5257800" cy="2062103"/>
          </a:xfrm>
          <a:prstGeom prst="rect">
            <a:avLst/>
          </a:prstGeom>
          <a:noFill/>
        </p:spPr>
        <p:txBody>
          <a:bodyPr wrap="square" rtlCol="0">
            <a:spAutoFit/>
          </a:bodyPr>
          <a:lstStyle/>
          <a:p>
            <a:r>
              <a:rPr lang="en-US" sz="3200" b="1" dirty="0" smtClean="0"/>
              <a:t>Generally we use the Sit down Rider and Walk behind Stacker type and this will be our main focus.</a:t>
            </a:r>
            <a:endParaRPr lang="en-US" sz="3200" b="1" dirty="0"/>
          </a:p>
        </p:txBody>
      </p:sp>
      <p:sp>
        <p:nvSpPr>
          <p:cNvPr id="7"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6" name="Picture 8" descr="http://www.photomint.com/wp-content/uploads/2011/08/Day-to-Day-Operations_300x200_a.png"/>
          <p:cNvPicPr>
            <a:picLocks noChangeAspect="1" noChangeArrowheads="1"/>
          </p:cNvPicPr>
          <p:nvPr/>
        </p:nvPicPr>
        <p:blipFill>
          <a:blip r:embed="rId2" cstate="print"/>
          <a:srcRect b="6667"/>
          <a:stretch>
            <a:fillRect/>
          </a:stretch>
        </p:blipFill>
        <p:spPr bwMode="auto">
          <a:xfrm rot="408463">
            <a:off x="7114651" y="2311847"/>
            <a:ext cx="1905000" cy="1422400"/>
          </a:xfrm>
          <a:prstGeom prst="rect">
            <a:avLst/>
          </a:prstGeom>
          <a:noFill/>
        </p:spPr>
      </p:pic>
      <p:sp>
        <p:nvSpPr>
          <p:cNvPr id="4" name="Rectangle 3"/>
          <p:cNvSpPr/>
          <p:nvPr/>
        </p:nvSpPr>
        <p:spPr>
          <a:xfrm>
            <a:off x="0" y="1595021"/>
            <a:ext cx="5410200" cy="5262979"/>
          </a:xfrm>
          <a:prstGeom prst="rect">
            <a:avLst/>
          </a:prstGeom>
        </p:spPr>
        <p:txBody>
          <a:bodyPr wrap="square">
            <a:spAutoFit/>
          </a:bodyPr>
          <a:lstStyle/>
          <a:p>
            <a:r>
              <a:rPr lang="en-US" sz="2400" b="1" dirty="0" smtClean="0">
                <a:solidFill>
                  <a:srgbClr val="FF0000"/>
                </a:solidFill>
              </a:rPr>
              <a:t>m. </a:t>
            </a:r>
            <a:r>
              <a:rPr lang="en-US" sz="2400" b="1" dirty="0" smtClean="0"/>
              <a:t>Submit requirements to the appropriate budget to bring Division LDE into compliance with this directive; </a:t>
            </a:r>
          </a:p>
          <a:p>
            <a:r>
              <a:rPr lang="en-US" sz="2400" b="1" dirty="0" smtClean="0">
                <a:solidFill>
                  <a:srgbClr val="FF0000"/>
                </a:solidFill>
              </a:rPr>
              <a:t>n. </a:t>
            </a:r>
            <a:r>
              <a:rPr lang="en-US" sz="2400" b="1" dirty="0" smtClean="0"/>
              <a:t>Maintain responsibility for day-to-day operations of LDE under their cognizance; </a:t>
            </a:r>
          </a:p>
          <a:p>
            <a:r>
              <a:rPr lang="en-US" sz="2400" b="1" dirty="0" smtClean="0">
                <a:solidFill>
                  <a:srgbClr val="FF0000"/>
                </a:solidFill>
              </a:rPr>
              <a:t>o. </a:t>
            </a:r>
            <a:r>
              <a:rPr lang="en-US" sz="2400" b="1" dirty="0" smtClean="0"/>
              <a:t>Coordinate outages for load testing and inspections of inventoried LDE with </a:t>
            </a:r>
            <a:r>
              <a:rPr lang="en-US" sz="2400" b="1" dirty="0" smtClean="0">
                <a:solidFill>
                  <a:srgbClr val="C00000"/>
                </a:solidFill>
              </a:rPr>
              <a:t>LDE Certification Group </a:t>
            </a:r>
            <a:r>
              <a:rPr lang="en-US" sz="2400" b="1" dirty="0" smtClean="0"/>
              <a:t>to minimize conflicts with ongoing operations; </a:t>
            </a:r>
          </a:p>
          <a:p>
            <a:r>
              <a:rPr lang="en-US" sz="2400" b="1" dirty="0" smtClean="0">
                <a:solidFill>
                  <a:srgbClr val="FF0000"/>
                </a:solidFill>
              </a:rPr>
              <a:t>p. </a:t>
            </a:r>
            <a:r>
              <a:rPr lang="en-US" sz="2400" b="1" dirty="0" smtClean="0"/>
              <a:t>Notify </a:t>
            </a:r>
            <a:r>
              <a:rPr lang="en-US" sz="2400" b="1" dirty="0" smtClean="0">
                <a:solidFill>
                  <a:srgbClr val="C00000"/>
                </a:solidFill>
              </a:rPr>
              <a:t>LDE Manager </a:t>
            </a:r>
            <a:r>
              <a:rPr lang="en-US" sz="2400" b="1" dirty="0" smtClean="0"/>
              <a:t>of any LDE that is removed from service or any change in use status per Section 2.3.2 of this directive; </a:t>
            </a:r>
          </a:p>
        </p:txBody>
      </p:sp>
      <p:sp>
        <p:nvSpPr>
          <p:cNvPr id="5" name="Rectangle 3"/>
          <p:cNvSpPr>
            <a:spLocks noGrp="1" noChangeArrowheads="1"/>
          </p:cNvSpPr>
          <p:nvPr>
            <p:ph type="title"/>
          </p:nvPr>
        </p:nvSpPr>
        <p:spPr>
          <a:xfrm>
            <a:off x="1447800" y="0"/>
            <a:ext cx="7696200" cy="1295400"/>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pic>
        <p:nvPicPr>
          <p:cNvPr id="6" name="Picture 5"/>
          <p:cNvPicPr>
            <a:picLocks noChangeAspect="1" noChangeArrowheads="1"/>
          </p:cNvPicPr>
          <p:nvPr/>
        </p:nvPicPr>
        <p:blipFill>
          <a:blip r:embed="rId3" cstate="print"/>
          <a:srcRect l="-688" t="-635" r="-688" b="-635"/>
          <a:stretch>
            <a:fillRect/>
          </a:stretch>
        </p:blipFill>
        <p:spPr bwMode="auto">
          <a:xfrm>
            <a:off x="0" y="0"/>
            <a:ext cx="1431758" cy="1295400"/>
          </a:xfrm>
          <a:prstGeom prst="rect">
            <a:avLst/>
          </a:prstGeom>
          <a:noFill/>
          <a:ln w="9525">
            <a:noFill/>
            <a:miter lim="800000"/>
            <a:headEnd/>
            <a:tailEnd/>
          </a:ln>
        </p:spPr>
      </p:pic>
      <p:sp>
        <p:nvSpPr>
          <p:cNvPr id="708610" name="AutoShape 2" descr="data:image/jpeg;base64,/9j/4AAQSkZJRgABAQAAAQABAAD/2wCEAAkGBxQSEhUUEhMWFRUXGR4aFhgYGB8bHhkaIh4cHSAcHiQgISghIB4oIRwgJDEjJSkrLi4uHCEzODMsNyktLisBCgoKDg0OGxAQGzQkICQsLDQyLzcsNDQsNCwtLSwsLzQsMiwsLCwsLCwtLCwsNCwvLCwsLDQsLSwsLCwsLCwsLP/AABEIAO0A1QMBIgACEQEDEQH/xAAcAAACAgMBAQAAAAAAAAAAAAAABgUHAwQIAgH/xABKEAACAQIEAwQFCAgEBAUFAAABAgMEEQAFEiEGMUEHE1FhIlNxgZEUFRYyQpOh0QgjUmJykrHBJDNjokOCs8JUZLLh8CU1c4Px/8QAGQEBAAMBAQAAAAAAAAAAAAAAAAECAwQF/8QAKxEAAgEEAQMCBQUBAAAAAAAAAAECAxESITEEE0EiURRxwdHwMmGBkfGh/9oADAMBAAIRAxEAPwC8cGDBgAwYMGADBgwYAMGDCXxhx+lLJ8lpYmrK08oI7nRfrIQDpFt7c+V7A3wA6YiuJeIYKCBp6l9CDYDmzMeSqOrH+gJNgCcUFxLNm1bJ/i6pYlG/dQt6KHwshsxHiWYjl5YiKnh2plKCWr75ENws7y6fMbaiL2AuLe3Gfdhe1zZdPVaviWVT9r9VVM3yHKpJYwba2c2/5iF0qfLUcb8fafVobVGVMP8A8NQkje5BufjiHrMv7+IT08JRUskkCkOISALGMrs0RHIi1t7gbgeafLVRXWZ0R2Gy927shHK5UWUnkVvffcXFsYy6hp2sdEOli43cv+E1U9qMTEOZJ6BRsVqaJpAx53BR7+VsP2Q53BWRd7TzJMt9JZNgGsCQQdxzvY+OKZo4Xu5VlQot2DMFJHUWb623NfDpiMaVMvqKTMIHWnDziKphQ6Vkj9EtIqfs2YggbKwUgDkL06+bs0Z1+ldNXTujovBjyjhgCCCCLgjcEeIx6xucoYMGIvibMO4pZZAbMFsv8R9EfAm/uxMU5NJESkoptmvw9Wd9LVODdRKI19iKL28rkn34nMLPZ3T6KJT+2zN+On+ijDNi9VJTaXj6GdFtwTfnf9hgwYhKzM2erjpoWsV/WTnnZBaye1iRfwB88VjFy4Lyko8k3gwYMVLBgwYMAGDBgwAYMGDABgwYMAGDBgwAq9pnEpy7L5Z0t3hskV+Qdtr+dhdrdbWxSfZ7mc8VNUMtHJPJUSXed5xArKL+iZG3Y6tRIVhfrfDP2vVbVOb01E5PyeOMzMnRmCyOb/8AKgUeF28cRoBYgcybAf0AxhXqY6sdfTUO56r2sYKvNqobLQ5fp8A8xYeWvvQD7eWN7IUkqX0vl1VED9uF0kQeZD6Tb2OT5YkZNMEoWSJYnQAMqySA+NyVvub9GA5Yd8g4qikAjAlJA6I72A2uTdmPTc45009NI6ZxlBXg3/ZlyDhOKmYSBneS31iSo9mkdPJr4Yr4wVlWkUbSSuERBqZmNgB4nFV592i1NQD8h0U1Pv8A4iZbu4/aRT6Kr5tuQQdsdFKjKbtBHBWrpeqbLXkgViCyqSORIBI9mNbN8phqozFURLLGfssOXmDzB8xY452qM9mdjfN6x2H1u6Mmke5TYD2Ym+F+PK6lsxn+caUf5gN++Qb3Iv6V/Jib26c8avpprjf8mS6iD5180Ni8N1eSSGoy55Kmi5z0jG7KvMtF0JHuO1jq5izMlzeGrhSencSRuLgj8QRzBHUHcYgajO3qKWObLgJu9PotsAg3uSGI9IEabHkcJnDtLLSZxDTuO7adXndozZZLByQ1gAWuLnbbGcajvjY37SxyvYt/CL2oVtkihHUl29g2Hxufhh6xo1+TwTHVLEjtbTcje2+34nHXRmoTUmcdaDnBxR44eg7ulgXqI1v7bAn8cSOPKKAAByAsMfWPvxm3d3NIqysRXEudLSQlzYudo18W/Icz/wC+Ibs7o27uSpkJLzMdz1AJ397X+AwucRxVktR3s1O4UGyLbWiL+9puD4nx5eGLLoaVYo0jX6qKFHsAt8cdM0qdKy5ZywbqVcnwuPuZ8GDBjlOsMGDBgAwYMGADBgwYAMGDBgAwYMGAKY7Yab5HmlBmTLeEkRTbXAsWvfx1Rs1h+4caWa0/yepdV5I906+j9ZfbsRh24+yCJabMJqmokamki1GFjcRzrbQ8TE3QkgDRyJbw2xWnD0uaZjRQrBRRMsKGMVMrFS4U+iq+koNh6NyGFxzBvjCvTyV0dXS1lTbvwxj4gzs1ih3fSUtaLTtfYEq3M352bl0Jw58DZXJDEHfugHUFdK+mQdxqbrseW/twodndBN8rkhzCk7pu5LKHAdJPSQEqd1utxtcn0sWPmtSlLSyyDTGkUbMNvRXSpI2H9Bz5YwjB3uzerWi44w4Kp7S8/FVVvTav8JRjVPblJNz0nxCeHiDfpaLyihSWNayuQuH3o6Q3CFQbd9Lb6wJ5L19hwu5dRPNFTQFiZK6oBka++lmuzfCx+OOi62mhjjDmJCKdCY9h6AVeS+Gw/AY767dOmqcdX2zzOnUZ1HUmrpaX58yL4Mo6lELTEIjCyQKioEHQ2UDTttp+O+IvjjIIayKaak7v5dT3syW1EjcwyAWvqHINyJBHmrcC8e5hmFdH3jw09M5OlGjP6217rGx3Zx1OoAW5HkW/jThOWST5bQVBpaxFszfYmQclkFiDboSD5g2BHPFODW9nRNqpfQn9lmcrT1bwlglPVRfKEubBJFAL8+QKbn+EYZOLJwM7yYrYk/KN/ENGAP74qJaaKpOXxVE5p1kjde9AFlYhQNQuPRJ2O4Av4YsHP4Y8vzbJRPM7QxxPGJZDcl/SUFj0F3TfoLeF8dNeKVXX5o5qEm6W/wAsy5sGDBipcMGDBgAwYMGADCzn3GEcJ7uAd9MTYBfqg3tzHM32sOottjFxtldXMB8nkYpazxAhb+d9rjxBPTGbhXhcU9pZiHmsAPCMWtZfO21/cOt+iEacY5Sd/wBvuc851JSwirfv9jdyTL5B+tqn1zHp9mIfsoOV/FuZ8cTGDBjGUnJ3NoxUVZBgwYMVLBgwYMAGDBgwAYMGDAFcduMYelpI5HKQSVkSTsOkZDXJPKw579QMZ+OoqukpTPQVKQRU0YPyfuFZWVeY1G7Cy8gLcue9w3cR5JFW00lNOCUkFiRzU8wy+YNiPZ1xV1Xm9flUDUuY0Rr6NVKCpQ84SLASCxsbbekR7W2JpJNlkyy8lmlenhadVWVo1aRV5ByASBcnkfM4Xu1iMtlFYAL+gp9wdCfwGMXAPEc2YXmSHuKFE7uIOdTyuCvp36KoUrbe5Y7m2zTmdCtRDJDJ9SVGRvYwINvPfGXDNOUUHwi4+X5MeliPf3YH9cdCMoIIIuDsQeuOZZcuqKOX5I/6urpZO9pGPKVb3Gm+xBtce8G1ji3eFe1WjqVCVTikqBs6S+it9rlWOwHkxB9tr46epTk1NcNHP07UU4PlNk3lvAmX084qIaVUlBJUhnspIsSqltC7eAx57SM6FJl08l7Oy93FYAkyP6IAB59SfIHEXmXazlsLuglaVl2HdJrDm3JGvpPhe9sVnxhxVLXTRyzRlI0NqOkvd5JDsHcePL2ch11ZU6cpvfBpUqKC1yTPZ7lkD1Ey1fdtBT0SRy95YIGdgxJJ5bJzvtj5FlJrcqzASM0lLSNI+WTNcOUjVyVufrR2Crc+f7ICyeR9jVpoairqBK1+8ngMd0Zt7KDq5Am243tysbYdu0OoSDKqzkq9w0agCwGsd2oA9rDbE1ailNtEUoYwSZ54B4lEmTQ1dQ1hHE3esbk2iLKW23JIS+2++JTKONKCqt3FZCxPJS4Vv5Ws34Yp/MapqThOniIIeqewA56TI8l/YVUD/nxhk4RpGVQ0IBAAJUld7eRtilWtGna/kwq1o07X8l08TcQGjRZBS1NSrGx+TorlPAkag1j4gEbbkbXlqScSIjgMoZQwDqVYXF7MDuD4g8sc9Q8IrF/kVNVD5JJYfgBjajyqqB/+619vKdx/3Yp8XSKfF0zoDGGpqkjXVI6ovizBR8TiiJMnlYWbMcwb21JP9saJ4Jp2OqRppW6l5Lk/AA4j4ymR8XTLfn7SMtWaOEVaSSSMqL3d3W7GwuygqBc+OGzHNXEuRwxxQx08YSV541iKi7ayTbfmfeedsdK42pVFUjkjalUVSN0GDBgxoaBgwYMAGDBgwAYMGDAHiWVVUsxCqBckmwAHMknkMamX5vBPGZYZo5IwSC6sCotz35YW+1DiejoqUrVxrOZPqU5t+sKkEE35KCASSD02J2xTs0dZmgDVkhgphbuqaIaEVRysvIAdC1z7BbEN2JSb4L0+m+XXI+X0u3+un574rLtA43bM5Gy/LpQsAH+JnH2xy0J1Kb2PLVy+rfUvtwnQohZohYC5YyMNvG+oDC7FkLy1FPHl6PFNMGuveB1WPl3mtSbJuf5dt7XjK5bC3I49nPGklD3uXRwS1xjcmDurCyndw3OwDb333Y+WHiTiLOZFPdZOkZ+y0tUhHldRpPuuPbiX4H4OgyyDu4hqkaxllI9KRv7KOi9PMkksMt9J021WOm/K/S9t7YybVyyTOaOOMnzHXLV5pFMsh091JHpaJLHZLox0DcW63udyTdoyXs9raqkhqFqoHMqBxHPD9W/IagGJ28sMXaNJmVPltQ81RSyo47t0WBlIVzo9Fu85i99wcP3DVOI6OmReSQxqPYEUY070or06M3SjJ+rZRPFXDOa5fH3ndU5jtd5KZL6P4gyggedreeIvJ8wywxI9QZRUj0mkvJr1jqpU2AHTlyxenHPEE9AkdQkJmgUkVKr9dVNtMi+S2IIOx1DlzBlGVZbWqtUlFDdje8lOFcMP2gRz89/InCVWU16maUVGjJuMU/mhJ4G4Zqa9O9q6qt+QH/JhlmbvJlP2pCtiIz0HXmLCxbW4nykytS8P0chZVdpqh/VRF2dUO5+qr9eZ7vlewsXi/iI0ypDToJayc6aaHxPV38I1G5O3LpuRm4K4ZjoIXdpBLPKTJU1B+225O/RBvYe3ERTeyJsqvtRkWXNKHLohaGjRbjw2VrezQiC/ixxK4gcuqhW19bmAHoyP3cOxF0UKuqx8Qq+w3GJ7HndXPKdvY8fq55Tt7E3w5kQqA7yOUjTmRzJtc872sN+XXG9ndBDJTrLTyjREunQb3uWuee4Yk8iN8aXDfEPya6MmuNjcgcwbAEjodgNjj5neTKq/KKc64GPvQ+B8r7b7j8cQse36Vf39/wDCFj2/Sr+/v/hCY0c1zJYEufSdto4xu0jnYKoG5uSOXjjcdwASeQFz7MQnD2SNn8l9Xc0cDblSpldyNrDfQLdSLeF99NKNLOW+CtCi6kreCLWhzemmgrq2nf5PBMkrfU9BdQv6KnUNvEbY6VRwQCDcEXB8Ripe0PL6ylphpr5ZKJyIaoTJE7pE50GQOEDG17eNyDvva16VVCKEN1CgKb3uLbb9dsetC1tHr4qOkZcGDBi4DBgwYAMGDBgAxp5vmcdLDJPM2mONSzHyHQeJPIDqSMbmKI7a+JHrKuPK6ZvQRgZyOr87HxVF3P7x8VwAswVDZpWvX1eyFtMMZNx6IJCDxCqCTbm1z44Z6hFqISFIZXW6nfSeovYglfEX3FxjHFTQxLFBdRpsYlJsxK7kjqTzv7TjWz6vWkgtEoDsdMSKPtsb8vK9/wAOuMm7s6EsUQ1XxTHRkU5BnKCzsNKAG31QoFrDYW6eZviz+x3hwQ0xq3RVmq/T9EABIjuiKByBHpHxuL8sVlVcH3oig9Kov3hYm5Z+q3PTcgee+LS7H+KhWUawyG1RTARyLyJUbK1vZ6J8weVxiJcaK7vsfMGKr4q7aoaaZ4aenacxsVZy+hNQ2OnZiwvtfbltcWOFyo7U66raCK0dFBUyCPvkuzqNQViGJspAPPSCOd8VxfIyRNSUNVn9VVwTzd1l9NO6KIlF5JFJVdze9h6RvtuLDe4Wst7QavKJHpywr6SFzEkh1LuBfSj78uWk6gLbbWxg4pSbKHlpMrrZnjZDJUx2Vmi+qurUBsxBFyoUgAE9CLB7L88oZ6KKmhKKyoFlhe2pm+21js4Y73HiL25YrOpjDJK6IUbu3k+Zf215dIP1gmhPgyah7ipP4gY9V3bHREaaRZaidto00FQW6ai1rDxsDisMiUpUV8cSqESf6tr2RWkuFHiQAo9uNuniX5yhYxhGam1MoH1WNwfw2xpZBXPdXVV0E0tXUv3yVEfd1Ji9GSKM8xESLqF6W9E29IEb4eO0TiaCLKaejyyRW+VKsMQVrlYLWYnmQT9Q6rH0m6g4XqUsolkqPQH2hr1x6QPri4utxsV8uVzhZ4CyhWmlqQpEYZlgB8CTv7ht7z4YTq4QbZjXkqcchyyqhWCFIl5ILX8T1PvNzibyCtWGdJHW6i9/K4tcezEfgx5Ck1LLyeIpNSy8jZmfChlfvaVkMT+kBe1r+G1rf05dMeZIxR0csUkiNJKdkU30jYEn3D8BiEqq4GCKFNVlLM5PVj4WPIC/tviPAxtKpFO8Vt/U2lUineK2/qfcKfBfCtV85P8ANtUYxCB38rgWXVf9WV5SE2JtYAW5ggHDZhZzdDBVwyQ1MlHJO2mSoMlolVQL6xY6jYbLsCcT0srTt7l+jnapb3Lo4r0ihqO8jade5YMiD0n9Gxtbketxy59MQPYRVvJlMeuQSaHdFF7lFBFkbzF7gdFK418648SOOGmy+Va+tlASMqysAQN5ZdOw6tbbkeQGGTs84TXK6NacNrckvK3RpCADbyAAA9l+uPSpo9abGbBgwY0KBgwYMAGDBgwAv8e8RjL6Gao21KNMQPWRtlHmL7nyBxQfCFMsKGrqpAJKhtmc/tXa5J6tYnfoBhv7eK01FZRZepOn/NkHjclR71VX/mxFZ5JFAvfFNT6REiDk5JuqW5GxueW2+KSfg0gvJtV1BGzCST0dAuSDpuBuNRFiQN9ibbnbCzk85r65pyP1MAtED+0eR9vM+VlxrZ7ltXJTvLVzhQousKDa5IABtte5/e9uJ/IqRaGkXX9bYvbmXYgBfbuFxXhF+WGZ5lLrMUa6JVIeINbTUIB6Sg29Ftztz2BvbHjNsiZ2FTSyNTVIF9SsVvtyJXcHpcfjiYoq0S95pBsjmMk9SLXt5XNvccTGT5WahioYLYXJIv5Yq5Yq7LWuVNk1S1AZIqynJjlsGa178+vJhv43GNfJnikkkoxdoZWJhYj0o3ts3w2Psxb2cZU0DaXKsGFwehHmDiv+H6OOaonqv8uNXCxaDoBtzJ02uDsfO5xaM1JXRRxtZE5wTkFJWUs+X1USR1sJZhKoHeOpNw4bmwBNiDtbT15bPZRw5ltfl+mWBZJo3IlNyri5uhBUg6dIsPNWxpZ9QNJaelcpVQH0GU2N+ZQ+48jtvbkThC4RzyWhkklin7mRU2VlLLLYi8bADYkXIPQrba9xlKnKSeLDai1dDfwVRoktY0QtH35SMXvZVLW367MN8YcjnM1RV1arrCDu4Re2qwvYHpewP/Njb4UpW+bwFNnkVyCf2mLAE/hiPopmRBQ0XpyC/fTfZQn6x8yOQ9g5nGrdr3IclGN3weMxzKTMJTSQae6urPKDf0LA7+Bv06kW8cPSKAABsALD2Y0MjyeOljEcY82Y82Pif7DpiRx5ler3HrhHi9TXdWX7BgwYxVAYqe7KhvslhcX8wCP64wOcw5jXCFQxSRxex0LqK+ZHO3sxG03FUMjaUSdmHMCJjb225Y1JswzKM2NNDKP2o2I/q1/wxv5RmNVI9pqXultuxkB36AC1zjbBKN3v+TbBJXe/5JjC5xlSzVPdUdPF3kkrFv4VW3pE8lG/M+Y64YybbnYYXOHKjMqupnmy1oYojpp1lm0gEi7BU1AksSdVgDtpvi3TQlKV14L9JDKpd8IlOzbh85ZnUVOsqTSPSuaoKNojfUADz6JzsTe9gCMXthG7NOAzlwlmqZBPWTn9bILkBb30gtubnckgX2223ecetFNLZ6rDBgwYkgMGDBgAwYMGAOeeJJ+/4kqG5iFdK+WlFQ/7mb44kq10XSzKWIPoBV1Nc7bActr7+F8LOUktnWYt/qT/AIzf+2GipqEUEOwHosxF99I+sbDew8sZS5N4fpBkSUKTuFYNa4NmHjba4P4jGZkB5gHcHfxG4OMVEU7te6093b0dOwt5WxgpKV1fU8moaANO9tRJZ295sAOgFsVLm2iBRsABudhbc7n8cMlVS/I0imhclmsGvYq1xf4bYRqalqC6tJJbu5JBYcpYm3W4HJlNh7vj7zjOGjVv1mhIrFu8jcqb9IzqC6j4C/4HFZQcmhcw9pHErCI3I72UaFA+yv2iPDn8TiK4LaGaj+TsfSVjrS9js+sHxtyHux84cheolevnQ2taBOdgL7jz6DxJJxt5lksdZeRFkp51OzlChJ8/H+IfHpjRJJWKbbuS9NNEkjRITrZmdhZiLnc3NrD2Xwi8d5QPlUfdW1z80H7V7avYf6gnDRDmaoF+XWjmiBsSTpkFrFktsxI+za4J5DGnwzTtUzvXSiwPowKei8r/ANvaWwWth70YpK2RytBRbd2oSWb9kDZred+vO/K3PDPk2VR00YjiH8R6sfE//NsQ8nD5jkeajm7uRidat6UbG9yD1G587dLY1hxk8DiOtpzGf203U+YB5j2E45eohUn+ng8/rKdaT1wOGDEInFlGf+OvvDD+oxKwVSOAUdWB5EMDfHC4SXKPMcJLlGCurXjItA8i25x6SQfNSR+BPu6x83FkCf5glj/jiYf2xO4ME4+USnHyhXm48pByMj+Sp+ZGJbJc0NQrN3MkQBGkyC2oeIxIBB4D4Y0s6zVKaIyyHlso6s3QD/5yxb0y1GO/mW9L1Fb+ZF8UiWokgoKY/rahrNbom9y3ULsSfJGxdWU8H0kEVLGIlb5LvEzDcOR6T+Gpjv7eVrDCX2K8PylXzKq/zKj/ACVtbRFtvb96wt+6L39M4tPHrUafbhY9SjT7cLBgwYMamoYMGDABgwYMAGDBgwBzxPlhpc9r42N9eqZTb7MjK9vdq0+dsYuLMxp4jGKhXLG5R49mS1uRuCL4c+1Tgitlq1r8uKs4jCSRXAZgCdxf0WBHMEgjSLXvsiyV1bcLUZPMzDr3T2v5XQ/gcUa3c0jJWsbFHxTHJYQQTydBpjAA9pLADEjUSTmBysYWUg6F1BreBJta/luNuZxGrU5rILQ5VMngXR7e64QY3qfgDNZYzNWySxrtanp9Jle5AsLMEUb3JZjYXuNsRiWzRinzcQFllbXI7nuoYxqfTsFFhvc2vv1a3TEZJlktQ6y5gO7QMBHTb3BYgDX1v4/jYAjFz9nvCFPRwq60ncVDA6zI4ll523cbbgAkJYXPLDBm2TwVS6Z4lkFiBfmLgqSpG6mxIuCCL4nErncptoY5Y9JCPGQLCwKkdLdLeGNbKJlIKRxsiIARqNjvfkpJZRttqA8hti1ZOBqXYJrjUCwVCLAeAuDgy7gOihDDutesktr31E8yQAAb+d8Rgy3cRTlZQHMnVEVmgja7uoJ1sNtCW6bm7fDlhn+Y5gmhYJVW2kaY2GkctttrYuCGFUUKihVAsFUWAHgAOQx7xOBXuFGUWWtTroZO7UH0F0kWHmW3ZjzJ/wD6dXNEdzo7lJIyo+va2ouByPRVu3idgMX4wvsd8R8uRUzG5gjv/CB/TDAnuHM/GWU0lOgEcJ76Q2QBmNtxc2v52A8/LDjH2RRRUUDVENbLUyelJ8mMX6q4uEKyEAgciQed97WxdMOS06MGWCIMv1W0LqHsNrjG/iyVjOTuynk7KK1VDQZpItwCI54wzJt9ViHYXHLYWxj+gWdpynoZR4trUn4IB+OLlwYo6UHykZOlB8opeThHPANkoSfJ33+Nsesk7LqupqUlzYx9zFusMRuHN72PgvK/U2ttzxc2DCNKEXdIRpQi7pHxVAAAFgNgB0GPuDBjQ0DBgwYAMGDBgAwYMGANM5rANjPFf+Nfzx8+doPXxfeL+eMhy6I/8KP+Qflj582w+qj/AJF/LEbJ0ePnaD18X3i/ng+doPXxfeL+ePTZdCB/kxny0LvhPz3i6mogWqssqYkBt3ncwum/LdJCB78NjQ3fO0Hr4vvF/PB87Qevi+8X88InDnaTldbVJSxQMryX0s8SBSQCbbMTcgbbYfvm2H1Uf8i/lhsaPHztB6+L7xfzwfO0Hr4vvF/PHv5th9VH/Iv5Yw1dCioTHTxO3RSFW/vsbYbGj387Qevi+8X88HztB6+L7xfzxXvFPHyZcyCsykxiTVoKtC4bTa9rbj6w5254ycA8f02a1LQR0Ij0xmQs2k8mRbWC/vePTDY0P3ztB6+L7xfzwfO0Hr4vvF/PHv5th9VH/Iv5YPm2H1Uf8i/lhsaPHztB6+L7xfzwfO0Hr4vvF/PEVxFm2XUChqtoIr/VUqCzfwqAWPtA2xiymuSrp+/pqEaW3i78LF3o6MLB2CnoWAJ52sQcNjRNfO0Hr4vvF/PB87Qevi+8X88V5m3aFDQyLHmOVPTlvqsgjlRvEq3o3A8OYuLgcsOPDuY0FdH3tL3Mi8jZACp8GUgEH2jfphsaJL52g9fF94v54PnaD18X3i/njxWQU0SNJKsMaKLszBVAHmTsML2R8TUNbM0VFB34T/MlESrEngCWsSTY20qeXhvhsaGT52g9fF94v54PnaD18X3i/nhQ4mz6SgDSTZQr06/8WB0ey+LqUUr+I88e+EeN8qzFgkIRJTyiljVWP8PNW9iknDY0NnztB6+L7xfzwfO0Hr4vvF/PC/nmeQUgdpcvnKICWkSnR1CgXLEqxIA8SBhYi7Wspd0SOnldnYKoECDckAc2HjhsaLH+doPXxfeL+eD52g9fF94v54+yZfEAT3CHyCLc/HCbnvG1FRAGroZ4QxIUtBGQSPAq5GGxocfnaD18X3i/ng+doPXxfeL+eF7hnP6avAenoZe7Jt3rwxontBZrsP4QcMnzbD6qP+Rfyw2NGWnqEcXRlccrqQRf3YMfYYVQWRQo8AAP6YMSQZMGDBgAxWWbVnzzmM+XK5FHTwsKgrY652sEH/629IcvSja9xbEz2r8YDLaJmRgKiW6QDqD1f2IDf2lR1wi9jvDGZxU/ymGeniSps5EsTSOwBYAmxXY3JHpfav1wBTtRBNQVZVvQnppfg6NcEX5i4BB6i2Ov+HM3SspYamP6sqBreB6qfMG4PmMUd2+cLyRmGuco7yfqp2jjMalwLo2ks5uVBW5b7C4kf0eOLPr5fK3jJT3+LoP/AFAfx4AvHBgwYApf9JanvDRyfsvIv8wU/wDZiI/RrgvU1b/sxKv8zX/7cMH6ST/4OmHjOT8Eb88Qv6ND/ra0eKRn4F/zwBfOIzibOFo6SapYXESFrctR+yvvNh78SeK+7cqyNcpmiZwHl0d2u920SI7Wt4KCb8hgDn2ColzTMovlLl3qJ0Rj4KzhbL4KAdh0tjsGNAoCqLACwA6AdMcc8D1AjzGjdtgtRESfAa1ufhjsjACt2nZIlXltSjqCyRtLGequilgR4X3U+THHMnA/E0mXVkdQhOkECVR9uMkal+G48CAcdW8X1QioauQ/ZgkPv0G3PzxyHw/lT1dTDTxglpXCi29gTu3sAuT5DADp208YPW1rwK5+T07FFUcmkGzufE3uo8ANuZvcvYplQgymA2s02qVz4ljZf9gUY5t4vpTFXVUbAgrPIN/DWbH3jf346e7JqpZMooyvSPQfarFT+IwA2uoIIIuDsQeoxyFx/lQoczqIYSVWOTVHY2KhgHUA+WoC/ljr7HJ3bDOr5xWFTcBlX3rGin8QcAXTkfETZhw5USym8opp45T+0yxsNXtIsT5k45/4Hh15jRLzvUxX9neLf8MXlwTlz0nDE7OCryQVEwB6BkbR8VCn34pLs/YDMqO5IBnjW4JB9JguxG4O/MYA6P437QYaJlp4iktZIQqRlwqoW5NKxNlG97cztyBvjQyjs0Es3yvN5RW1J5Jb9RGP2VU/WA35gDf6t98Vv2h9j1TTs9RSM9VESWdTvMt9yT6zfqN9+XM4kuyDtU7vTRZg/ofVhnY/U8EkJ+z4MeXI7fVAvhFAAAFgNgB0GPuDBgAwYMGADATgwYA504/yTNM1rjM1FULTqdES2AKxA/W0sR6TfW38QL2GLy4Zr1eNY0pp6dY1CKk0eiygWAFiQbAdCcTODAELxnkK19FPTNa8i+gT9lx6SH3MBfxFxjnDJeBM5pp454aORZInDKbqNx0PpC6nkR1BIx1TgwBCZJnzz2ElHU07de8VdN+tmVjt7QPZiZkcKCTew32BJ9wFyfdj1gwBTfbNS1WZpBHSUVSyxszMzxhAbgAWDEN43uo6Y1uxHh6sy+aqkq6aWOMxAA6dRZgb2ULdjsTyGLtJwt5lxvSQq7gyzKgJdoIZJUUC+rU6qYxaxuC23XAGGt4zKbJl2YS+awBR/vYH8MI9LS1+ZZ5DU1NFLDRwq6qsoFgpjcG4JsxZjvYHawPK+GzLu1CimjkmVajuY9ml7h2W9rsPQDEaVsSWAADDfELwd2qPXVD3pXjpR6KFIpZnZyRYFkXQlhuQfEb8zgBH457FaiKRpMvHfQk3EeoCSPy9IgOo6G+ryPM2RwBxpM8aU+Y0tVDUqAveNTyFJbfauFNm23vtfcHewc81zNKePvJBIRe1o43kb+VFJ99rYrjJu1s1da0cNM/ySMnVKsUszvzCWWNf1eo7jUDsp68gN/tEo6/NI/kdJCYadiDNUTnQHAIIRU3ktfckqL6bctz77PeBqLKm3njlrH9HUxVSP3Y1uSPM7k+XLCrXcXtmmcClE7Q5fAbyqCUacrzQj6zan9HuxzUMbX5MPD+aZI+YrTU1CFqQWIf5L3YjZRqN9QDIRbY6RvYYAxdqvZZ84N8ppWVKmwDq2yygbA3HJwNr8iABta+Fzsyr8wyYtS11DUmndtQeOMy90xsCbpcFTtcA3uLgG+LUzHi6miaSNS88sQLSR06GVkA/a0+ip/dJBPQYw8FcbU2aLI1MJR3ZAYSJp53tYgkHketx78Ae85z6YwXoKaSeZ1/V60MSJcbO5l0Gw56R6R5bXviv+Euxa03ynNJVnkLFzEm6sxJJMjEAtublQAL9SNjcWDACp2gzu9FU00EE0sskRRQkZ0jULfWNl5eBNvDFC8P8A5nT1VPO1DMVimjkIUrchXDED0ue3XHUuDAEXkmdfKQf1FRARzWeIp+O6n3E4VuPuy2lzG8i2gqT/wAVRs5/1F5N/ELHlubWw+4MAU9wdxRV5RKmX5yCIT6NNVc0HgpfqngTYptcad1uEHGGrpI5V0yosi3B0uoYXBuDY9QRcHGRECgAAAAWAGwA8BgD1gwYMAGDCjxRxVU0MbzSUHeQpuzx1C3C3sCVZVPUbC+FHK+3GOoqIII6N7zSpHdpANOtgt9lN7Xvbb24AtzBhQ4v4nrKFHmGXrPAguzx1NmVerMhi5DyJsNzYXtEcK9sdDWSLE4enkYgL3lijMeQDA7H+IAYAsbBhbz/AIpekEjvQVTxRgs0kfcldIFy1u9DAAA81GFCl7caSWRIoqapZ5HVFDBANTEAbhz1PhgC08GPErEAlRqPQXtf34QuLu0SfLQrVOXEIzaVdKhGBNibWtqGwvytgCP7bKTMp0igooneB79/3ZAZjtZW3vptfyPXljW7QY8xmy+KjocuaCOQBHQOhZEWxC+gSiqdty1yAQQN8SnAXaouaVRp0pWjAjaQu0gNrFRawXe+rnfDHxBndVTK7rQ99EgLFknVW0gXJ0so5DoCcAVvn2Q5lDksFBS0RXXYVBWUNIW+s9wvohC1gDrPoixAw4dn2V1VLRQU6UqU2kXleWQOzSHdiEj2IPIFpFIAGxwozfpARW9ChkZugMoX+in+mLDz/PK2nJaPLvlMQF7xTjvPu2QE+xSTgDF2nGq+bpkoo2kmktH6HNUbZmHu225Xv0wkcI5XmOXZQ8VNl5FVIW1u0yBtTXVXRRq2RbbOU3BO995nKe2nL5X7uYTUr30nvU9EG9rEqSRbrqAAxYdNUJIivG6ujC6spDBh4gjYjAFZdnfCE+VZZPN3AbMHV2VPRJFhZEuDYi/pEA73tzAwscL8MZpTUVdMlJIMwqDbvXkQMI2ILmMAlu8J1E6tPJSCSLG8a6tjhQyTSJGi82dgoHvO2FWi7RIKqYw0EU1Yy/XeNQkab29J5CvnawN7G18AInZxwxURUrw1GW1LO7ln11IhhcWsO8CtrZehUpIN72xbuRURhhCGOGO3JIF0og8By1fxWW/gMeJKiqEZYU8Rk+ynfkA+1u62PuOEPhztHqqrNvkD0sdOIzJ313MjHQDbSbKLarG9jccsAWfgws8ScSz0avK1C8kEalnkSWO4UC5JViD8L4S6Xt0p5ZI4o6SYtI6oNTKBdiAOV/HAFtYMQecZvUxMRDl8lQOjLLEvh0ZwfwPLphHzTtfkp6hKaXLJY5XZQFeVRsxsGFla+/h4HAFqYMV1xL2mtS5kMvjomqHOkArIFJLKCLAra2+5JAAF8M/z1PHDJPU0ndJFG0jATK72VSxAAAUna27AYAnsGKbft/p97Ucx8Luo/PFkZpmtXGf1VA06+Kzxqfg9v64AnMGKSzDt8KOUXLyCpIYPNYhgbEWCG1sGALE7UY9WU1o/0WPwsf7Y5y7JoNeb0YPSTV/KrN/bHRfapNoymtP+kR/MQv8AfHPHZBJpzijP77D4o4/vgDoni/jeio4Ze8nieQKQIVYM7MRYLpG4BPU7Y574P7Ma6udCYWhgJGqWUFRp2uUB3c25WFr8yMdG5/wTQ1ikT0sZJ+2qhHHsZbH3cvLHNmdy1WSZhNT0tVKoicaSG2ZSAy6l+qxswvcWvgDojtSqO7yisP8ApFf5iE/7sc69ktIJc3o1IuBIX96Kzj8VxbM3Ekmb8NVcrpplQFZLD0WMZSQsPAafxBxUfZZmK0+bUkjmy95oJ8NatHc+XpYA64xUv6SC/wD0+A/+ZH/Tk/LFtYqP9JGT/A06+NRf4I/54AVv0baW9bUyfswaf5nU/wDZi9s/j1UtQtr3ikFvapxSH6NTf4irH+mn/qP54uziSbRSVL3tphka/hZGOAOQ+FIO8rqVP254l+LqMdnY414MfTmFG3hUwn4SLjsrAFLfpCcIx90uYRKFkDBJ7ba1Oysf3gbLfqCPAYUexXjhqKoMEz/4V1diCdo2VS+oe0KQR1uD0xZf6QGaLFlZhJ9OeRVUdbKQ5b2DSB7WGKR4B4QlzKWVYgbRwuxN7DWUYRrf957e4N4YAx8b8Y1GaVBeRmEd7QwgnSg6WHVz1bmfIWA6i4L4cjy+jip4wLqAZGH25CBqY+08vAADpjj6J2ikDWsyMDYjkwPIj2jHZ+W5itVTpPTsNMqBkYi4Fx1AI3HIi43GAN7ChS8HaM5lzEMAskAQr17zYFvZpRfeTiL45zvNcupXqu8oZUQqCO4lRvSYKLfrmHMjrhb7NO02vzOvSCRadIwrO+hGuQBsAWc2uSPdgCyuPFvltcB/4ab/AKbY5Z7P6fvMzol/8xET7A4Y/gMdS8fSacsrjy/w0v4owxy52dTaM0oj41Ea/wAzBf74A68qahI1LyMqKBcsxsAPMnFcPl0PEDUtfEDGKWpIBbnLEhVtxba7jYX2DMee2JXijswoaxZGMRE7IwSQyyHS5BsxBfSd9ztvg7HcolpMsjimQpJrZmU9NViPwt774AkKTg6NczmzF21yMipEttowFVWN+rGxF9rAkdcS3Eig0lSCLgwyAg9fQbHzIs9hrFd6dtaJIY9VtmZQCSviu9r+IOMPGU2igrHHNaeUj2iNjgDkXhyn7yrp4/25o1+Lgf3x2ljjXgw2zCjJ/wDEw/8AUXHZWAK04s7HaauqpKnvnhMliyoAQWtYnfxsD7ScfMWZgwAmdpdDVVtHPSU1O15NH61pEVbB1Y29IsdltuBzxWPBXZNmVLX008iwhI5FZ/1l/RvuAAOdr26YsWo46kVmXuk2JHM9DbHj6ey+qT4nFckX7ciZzjPK5QwpsrlkYGytJPAiH97aQtbrawPsxWMHY1WVtS9TmdTGhkbU4iu7H90XAVQBYD63Llh1+nsvqk+JwfT2X1SfE4ZIduQ2ZRkFPTUwpYowIQpUqd9QP1tV+ZNzf24pLivsLnWRnoJEkiJJEcjaXX90H6rDzJH98WD9PZfVJ8Tg+nsvqk+JwyQ7ciP4PzHP4I0hq8uFQq2USmpiVwP3rM2sjxsCepJ3x87WuFq7NIaVIokVlZ2kBlBC7KFubC558gbeOJH6ey+qT4nB9PZfVJ8Thkh25Cl2b8F5rlE0knyaGdZE0soqAlrEEG5U+e2LB4jlq6mingSiZZJonj9KWLSupSt7hiTa9/qjEX9PZfVJ8Tg+nsvqk+JwyQ7circq7Gs0jmik0wjQ6t/m8rEHoL9OmL2zXNKpGZKeheUgbO8sUcZP8zSf7MLf09l9UnxOD6ey+qT4nDJDtyF/MOy6tzSp+UZrVoijZYacFtKfsqWACm/WzX/pZnD2QU9DCIaaMRoNzbmzdWY82bbmfADkBhT+nsvqk+JwfT2X1SfE4ZIduR4477JqXMXaZGNPUH6zqAVc+Lrtc+YI874heD+Gc6yi8cXyespiSe7MpQg+Kll9AnqPSHvN8Tv09l9UnxOD6ey+qT4nDJDtyPnaJQ1uY5YYIqQxyySJqR5YzpUHUW1BrEXUee/LCZ2b8BZnldX8oamjlUxmMqJ1UgEqbi4N7aeW3tw6fT2X1SfE4Pp7L6pPicMkO3IkONBV1VHPTQ0jBpYymt5YwgvsbWcsdvEDmPPFScNdj+ZQ1dNK6whY5kkY95ewVgx5Dntiy/p7L6pPicH09l9UnxOGSHbkMWZ5xVIxEOXSzW5MZoUU/Fy3+3ClxHmOe1EEkMOWxwd4pXX8qR2UHYlbFbG17Hpzxt/T2X1SfE4Pp7L6pPicMkO3Ikuyzh6Wgy6OCcKJbszhTcAsxIF/EC17Yz8brUTU1RTU9MzmWJkEhkjRBqGnqxckX/Zt54hvp7L6pPicH09l9UnxOGSHbkVZlfZBmkE0U3dwt3civp74C+lgbXtte2L2yfNaqRtNRQPB++JopE/Bg/8AtwufT2X1SfE4Pp7L6pPicMkO3If8GIjhnNmqoTIyhSGK2HkAf74+4sVasf/Z"/>
          <p:cNvSpPr>
            <a:spLocks noChangeAspect="1" noChangeArrowheads="1"/>
          </p:cNvSpPr>
          <p:nvPr/>
        </p:nvSpPr>
        <p:spPr bwMode="auto">
          <a:xfrm>
            <a:off x="155575" y="-2117725"/>
            <a:ext cx="3962400" cy="4419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08612" name="AutoShape 4" descr="data:image/jpeg;base64,/9j/4AAQSkZJRgABAQAAAQABAAD/2wCEAAkGBxQSEhUUEhMWFRUXGR4aFhgYGB8bHhkaIh4cHSAcHiQgISghIB4oIRwgJDEjJSkrLi4uHCEzODMsNyktLisBCgoKDg0OGxAQGzQkICQsLDQyLzcsNDQsNCwtLSwsLzQsMiwsLCwsLCwtLCwsNCwvLCwsLDQsLSwsLCwsLCwsLP/AABEIAO0A1QMBIgACEQEDEQH/xAAcAAACAgMBAQAAAAAAAAAAAAAABgUHAwQIAgH/xABKEAACAQIEAwQFCAgEBAUFAAABAgMEEQAFEiEGMUEHE1FhIlNxgZEUFRYyQpOh0QgjUmJykrHBJDNjokOCs8JUZLLh8CU1c4Px/8QAGQEBAAMBAQAAAAAAAAAAAAAAAAECAwQF/8QAKxEAAgEEAQMCBQUBAAAAAAAAAAECAxESITEEE0EiURRxwdHwMmGBkfGh/9oADAMBAAIRAxEAPwC8cGDBgAwYMGADBgwYAMGDCXxhx+lLJ8lpYmrK08oI7nRfrIQDpFt7c+V7A3wA6YiuJeIYKCBp6l9CDYDmzMeSqOrH+gJNgCcUFxLNm1bJ/i6pYlG/dQt6KHwshsxHiWYjl5YiKnh2plKCWr75ENws7y6fMbaiL2AuLe3Gfdhe1zZdPVaviWVT9r9VVM3yHKpJYwba2c2/5iF0qfLUcb8fafVobVGVMP8A8NQkje5BufjiHrMv7+IT08JRUskkCkOISALGMrs0RHIi1t7gbgeafLVRXWZ0R2Gy927shHK5UWUnkVvffcXFsYy6hp2sdEOli43cv+E1U9qMTEOZJ6BRsVqaJpAx53BR7+VsP2Q53BWRd7TzJMt9JZNgGsCQQdxzvY+OKZo4Xu5VlQot2DMFJHUWb623NfDpiMaVMvqKTMIHWnDziKphQ6Vkj9EtIqfs2YggbKwUgDkL06+bs0Z1+ldNXTujovBjyjhgCCCCLgjcEeIx6xucoYMGIvibMO4pZZAbMFsv8R9EfAm/uxMU5NJESkoptmvw9Wd9LVODdRKI19iKL28rkn34nMLPZ3T6KJT+2zN+On+ijDNi9VJTaXj6GdFtwTfnf9hgwYhKzM2erjpoWsV/WTnnZBaye1iRfwB88VjFy4Lyko8k3gwYMVLBgwYMAGDBgwAYMGDABgwYMAGDBgwAq9pnEpy7L5Z0t3hskV+Qdtr+dhdrdbWxSfZ7mc8VNUMtHJPJUSXed5xArKL+iZG3Y6tRIVhfrfDP2vVbVOb01E5PyeOMzMnRmCyOb/8AKgUeF28cRoBYgcybAf0AxhXqY6sdfTUO56r2sYKvNqobLQ5fp8A8xYeWvvQD7eWN7IUkqX0vl1VED9uF0kQeZD6Tb2OT5YkZNMEoWSJYnQAMqySA+NyVvub9GA5Yd8g4qikAjAlJA6I72A2uTdmPTc45009NI6ZxlBXg3/ZlyDhOKmYSBneS31iSo9mkdPJr4Yr4wVlWkUbSSuERBqZmNgB4nFV592i1NQD8h0U1Pv8A4iZbu4/aRT6Kr5tuQQdsdFKjKbtBHBWrpeqbLXkgViCyqSORIBI9mNbN8phqozFURLLGfssOXmDzB8xY452qM9mdjfN6x2H1u6Mmke5TYD2Ym+F+PK6lsxn+caUf5gN++Qb3Iv6V/Jib26c8avpprjf8mS6iD5180Ni8N1eSSGoy55Kmi5z0jG7KvMtF0JHuO1jq5izMlzeGrhSencSRuLgj8QRzBHUHcYgajO3qKWObLgJu9PotsAg3uSGI9IEabHkcJnDtLLSZxDTuO7adXndozZZLByQ1gAWuLnbbGcajvjY37SxyvYt/CL2oVtkihHUl29g2Hxufhh6xo1+TwTHVLEjtbTcje2+34nHXRmoTUmcdaDnBxR44eg7ulgXqI1v7bAn8cSOPKKAAByAsMfWPvxm3d3NIqysRXEudLSQlzYudo18W/Icz/wC+Ibs7o27uSpkJLzMdz1AJ397X+AwucRxVktR3s1O4UGyLbWiL+9puD4nx5eGLLoaVYo0jX6qKFHsAt8cdM0qdKy5ZywbqVcnwuPuZ8GDBjlOsMGDBgAwYMGADBgwYAMGDBgAwYMGAKY7Yab5HmlBmTLeEkRTbXAsWvfx1Rs1h+4caWa0/yepdV5I906+j9ZfbsRh24+yCJabMJqmokamki1GFjcRzrbQ8TE3QkgDRyJbw2xWnD0uaZjRQrBRRMsKGMVMrFS4U+iq+koNh6NyGFxzBvjCvTyV0dXS1lTbvwxj4gzs1ih3fSUtaLTtfYEq3M352bl0Jw58DZXJDEHfugHUFdK+mQdxqbrseW/twodndBN8rkhzCk7pu5LKHAdJPSQEqd1utxtcn0sWPmtSlLSyyDTGkUbMNvRXSpI2H9Bz5YwjB3uzerWi44w4Kp7S8/FVVvTav8JRjVPblJNz0nxCeHiDfpaLyihSWNayuQuH3o6Q3CFQbd9Lb6wJ5L19hwu5dRPNFTQFiZK6oBka++lmuzfCx+OOi62mhjjDmJCKdCY9h6AVeS+Gw/AY767dOmqcdX2zzOnUZ1HUmrpaX58yL4Mo6lELTEIjCyQKioEHQ2UDTttp+O+IvjjIIayKaak7v5dT3syW1EjcwyAWvqHINyJBHmrcC8e5hmFdH3jw09M5OlGjP6217rGx3Zx1OoAW5HkW/jThOWST5bQVBpaxFszfYmQclkFiDboSD5g2BHPFODW9nRNqpfQn9lmcrT1bwlglPVRfKEubBJFAL8+QKbn+EYZOLJwM7yYrYk/KN/ENGAP74qJaaKpOXxVE5p1kjde9AFlYhQNQuPRJ2O4Av4YsHP4Y8vzbJRPM7QxxPGJZDcl/SUFj0F3TfoLeF8dNeKVXX5o5qEm6W/wAsy5sGDBipcMGDBgAwYMGADCzn3GEcJ7uAd9MTYBfqg3tzHM32sOottjFxtldXMB8nkYpazxAhb+d9rjxBPTGbhXhcU9pZiHmsAPCMWtZfO21/cOt+iEacY5Sd/wBvuc851JSwirfv9jdyTL5B+tqn1zHp9mIfsoOV/FuZ8cTGDBjGUnJ3NoxUVZBgwYMVLBgwYMAGDBgwAYMGDAFcduMYelpI5HKQSVkSTsOkZDXJPKw579QMZ+OoqukpTPQVKQRU0YPyfuFZWVeY1G7Cy8gLcue9w3cR5JFW00lNOCUkFiRzU8wy+YNiPZ1xV1Xm9flUDUuY0Rr6NVKCpQ84SLASCxsbbekR7W2JpJNlkyy8lmlenhadVWVo1aRV5ByASBcnkfM4Xu1iMtlFYAL+gp9wdCfwGMXAPEc2YXmSHuKFE7uIOdTyuCvp36KoUrbe5Y7m2zTmdCtRDJDJ9SVGRvYwINvPfGXDNOUUHwi4+X5MeliPf3YH9cdCMoIIIuDsQeuOZZcuqKOX5I/6urpZO9pGPKVb3Gm+xBtce8G1ji3eFe1WjqVCVTikqBs6S+it9rlWOwHkxB9tr46epTk1NcNHP07UU4PlNk3lvAmX084qIaVUlBJUhnspIsSqltC7eAx57SM6FJl08l7Oy93FYAkyP6IAB59SfIHEXmXazlsLuglaVl2HdJrDm3JGvpPhe9sVnxhxVLXTRyzRlI0NqOkvd5JDsHcePL2ch11ZU6cpvfBpUqKC1yTPZ7lkD1Ey1fdtBT0SRy95YIGdgxJJ5bJzvtj5FlJrcqzASM0lLSNI+WTNcOUjVyVufrR2Crc+f7ICyeR9jVpoairqBK1+8ngMd0Zt7KDq5Am243tysbYdu0OoSDKqzkq9w0agCwGsd2oA9rDbE1ailNtEUoYwSZ54B4lEmTQ1dQ1hHE3esbk2iLKW23JIS+2++JTKONKCqt3FZCxPJS4Vv5Ws34Yp/MapqThOniIIeqewA56TI8l/YVUD/nxhk4RpGVQ0IBAAJUld7eRtilWtGna/kwq1o07X8l08TcQGjRZBS1NSrGx+TorlPAkag1j4gEbbkbXlqScSIjgMoZQwDqVYXF7MDuD4g8sc9Q8IrF/kVNVD5JJYfgBjajyqqB/+619vKdx/3Yp8XSKfF0zoDGGpqkjXVI6ovizBR8TiiJMnlYWbMcwb21JP9saJ4Jp2OqRppW6l5Lk/AA4j4ymR8XTLfn7SMtWaOEVaSSSMqL3d3W7GwuygqBc+OGzHNXEuRwxxQx08YSV541iKi7ayTbfmfeedsdK42pVFUjkjalUVSN0GDBgxoaBgwYMAGDBgwAYMGDAHiWVVUsxCqBckmwAHMknkMamX5vBPGZYZo5IwSC6sCotz35YW+1DiejoqUrVxrOZPqU5t+sKkEE35KCASSD02J2xTs0dZmgDVkhgphbuqaIaEVRysvIAdC1z7BbEN2JSb4L0+m+XXI+X0u3+un574rLtA43bM5Gy/LpQsAH+JnH2xy0J1Kb2PLVy+rfUvtwnQohZohYC5YyMNvG+oDC7FkLy1FPHl6PFNMGuveB1WPl3mtSbJuf5dt7XjK5bC3I49nPGklD3uXRwS1xjcmDurCyndw3OwDb333Y+WHiTiLOZFPdZOkZ+y0tUhHldRpPuuPbiX4H4OgyyDu4hqkaxllI9KRv7KOi9PMkksMt9J021WOm/K/S9t7YybVyyTOaOOMnzHXLV5pFMsh091JHpaJLHZLox0DcW63udyTdoyXs9raqkhqFqoHMqBxHPD9W/IagGJ28sMXaNJmVPltQ81RSyo47t0WBlIVzo9Fu85i99wcP3DVOI6OmReSQxqPYEUY070or06M3SjJ+rZRPFXDOa5fH3ndU5jtd5KZL6P4gyggedreeIvJ8wywxI9QZRUj0mkvJr1jqpU2AHTlyxenHPEE9AkdQkJmgUkVKr9dVNtMi+S2IIOx1DlzBlGVZbWqtUlFDdje8lOFcMP2gRz89/InCVWU16maUVGjJuMU/mhJ4G4Zqa9O9q6qt+QH/JhlmbvJlP2pCtiIz0HXmLCxbW4nykytS8P0chZVdpqh/VRF2dUO5+qr9eZ7vlewsXi/iI0ypDToJayc6aaHxPV38I1G5O3LpuRm4K4ZjoIXdpBLPKTJU1B+225O/RBvYe3ERTeyJsqvtRkWXNKHLohaGjRbjw2VrezQiC/ixxK4gcuqhW19bmAHoyP3cOxF0UKuqx8Qq+w3GJ7HndXPKdvY8fq55Tt7E3w5kQqA7yOUjTmRzJtc872sN+XXG9ndBDJTrLTyjREunQb3uWuee4Yk8iN8aXDfEPya6MmuNjcgcwbAEjodgNjj5neTKq/KKc64GPvQ+B8r7b7j8cQse36Vf39/wDCFj2/Sr+/v/hCY0c1zJYEufSdto4xu0jnYKoG5uSOXjjcdwASeQFz7MQnD2SNn8l9Xc0cDblSpldyNrDfQLdSLeF99NKNLOW+CtCi6kreCLWhzemmgrq2nf5PBMkrfU9BdQv6KnUNvEbY6VRwQCDcEXB8Ripe0PL6ylphpr5ZKJyIaoTJE7pE50GQOEDG17eNyDvva16VVCKEN1CgKb3uLbb9dsetC1tHr4qOkZcGDBi4DBgwYAMGDBgAxp5vmcdLDJPM2mONSzHyHQeJPIDqSMbmKI7a+JHrKuPK6ZvQRgZyOr87HxVF3P7x8VwAswVDZpWvX1eyFtMMZNx6IJCDxCqCTbm1z44Z6hFqISFIZXW6nfSeovYglfEX3FxjHFTQxLFBdRpsYlJsxK7kjqTzv7TjWz6vWkgtEoDsdMSKPtsb8vK9/wAOuMm7s6EsUQ1XxTHRkU5BnKCzsNKAG31QoFrDYW6eZviz+x3hwQ0xq3RVmq/T9EABIjuiKByBHpHxuL8sVlVcH3oig9Kov3hYm5Z+q3PTcgee+LS7H+KhWUawyG1RTARyLyJUbK1vZ6J8weVxiJcaK7vsfMGKr4q7aoaaZ4aenacxsVZy+hNQ2OnZiwvtfbltcWOFyo7U66raCK0dFBUyCPvkuzqNQViGJspAPPSCOd8VxfIyRNSUNVn9VVwTzd1l9NO6KIlF5JFJVdze9h6RvtuLDe4Wst7QavKJHpywr6SFzEkh1LuBfSj78uWk6gLbbWxg4pSbKHlpMrrZnjZDJUx2Vmi+qurUBsxBFyoUgAE9CLB7L88oZ6KKmhKKyoFlhe2pm+21js4Y73HiL25YrOpjDJK6IUbu3k+Zf215dIP1gmhPgyah7ipP4gY9V3bHREaaRZaidto00FQW6ai1rDxsDisMiUpUV8cSqESf6tr2RWkuFHiQAo9uNuniX5yhYxhGam1MoH1WNwfw2xpZBXPdXVV0E0tXUv3yVEfd1Ji9GSKM8xESLqF6W9E29IEb4eO0TiaCLKaejyyRW+VKsMQVrlYLWYnmQT9Q6rH0m6g4XqUsolkqPQH2hr1x6QPri4utxsV8uVzhZ4CyhWmlqQpEYZlgB8CTv7ht7z4YTq4QbZjXkqcchyyqhWCFIl5ILX8T1PvNzibyCtWGdJHW6i9/K4tcezEfgx5Ck1LLyeIpNSy8jZmfChlfvaVkMT+kBe1r+G1rf05dMeZIxR0csUkiNJKdkU30jYEn3D8BiEqq4GCKFNVlLM5PVj4WPIC/tviPAxtKpFO8Vt/U2lUineK2/qfcKfBfCtV85P8ANtUYxCB38rgWXVf9WV5SE2JtYAW5ggHDZhZzdDBVwyQ1MlHJO2mSoMlolVQL6xY6jYbLsCcT0srTt7l+jnapb3Lo4r0ihqO8jade5YMiD0n9Gxtbketxy59MQPYRVvJlMeuQSaHdFF7lFBFkbzF7gdFK418648SOOGmy+Va+tlASMqysAQN5ZdOw6tbbkeQGGTs84TXK6NacNrckvK3RpCADbyAAA9l+uPSpo9abGbBgwY0KBgwYMAGDBgwAv8e8RjL6Gao21KNMQPWRtlHmL7nyBxQfCFMsKGrqpAJKhtmc/tXa5J6tYnfoBhv7eK01FZRZepOn/NkHjclR71VX/mxFZ5JFAvfFNT6REiDk5JuqW5GxueW2+KSfg0gvJtV1BGzCST0dAuSDpuBuNRFiQN9ibbnbCzk85r65pyP1MAtED+0eR9vM+VlxrZ7ltXJTvLVzhQousKDa5IABtte5/e9uJ/IqRaGkXX9bYvbmXYgBfbuFxXhF+WGZ5lLrMUa6JVIeINbTUIB6Sg29Ftztz2BvbHjNsiZ2FTSyNTVIF9SsVvtyJXcHpcfjiYoq0S95pBsjmMk9SLXt5XNvccTGT5WahioYLYXJIv5Yq5Yq7LWuVNk1S1AZIqynJjlsGa178+vJhv43GNfJnikkkoxdoZWJhYj0o3ts3w2Psxb2cZU0DaXKsGFwehHmDiv+H6OOaonqv8uNXCxaDoBtzJ02uDsfO5xaM1JXRRxtZE5wTkFJWUs+X1USR1sJZhKoHeOpNw4bmwBNiDtbT15bPZRw5ltfl+mWBZJo3IlNyri5uhBUg6dIsPNWxpZ9QNJaelcpVQH0GU2N+ZQ+48jtvbkThC4RzyWhkklin7mRU2VlLLLYi8bADYkXIPQrba9xlKnKSeLDai1dDfwVRoktY0QtH35SMXvZVLW367MN8YcjnM1RV1arrCDu4Re2qwvYHpewP/Njb4UpW+bwFNnkVyCf2mLAE/hiPopmRBQ0XpyC/fTfZQn6x8yOQ9g5nGrdr3IclGN3weMxzKTMJTSQae6urPKDf0LA7+Bv06kW8cPSKAABsALD2Y0MjyeOljEcY82Y82Pif7DpiRx5ler3HrhHi9TXdWX7BgwYxVAYqe7KhvslhcX8wCP64wOcw5jXCFQxSRxex0LqK+ZHO3sxG03FUMjaUSdmHMCJjb225Y1JswzKM2NNDKP2o2I/q1/wxv5RmNVI9pqXultuxkB36AC1zjbBKN3v+TbBJXe/5JjC5xlSzVPdUdPF3kkrFv4VW3pE8lG/M+Y64YybbnYYXOHKjMqupnmy1oYojpp1lm0gEi7BU1AksSdVgDtpvi3TQlKV14L9JDKpd8IlOzbh85ZnUVOsqTSPSuaoKNojfUADz6JzsTe9gCMXthG7NOAzlwlmqZBPWTn9bILkBb30gtubnckgX2223ecetFNLZ6rDBgwYkgMGDBgAwYMGAOeeJJ+/4kqG5iFdK+WlFQ/7mb44kq10XSzKWIPoBV1Nc7bActr7+F8LOUktnWYt/qT/AIzf+2GipqEUEOwHosxF99I+sbDew8sZS5N4fpBkSUKTuFYNa4NmHjba4P4jGZkB5gHcHfxG4OMVEU7te6093b0dOwt5WxgpKV1fU8moaANO9tRJZ295sAOgFsVLm2iBRsABudhbc7n8cMlVS/I0imhclmsGvYq1xf4bYRqalqC6tJJbu5JBYcpYm3W4HJlNh7vj7zjOGjVv1mhIrFu8jcqb9IzqC6j4C/4HFZQcmhcw9pHErCI3I72UaFA+yv2iPDn8TiK4LaGaj+TsfSVjrS9js+sHxtyHux84cheolevnQ2taBOdgL7jz6DxJJxt5lksdZeRFkp51OzlChJ8/H+IfHpjRJJWKbbuS9NNEkjRITrZmdhZiLnc3NrD2Xwi8d5QPlUfdW1z80H7V7avYf6gnDRDmaoF+XWjmiBsSTpkFrFktsxI+za4J5DGnwzTtUzvXSiwPowKei8r/ANvaWwWth70YpK2RytBRbd2oSWb9kDZred+vO/K3PDPk2VR00YjiH8R6sfE//NsQ8nD5jkeajm7uRidat6UbG9yD1G587dLY1hxk8DiOtpzGf203U+YB5j2E45eohUn+ng8/rKdaT1wOGDEInFlGf+OvvDD+oxKwVSOAUdWB5EMDfHC4SXKPMcJLlGCurXjItA8i25x6SQfNSR+BPu6x83FkCf5glj/jiYf2xO4ME4+USnHyhXm48pByMj+Sp+ZGJbJc0NQrN3MkQBGkyC2oeIxIBB4D4Y0s6zVKaIyyHlso6s3QD/5yxb0y1GO/mW9L1Fb+ZF8UiWokgoKY/rahrNbom9y3ULsSfJGxdWU8H0kEVLGIlb5LvEzDcOR6T+Gpjv7eVrDCX2K8PylXzKq/zKj/ACVtbRFtvb96wt+6L39M4tPHrUafbhY9SjT7cLBgwYMamoYMGDABgwYMAGDBgwBzxPlhpc9r42N9eqZTb7MjK9vdq0+dsYuLMxp4jGKhXLG5R49mS1uRuCL4c+1Tgitlq1r8uKs4jCSRXAZgCdxf0WBHMEgjSLXvsiyV1bcLUZPMzDr3T2v5XQ/gcUa3c0jJWsbFHxTHJYQQTydBpjAA9pLADEjUSTmBysYWUg6F1BreBJta/luNuZxGrU5rILQ5VMngXR7e64QY3qfgDNZYzNWySxrtanp9Jle5AsLMEUb3JZjYXuNsRiWzRinzcQFllbXI7nuoYxqfTsFFhvc2vv1a3TEZJlktQ6y5gO7QMBHTb3BYgDX1v4/jYAjFz9nvCFPRwq60ncVDA6zI4ll523cbbgAkJYXPLDBm2TwVS6Z4lkFiBfmLgqSpG6mxIuCCL4nErncptoY5Y9JCPGQLCwKkdLdLeGNbKJlIKRxsiIARqNjvfkpJZRttqA8hti1ZOBqXYJrjUCwVCLAeAuDgy7gOihDDutesktr31E8yQAAb+d8Rgy3cRTlZQHMnVEVmgja7uoJ1sNtCW6bm7fDlhn+Y5gmhYJVW2kaY2GkctttrYuCGFUUKihVAsFUWAHgAOQx7xOBXuFGUWWtTroZO7UH0F0kWHmW3ZjzJ/wD6dXNEdzo7lJIyo+va2ouByPRVu3idgMX4wvsd8R8uRUzG5gjv/CB/TDAnuHM/GWU0lOgEcJ76Q2QBmNtxc2v52A8/LDjH2RRRUUDVENbLUyelJ8mMX6q4uEKyEAgciQed97WxdMOS06MGWCIMv1W0LqHsNrjG/iyVjOTuynk7KK1VDQZpItwCI54wzJt9ViHYXHLYWxj+gWdpynoZR4trUn4IB+OLlwYo6UHykZOlB8opeThHPANkoSfJ33+Nsesk7LqupqUlzYx9zFusMRuHN72PgvK/U2ttzxc2DCNKEXdIRpQi7pHxVAAAFgNgB0GPuDBjQ0DBgwYAMGDBgAwYMGANM5rANjPFf+Nfzx8+doPXxfeL+eMhy6I/8KP+Qflj582w+qj/AJF/LEbJ0ePnaD18X3i/ng+doPXxfeL+ePTZdCB/kxny0LvhPz3i6mogWqssqYkBt3ncwum/LdJCB78NjQ3fO0Hr4vvF/PB87Qevi+8X88InDnaTldbVJSxQMryX0s8SBSQCbbMTcgbbYfvm2H1Uf8i/lhsaPHztB6+L7xfzwfO0Hr4vvF/PHv5th9VH/Iv5Yw1dCioTHTxO3RSFW/vsbYbGj387Qevi+8X88HztB6+L7xfzxXvFPHyZcyCsykxiTVoKtC4bTa9rbj6w5254ycA8f02a1LQR0Ij0xmQs2k8mRbWC/vePTDY0P3ztB6+L7xfzwfO0Hr4vvF/PHv5th9VH/Iv5YPm2H1Uf8i/lhsaPHztB6+L7xfzwfO0Hr4vvF/PEVxFm2XUChqtoIr/VUqCzfwqAWPtA2xiymuSrp+/pqEaW3i78LF3o6MLB2CnoWAJ52sQcNjRNfO0Hr4vvF/PB87Qevi+8X88V5m3aFDQyLHmOVPTlvqsgjlRvEq3o3A8OYuLgcsOPDuY0FdH3tL3Mi8jZACp8GUgEH2jfphsaJL52g9fF94v54PnaD18X3i/njxWQU0SNJKsMaKLszBVAHmTsML2R8TUNbM0VFB34T/MlESrEngCWsSTY20qeXhvhsaGT52g9fF94v54PnaD18X3i/nhQ4mz6SgDSTZQr06/8WB0ey+LqUUr+I88e+EeN8qzFgkIRJTyiljVWP8PNW9iknDY0NnztB6+L7xfzwfO0Hr4vvF/PC/nmeQUgdpcvnKICWkSnR1CgXLEqxIA8SBhYi7Wspd0SOnldnYKoECDckAc2HjhsaLH+doPXxfeL+eD52g9fF94v54+yZfEAT3CHyCLc/HCbnvG1FRAGroZ4QxIUtBGQSPAq5GGxocfnaD18X3i/ng+doPXxfeL+eF7hnP6avAenoZe7Jt3rwxontBZrsP4QcMnzbD6qP+Rfyw2NGWnqEcXRlccrqQRf3YMfYYVQWRQo8AAP6YMSQZMGDBgAxWWbVnzzmM+XK5FHTwsKgrY652sEH/629IcvSja9xbEz2r8YDLaJmRgKiW6QDqD1f2IDf2lR1wi9jvDGZxU/ymGeniSps5EsTSOwBYAmxXY3JHpfav1wBTtRBNQVZVvQnppfg6NcEX5i4BB6i2Ov+HM3SspYamP6sqBreB6qfMG4PmMUd2+cLyRmGuco7yfqp2jjMalwLo2ks5uVBW5b7C4kf0eOLPr5fK3jJT3+LoP/AFAfx4AvHBgwYApf9JanvDRyfsvIv8wU/wDZiI/RrgvU1b/sxKv8zX/7cMH6ST/4OmHjOT8Eb88Qv6ND/ra0eKRn4F/zwBfOIzibOFo6SapYXESFrctR+yvvNh78SeK+7cqyNcpmiZwHl0d2u920SI7Wt4KCb8hgDn2ColzTMovlLl3qJ0Rj4KzhbL4KAdh0tjsGNAoCqLACwA6AdMcc8D1AjzGjdtgtRESfAa1ufhjsjACt2nZIlXltSjqCyRtLGequilgR4X3U+THHMnA/E0mXVkdQhOkECVR9uMkal+G48CAcdW8X1QioauQ/ZgkPv0G3PzxyHw/lT1dTDTxglpXCi29gTu3sAuT5DADp208YPW1rwK5+T07FFUcmkGzufE3uo8ANuZvcvYplQgymA2s02qVz4ljZf9gUY5t4vpTFXVUbAgrPIN/DWbH3jf346e7JqpZMooyvSPQfarFT+IwA2uoIIIuDsQeoxyFx/lQoczqIYSVWOTVHY2KhgHUA+WoC/ljr7HJ3bDOr5xWFTcBlX3rGin8QcAXTkfETZhw5USym8opp45T+0yxsNXtIsT5k45/4Hh15jRLzvUxX9neLf8MXlwTlz0nDE7OCryQVEwB6BkbR8VCn34pLs/YDMqO5IBnjW4JB9JguxG4O/MYA6P437QYaJlp4iktZIQqRlwqoW5NKxNlG97cztyBvjQyjs0Es3yvN5RW1J5Jb9RGP2VU/WA35gDf6t98Vv2h9j1TTs9RSM9VESWdTvMt9yT6zfqN9+XM4kuyDtU7vTRZg/ofVhnY/U8EkJ+z4MeXI7fVAvhFAAAFgNgB0GPuDBgAwYMGADATgwYA504/yTNM1rjM1FULTqdES2AKxA/W0sR6TfW38QL2GLy4Zr1eNY0pp6dY1CKk0eiygWAFiQbAdCcTODAELxnkK19FPTNa8i+gT9lx6SH3MBfxFxjnDJeBM5pp454aORZInDKbqNx0PpC6nkR1BIx1TgwBCZJnzz2ElHU07de8VdN+tmVjt7QPZiZkcKCTew32BJ9wFyfdj1gwBTfbNS1WZpBHSUVSyxszMzxhAbgAWDEN43uo6Y1uxHh6sy+aqkq6aWOMxAA6dRZgb2ULdjsTyGLtJwt5lxvSQq7gyzKgJdoIZJUUC+rU6qYxaxuC23XAGGt4zKbJl2YS+awBR/vYH8MI9LS1+ZZ5DU1NFLDRwq6qsoFgpjcG4JsxZjvYHawPK+GzLu1CimjkmVajuY9ml7h2W9rsPQDEaVsSWAADDfELwd2qPXVD3pXjpR6KFIpZnZyRYFkXQlhuQfEb8zgBH457FaiKRpMvHfQk3EeoCSPy9IgOo6G+ryPM2RwBxpM8aU+Y0tVDUqAveNTyFJbfauFNm23vtfcHewc81zNKePvJBIRe1o43kb+VFJ99rYrjJu1s1da0cNM/ySMnVKsUszvzCWWNf1eo7jUDsp68gN/tEo6/NI/kdJCYadiDNUTnQHAIIRU3ktfckqL6bctz77PeBqLKm3njlrH9HUxVSP3Y1uSPM7k+XLCrXcXtmmcClE7Q5fAbyqCUacrzQj6zan9HuxzUMbX5MPD+aZI+YrTU1CFqQWIf5L3YjZRqN9QDIRbY6RvYYAxdqvZZ84N8ppWVKmwDq2yygbA3HJwNr8iABta+Fzsyr8wyYtS11DUmndtQeOMy90xsCbpcFTtcA3uLgG+LUzHi6miaSNS88sQLSR06GVkA/a0+ip/dJBPQYw8FcbU2aLI1MJR3ZAYSJp53tYgkHketx78Ae85z6YwXoKaSeZ1/V60MSJcbO5l0Gw56R6R5bXviv+Euxa03ynNJVnkLFzEm6sxJJMjEAtublQAL9SNjcWDACp2gzu9FU00EE0sskRRQkZ0jULfWNl5eBNvDFC8P8A5nT1VPO1DMVimjkIUrchXDED0ue3XHUuDAEXkmdfKQf1FRARzWeIp+O6n3E4VuPuy2lzG8i2gqT/wAVRs5/1F5N/ELHlubWw+4MAU9wdxRV5RKmX5yCIT6NNVc0HgpfqngTYptcad1uEHGGrpI5V0yosi3B0uoYXBuDY9QRcHGRECgAAAAWAGwA8BgD1gwYMAGDCjxRxVU0MbzSUHeQpuzx1C3C3sCVZVPUbC+FHK+3GOoqIII6N7zSpHdpANOtgt9lN7Xvbb24AtzBhQ4v4nrKFHmGXrPAguzx1NmVerMhi5DyJsNzYXtEcK9sdDWSLE4enkYgL3lijMeQDA7H+IAYAsbBhbz/AIpekEjvQVTxRgs0kfcldIFy1u9DAAA81GFCl7caSWRIoqapZ5HVFDBANTEAbhz1PhgC08GPErEAlRqPQXtf34QuLu0SfLQrVOXEIzaVdKhGBNibWtqGwvytgCP7bKTMp0igooneB79/3ZAZjtZW3vptfyPXljW7QY8xmy+KjocuaCOQBHQOhZEWxC+gSiqdty1yAQQN8SnAXaouaVRp0pWjAjaQu0gNrFRawXe+rnfDHxBndVTK7rQ99EgLFknVW0gXJ0so5DoCcAVvn2Q5lDksFBS0RXXYVBWUNIW+s9wvohC1gDrPoixAw4dn2V1VLRQU6UqU2kXleWQOzSHdiEj2IPIFpFIAGxwozfpARW9ChkZugMoX+in+mLDz/PK2nJaPLvlMQF7xTjvPu2QE+xSTgDF2nGq+bpkoo2kmktH6HNUbZmHu225Xv0wkcI5XmOXZQ8VNl5FVIW1u0yBtTXVXRRq2RbbOU3BO995nKe2nL5X7uYTUr30nvU9EG9rEqSRbrqAAxYdNUJIivG6ujC6spDBh4gjYjAFZdnfCE+VZZPN3AbMHV2VPRJFhZEuDYi/pEA73tzAwscL8MZpTUVdMlJIMwqDbvXkQMI2ILmMAlu8J1E6tPJSCSLG8a6tjhQyTSJGi82dgoHvO2FWi7RIKqYw0EU1Yy/XeNQkab29J5CvnawN7G18AInZxwxURUrw1GW1LO7ln11IhhcWsO8CtrZehUpIN72xbuRURhhCGOGO3JIF0og8By1fxWW/gMeJKiqEZYU8Rk+ynfkA+1u62PuOEPhztHqqrNvkD0sdOIzJ313MjHQDbSbKLarG9jccsAWfgws8ScSz0avK1C8kEalnkSWO4UC5JViD8L4S6Xt0p5ZI4o6SYtI6oNTKBdiAOV/HAFtYMQecZvUxMRDl8lQOjLLEvh0ZwfwPLphHzTtfkp6hKaXLJY5XZQFeVRsxsGFla+/h4HAFqYMV1xL2mtS5kMvjomqHOkArIFJLKCLAra2+5JAAF8M/z1PHDJPU0ndJFG0jATK72VSxAAAUna27AYAnsGKbft/p97Ucx8Luo/PFkZpmtXGf1VA06+Kzxqfg9v64AnMGKSzDt8KOUXLyCpIYPNYhgbEWCG1sGALE7UY9WU1o/0WPwsf7Y5y7JoNeb0YPSTV/KrN/bHRfapNoymtP+kR/MQv8AfHPHZBJpzijP77D4o4/vgDoni/jeio4Ze8nieQKQIVYM7MRYLpG4BPU7Y574P7Ma6udCYWhgJGqWUFRp2uUB3c25WFr8yMdG5/wTQ1ikT0sZJ+2qhHHsZbH3cvLHNmdy1WSZhNT0tVKoicaSG2ZSAy6l+qxswvcWvgDojtSqO7yisP8ApFf5iE/7sc69ktIJc3o1IuBIX96Kzj8VxbM3Ekmb8NVcrpplQFZLD0WMZSQsPAafxBxUfZZmK0+bUkjmy95oJ8NatHc+XpYA64xUv6SC/wD0+A/+ZH/Tk/LFtYqP9JGT/A06+NRf4I/54AVv0baW9bUyfswaf5nU/wDZi9s/j1UtQtr3ikFvapxSH6NTf4irH+mn/qP54uziSbRSVL3tphka/hZGOAOQ+FIO8rqVP254l+LqMdnY414MfTmFG3hUwn4SLjsrAFLfpCcIx90uYRKFkDBJ7ba1Oysf3gbLfqCPAYUexXjhqKoMEz/4V1diCdo2VS+oe0KQR1uD0xZf6QGaLFlZhJ9OeRVUdbKQ5b2DSB7WGKR4B4QlzKWVYgbRwuxN7DWUYRrf957e4N4YAx8b8Y1GaVBeRmEd7QwgnSg6WHVz1bmfIWA6i4L4cjy+jip4wLqAZGH25CBqY+08vAADpjj6J2ikDWsyMDYjkwPIj2jHZ+W5itVTpPTsNMqBkYi4Fx1AI3HIi43GAN7ChS8HaM5lzEMAskAQr17zYFvZpRfeTiL45zvNcupXqu8oZUQqCO4lRvSYKLfrmHMjrhb7NO02vzOvSCRadIwrO+hGuQBsAWc2uSPdgCyuPFvltcB/4ab/AKbY5Z7P6fvMzol/8xET7A4Y/gMdS8fSacsrjy/w0v4owxy52dTaM0oj41Ea/wAzBf74A68qahI1LyMqKBcsxsAPMnFcPl0PEDUtfEDGKWpIBbnLEhVtxba7jYX2DMee2JXijswoaxZGMRE7IwSQyyHS5BsxBfSd9ztvg7HcolpMsjimQpJrZmU9NViPwt774AkKTg6NczmzF21yMipEttowFVWN+rGxF9rAkdcS3Eig0lSCLgwyAg9fQbHzIs9hrFd6dtaJIY9VtmZQCSviu9r+IOMPGU2igrHHNaeUj2iNjgDkXhyn7yrp4/25o1+Lgf3x2ljjXgw2zCjJ/wDEw/8AUXHZWAK04s7HaauqpKnvnhMliyoAQWtYnfxsD7ScfMWZgwAmdpdDVVtHPSU1O15NH61pEVbB1Y29IsdltuBzxWPBXZNmVLX008iwhI5FZ/1l/RvuAAOdr26YsWo46kVmXuk2JHM9DbHj6ey+qT4nFckX7ciZzjPK5QwpsrlkYGytJPAiH97aQtbrawPsxWMHY1WVtS9TmdTGhkbU4iu7H90XAVQBYD63Llh1+nsvqk+JwfT2X1SfE4ZIduQ2ZRkFPTUwpYowIQpUqd9QP1tV+ZNzf24pLivsLnWRnoJEkiJJEcjaXX90H6rDzJH98WD9PZfVJ8Tg+nsvqk+JwyQ7ciP4PzHP4I0hq8uFQq2USmpiVwP3rM2sjxsCepJ3x87WuFq7NIaVIokVlZ2kBlBC7KFubC558gbeOJH6ey+qT4nB9PZfVJ8Thkh25Cl2b8F5rlE0knyaGdZE0soqAlrEEG5U+e2LB4jlq6mingSiZZJonj9KWLSupSt7hiTa9/qjEX9PZfVJ8Tg+nsvqk+JwyQ7circq7Gs0jmik0wjQ6t/m8rEHoL9OmL2zXNKpGZKeheUgbO8sUcZP8zSf7MLf09l9UnxOD6ey+qT4nDJDtyF/MOy6tzSp+UZrVoijZYacFtKfsqWACm/WzX/pZnD2QU9DCIaaMRoNzbmzdWY82bbmfADkBhT+nsvqk+JwfT2X1SfE4ZIduR4477JqXMXaZGNPUH6zqAVc+Lrtc+YI874heD+Gc6yi8cXyespiSe7MpQg+Kll9AnqPSHvN8Tv09l9UnxOD6ey+qT4nDJDtyPnaJQ1uY5YYIqQxyySJqR5YzpUHUW1BrEXUee/LCZ2b8BZnldX8oamjlUxmMqJ1UgEqbi4N7aeW3tw6fT2X1SfE4Pp7L6pPicMkO3IkONBV1VHPTQ0jBpYymt5YwgvsbWcsdvEDmPPFScNdj+ZQ1dNK6whY5kkY95ewVgx5Dntiy/p7L6pPicH09l9UnxOGSHbkMWZ5xVIxEOXSzW5MZoUU/Fy3+3ClxHmOe1EEkMOWxwd4pXX8qR2UHYlbFbG17Hpzxt/T2X1SfE4Pp7L6pPicMkO3Ikuyzh6Wgy6OCcKJbszhTcAsxIF/EC17Yz8brUTU1RTU9MzmWJkEhkjRBqGnqxckX/Zt54hvp7L6pPicH09l9UnxOGSHbkVZlfZBmkE0U3dwt3civp74C+lgbXtte2L2yfNaqRtNRQPB++JopE/Bg/8AtwufT2X1SfE4Pp7L6pPicMkO3If8GIjhnNmqoTIyhSGK2HkAf74+4sVasf/Z"/>
          <p:cNvSpPr>
            <a:spLocks noChangeAspect="1" noChangeArrowheads="1"/>
          </p:cNvSpPr>
          <p:nvPr/>
        </p:nvSpPr>
        <p:spPr bwMode="auto">
          <a:xfrm>
            <a:off x="155575" y="-2117725"/>
            <a:ext cx="3962400" cy="4419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8614" name="Picture 6" descr="budget "/>
          <p:cNvPicPr>
            <a:picLocks noChangeAspect="1" noChangeArrowheads="1"/>
          </p:cNvPicPr>
          <p:nvPr/>
        </p:nvPicPr>
        <p:blipFill>
          <a:blip r:embed="rId4" cstate="print"/>
          <a:srcRect/>
          <a:stretch>
            <a:fillRect/>
          </a:stretch>
        </p:blipFill>
        <p:spPr bwMode="auto">
          <a:xfrm rot="21153920">
            <a:off x="5560107" y="1483308"/>
            <a:ext cx="1517742" cy="1468783"/>
          </a:xfrm>
          <a:prstGeom prst="rect">
            <a:avLst/>
          </a:prstGeom>
          <a:noFill/>
        </p:spPr>
      </p:pic>
      <p:pic>
        <p:nvPicPr>
          <p:cNvPr id="708618" name="Picture 10" descr="http://www.inpaspages.com/wp-content/uploads/2014/03/equipment_loadtest_form_01.png"/>
          <p:cNvPicPr>
            <a:picLocks noChangeAspect="1" noChangeArrowheads="1"/>
          </p:cNvPicPr>
          <p:nvPr/>
        </p:nvPicPr>
        <p:blipFill>
          <a:blip r:embed="rId5" cstate="print"/>
          <a:srcRect/>
          <a:stretch>
            <a:fillRect/>
          </a:stretch>
        </p:blipFill>
        <p:spPr bwMode="auto">
          <a:xfrm rot="20732306">
            <a:off x="5194300" y="3410720"/>
            <a:ext cx="1980539" cy="2334282"/>
          </a:xfrm>
          <a:prstGeom prst="rect">
            <a:avLst/>
          </a:prstGeom>
          <a:noFill/>
          <a:ln>
            <a:solidFill>
              <a:srgbClr val="FF0000"/>
            </a:solidFill>
          </a:ln>
        </p:spPr>
      </p:pic>
      <p:sp>
        <p:nvSpPr>
          <p:cNvPr id="708620" name="AutoShape 12" descr="data:image/jpeg;base64,/9j/4AAQSkZJRgABAQAAAQABAAD/2wCEAAkGBhQQEBQREBEUFRQVGBUXFBgUERgXFBcUFRUVFRcUFxQXGygeFxkoGRgYHy8gIycpLTgsFx4xNTAqNSYrLCkBCQoKDgwOGg8PGiwkHyA1LS0xLTY1Li8uLC8tLiwrKTQsLCotKSwtLS0sLywpLCwpKSksLi8pKiw0KSksLCksNf/AABEIANwA3AMBIgACEQEDEQH/xAAcAAEAAgMBAQEAAAAAAAAAAAAABQYCBAcDAQj/xABFEAABAwIDAwUOBQIFBAMAAAABAAIDBBEFEiEGEzEiQVFhkgcUFzIzUlRxcoKhsbLRQoGRk6JDwiNis8HhJDRz8BVTY//EABsBAQACAwEBAAAAAAAAAAAAAAADBAECBQcG/8QAPBEAAQQAAgYHBgUCBwEAAAAAAQACAxEEIQUSMUFRsRMiMmFxgaEUMzRykfAWUrLB0QZCI0NiosLh8RX/2gAMAwEAAhEDEQA/AO4oiIiIiIiIixkeALk2A4rBNIvj3gC5NgON1A4hXb02HidB5+s/ZK6uMhsNGjgOnrP2WqvhNM6a6a4ID1d54+Hdz8F0sPh66ztqw3I81vZCbkea3shZovldYq5Sw3I81vZCbkea3shZomsUpYboeaOyFi7IOOUesALXqqrXK02txPP6gtQkDo/96yvp8B/T8uJjEsrtUHZlZ/alTkxIaaAtSjWNPANPqAK+7kea3shRLekGx6RxUjSVObQ8R8R0qHSWg5cGzpGu1m79xHPJbRYgPNEUV67kea3shNyPNb2Qs0Xz2sVapYbkea3shfRGBqAB6hYrJEDiEpTOG4jm5L/G5j0/8qRBVVUxhuJZuS/xuY9P/K+80NpoTVBOetuPHx7+fiubPh9XrN2KTRfAV9X1SpoiIiIiIiIiIiIiIiIo/G/Je835qQUfjfkveb81R0j8JL8p5KSLthQiIi8mK7aIiLCIsZHWBPQCf0CyXxwuLdK2bV5rBUNzfP8A3V3wvDWxMFgMxHKPOSeOvQqUW20PEaFWPDNpGhgbLcEC1wLggcOHAr2VjmuaHM2HZ4LgnI5rLaXDm5N60AOBF7c4Jtr1quwOs9p67fkdFLY3jW+GRgIbe5J0Jtw05h61F0sd3jq1P5cFU0g5rcJIX7NU8svVSR2XilJoiLyNdtERERFlD47PaZ9QWKzh8dntM+oKzhffs8RzWj+yVZwvqIvX1w0REREREREREREREREUfjfkveb81IKPxvyXvN+ao6R+El+U8lJF2woRFXttNrhh0LX5M75CWsaTZugu5zj0DTTrVF8MlR6PB+r/ALrzvC6IxWKZ0kbcvEBdR07GGiutouR+Gao9Hg7T/unhlqPR4O0/7qz+Hcd+UfULX2qNdcRcjHdmqPR4O0/7p4Zaj0eDtP8Aun4dx35R9QntUa6pU0ubUaH4H1rTdTuH4T+Wq5v4Zaj0eD9X/dPDLUejwdp/3XbwUOl8IzUa1pbwJGXhmFXkMLza6Syme7msOvT4LfggDBYfmelcn8M1R6PB2n/dPDJUejwfq/7qLHYTS2NGrIAG8ARXNZjfDHmF1xFyPwy1Ho8Haf8AdPDNUejwdp/3XJ/DuO/KPqFP7VGuuIuR+Gao9Hg7T/unhlqPR4O0/wC6fh3HflH1Ce1Rrrizh8dntM+oLlOH92N5kaJ6eMRkgOMbnZgCfGAdcG3QuqwG7mW85n1BV3aPnweIjEwqyK37wtula9ppWlEReorjoiIiIiIiIiIiIiIiIo/G/Je835qQUfjfkveb81R0j8JL8p5KSLthcb7tHiUvtTfSxcsfwPqPyXU+7R4lL7U30sXLHDQqloD4GPz/AFFS4j3hXea7DyyGI0tBTzuIbmD8kdhkHKvlN9dFA4JRwltZidRSxh8TnsETbOYzcNAdl0tmc7ntooDa7ugsqYIY6V08T4yM5vkuBHltdjrnXpWrsXty2lZLBVsdLDMXOcRynBzxZ9wTyg4cdb3XGi0dim4Vzq6xOYz1i28xtrMcACpjI0upWWnMONYfO91NHDNFmDXMA0IZnbZ1gSDwIKmWUZZQ0z6aggqJHMhzBwYyzTHcvzFupvb9VT67bikp6OSlwyF7d7mzOk0tmGUnUkudbQcwXhj+3zZKGngpXTxSxbvM7xAQyMtIBa65GaxsehDgcTIQGNIZrZB15Ct9G6J706Ro2nOlYscwmlZi2Htjhja95kMzGsGQtyHIS22Um+b9FNVuzEEEk9d3u2Vwj5EQY0NAY3WzbWzE89uA0VRxXuiU01TRThk3/TueZLsbch8YbyeVryh1cV9i7qTG4g+YCU0z42NLCBna9gNnNbmtxJvrz9Sidg8c5jKDsmEEE7euTV94qu7JZD47Pj+yy7mcorKypkniiN2MIaIm5GjPYBrbaafmqFXtAqZABpvni3NbeHRXLAts6OkraieNkwima2zd227H5i5wAzWy849dlo47i+FyRvNPTTNnc4ODneLcvDnEjeHiL83OuzAZI8U93Ru1XBgHBuWd57u5QmiwZixavOO4ZEMRw5ohiDXd85gI2gOtGy1xaxWG1Jkp2zOjwylfAxl96XMa6xbYnIGX0JUDindHppayjqGsmyQb7OCxuY7xrWtyjNrwN+CrW1+1bqupkfDJM2F4aN255A0aAbsDi219Vy8Jo7EPdEJW5Bpu7265O4jOjluUr5Wi6+8lfdgcYp64GHvKJhhjiBcWsdnPiX8UW4X5+Kou2u0UdU9rIqVsG6dICW5eXqGjxWjzT08V79z7ayLD5JXTNkcHtYBu2gm7XEm9yFV6uUPke4cHOc4X6HOJHzXWwujxFjZH6p1RWrmasjrb+ahdJbAF5L9NUX9P1x/2r8yr9NUX9L1x/wBqp6f99hvmPNqkw+xytiIi+qVJERERERERERERERERFH435L3m/NSCj8b8l7zfmqOkfhJflPJSRdsLjfdo8Sl9qb6WLlq6l3aPEpfam+li5aqWgfgGef6ipcR7worz3Pdk4Z4pqurGaKK4DdbHK3O9zrakAWsPWqMrv3PtroaaOalq7iGW5zWJALm5HtcBrYjnHWrOlOm9md0F3ls21edd60i1dbrKYpcDoMWpZnUdOaeWLRvWS0ubcAkFptbpCjtoNnqePBaepZC1szxDmfc3OYHNz2W/DtDQYVSzMoZnTyy6i99DlytLnZQAGg36SV54btBQ1mGR0VZM6B0YaLgHXdnkua6xHDiCuC04ljhI0SdEHigbLqrrZbSL4qx1TlldJjOBUdNQUNS6nHKdTmfKSXPY6MueLE21PqUpBhmFPoXV4ojumh1wb5+S7KdM9uPWq9t/tTTy00FFRuL2RFpL7ECzGZGtBI5R5yeGiUG0tO3ApKR0oE7hJZmV1+VIHDW1uHWsmDEvw8byXhxfVWb1CTtG79k1mhxGWz1VTx+eB9Q99LGY4TbI08RZovznnvzq9Uuz9Hh2Hx1dbAZ5Jclmk6AyAuDWi4As3UkrmpXSKLaSir8Pjo6+V0L4sgDgNDkGVrmusR4uhBXV0kyRkcbWaxYCNar1q8s/FRRkEm9u5ZY5shSyR0ldSR5YpZYGyRm+UsleG8L8k30IBtqpfHNn6GlcAMJlmBaXF0IJa2xNwSXjWwuoXHNsqVrKSipHEwxSwukkINskTw6wuLuN+UTbm0WG3HdEc6Vgw+qO6LCJLM/EXEfjbfxbcFxmQ46V0betXW2lwy/t1iM74Wpi5gs5blQKx7XSPdG3KwucWNP4Wkktb+QsF5Ii+yAoUqSL9NUX9L1x/wBq/Mq/TVF/S9cf9q+W/qD32G+Y82q3h9jvvirYiIvqlSRERERERERERERERERR+N+S95vzUgo/G/Je835qjpH4SX5TyUkXbC433aPEpfam+li5aupd2jxKX2pvpYuWqloH4Bnn+oqXEe8KkdncI77qoqfNlEjrF3OAAXGw6bBdBxXYjDYA6OU1MJDQRO4PdESf8waWm3ODZc8wF0YqYjPI+JgdrJHo9h/C8aHgbX6rrs9Fi7Ycz5sSp5qbLyc2QS30vdzDZ4tfTLdVNMzTxStMbnVWwWLN8aIJ7itoQ0g2qfs5sPRyUHfVRvnkOkBMJccwbIWAsYBc3FitV2zlBJWUtPAKkCR0m9Eoex2QMJaWF7R+IHgrTs7j1P3k9sFVDTOdJOYt4W8hrpSW3iJGmXm61Fz1AGI0VRPiVPPldIwlgYwMbkc67iHEak21VJmIxBll1nOFa9DPgayDa/3DwUha2hkNyzfsFhhqTRh9QJ8me2YkZSL3zFpbw5lGjYCnNLWZXPdU0rpG3DuS7KBI0lnSWG1ukFWUbfNGJ9772DvUxhwkzDR+W9t5e3HSygNm8ZhpsWq4t4zvafNZ5kBZe2cHOTrfM9up51pFJjgwkudYa14F3eee4Vl/bn4oRHe7go9+yFPFhcNVNn387owwB9m/4kmnJt/9dyt7Hu5rEK2mpqYva2Rsr5XPdnytjLNQOnlW9ZC1+6HjsUk9LT072OhgyG7HAsuS1oFxpyWN+JVkx7bGnhxGklEzHx7ueOR0bg/JndGWuOXmu39LqczY4aj2l1v6R1cMuqK7toHFY1WZg7q/7UW/ZHCXTPoxNIydg1c6SwvYXF3AMJFxpotTZPYGnmZU98l7zBK5gMMnJc1rA64Avmvf42UhW7K4fJUzVtRWxPgku/IJACHm1zma7MR0AC+qz7n2MUscVWI5Y6drpnbhssgzBm7aGuIcbnUXP6KJ+ImGGcYZJCerdjYbzAO3yqu9ZDRrZgb1VtqsNoIoAaVtU2UuAG/jka0t1LrZ2gE8FUl0DbxzpaZrpcTp6kxvBbHFGxrru5JdyXHQDqXP19FoxxdBbnEmzts8w0+irSinIv01Rf0vXH/avzKv01Rf0/XH/auP/UHvsN8x5tU+H2O++KtiIi+qVJERERERERERERERERFH435L3m/NSCj8b8l7zfmqOkfhJflPJSRdsKi7YbJNxGFrC8sewl0brXAJFiC24uCLc/MFSfAzL6XH+077rqqh8d2qhoyxj875ZPEiiZnkcOnKOAXnuB0jjYgIMOfKgfHaF05Ioz1nKg+BiX0uP9p33TwMSelR/tO+6tJ2orpf+3wt4HnVErYx2Rr8Vh3li83j1NLTjojjMjv1P3XV/wDo6QHvJmN8dU+jQ4qHo49zSVWvAxJ6XH+077rGTuUvp2vnfPFI2JkjyzdO5WWNxA1NuNj+StWAYtVRVzqCteyUmPewytblLmg2LS39f051ObR/9nU/+Gb/AE3KKTSuPjlbG+QEOrMAZg8MgeRWwhjIJA2Lk+zWyJxSnLmuhhdFIQSIvGa5jCAQ08xB7SlPAxL6VH+077qQ7i5/wKkf/oz/AE10VSaS0vi8LinwxOpo2ZA7QDvCxFCx7ASuVeBiX0uP9p33TwMS+lR/tO+66qiofiDH/n9B/Cl9mj4LlPgYk9Kj/ad9198DEvpUf7Tvuuqon4gx/wCf0H8LHs0fBcq8DEvpcf7TvungYl9Lj/ad9106pr44rbx7WkkAAnW5Nhp0X517rJ09pACy7b3D+Fn2VlXS5lh/cbtI0z1IcwEEtZGQ51vw5idAunwDlM9pn1BYrOHx2e0z6gq5x8+MxEZmddEVsG8cFno2sadVWhERepLjoiIiIiIiIiIiIiIiIo/G/Je835qQUfjfkveb81R0j8JL8p5KSLthQipmFjPj1Y467uCJrb8wdlvbovqrmqds4L4xiTugQN+F/wDZeb4PJkx/0c3NC6sm1virjZCi0MVx2ClbmqJmRg8A53KNvNaNT+ioMY551WizwUpIG1V7ab/CxTDp+Zxlgd7wu0fqSp/aL/s6n/wzf6blV9vK4S0EVZG17RDURSN3jCxxaDYuyu1sbhWfaB4NFUkcDBMR6jE4hdaRp1cOTtBLT5Ov/koAc3V4+ipHcXP+HVD/ADxfS5dJXM+4s7k1Q64T8JB/sumJp0Vj5PL9IWcP7sIi1q+vbA3PIbAlrR1ucbALTw7HmTSPgc10crLgtcRrbQlrm8eK5rYHuYXgZBWhG8tLgMgt6qrWxgZza7mtFgSczjYDTh+ar1ftU8CR8TWlkUm7kab58p0EgcNGi4I4HmUfiGATRSzGmc48C6MuJL43cHAnxrOBHSCBbitnD8DfKTUMs1s7HNnjkDhYni5umvKGYcF2IsNhom9I5wd6d9VuJF0bq966UcEEbddzr+7qt1i6K0KqMQGnq7mSKVuSbNrmHAh1+fL8WK9xShzQ5pBaRcEcCOlRraWGlp42TFpbELgv1u4Xu4N5zqVG4rtW8Rbynj5Ay3c8cWOuA5g4cQW66g20UUwfjS0MGwkaxyBF5ef3Sjk1sUQGDYSL2Ai8vP7pWdZw+Oz2mfUFC4BWh4cN4993XYZAA4tc0Ou0gDM29+A0sVNQ+Oz2m/UFTijMWJY08RzC50zCy2lWhERetLgIiIiIiIiIiIiIiIiIo/G/Je835qQUfjfkveb81R0j8JL8p5KSLthQi5NTYo6LaN+UnLJNungHQgsAFx1EAro+0la6CjnljID2Ruc0kXAIGmnOuJbTwG9PUucTJVRGaU6AZy9zeSANBZoXxugcMJOk1tjwWedXyCv4h1VW7Nd/VX29p2Mo56gU0UsmTI4vbyhGbguDrX5N72BC4jFVPa4Oa9wIIIOY8QbjnXfsAkNTh8JnOcywjeE/izgh3DRaYvRh0U5k2vrC8xmO/istl6YFtUueYFtBJXYfW0c7y+RkOeEkC5ZGBdunEjKDf/MVOzbc0wwtscko30lLlyNBccxjMYvbRuo51zHFKJ9HUyw5iHRucwlpIJYescxaRp1qbwXDqR+H1MpDzVRRvNjfdAF7Wte2wtmsRoSvoMTo/DkCTPVLmuAaN5AHkDkSqrZHbN6sPcXdrVDqhPxlH2Vz2ulmjg3kD8oaRvABqWk8c3EC/EDpXPu447/rJh0wn4SMXWqiEPY5juDgQdL6EW4L5/TDhDpMvIsdU15ALoYGQMDXEWAVz6SnknduI3OMczd9CHvJyuaDmZmOosczf0KnMKwmV1RDUSsMb2MLZc1uW5oytcLHW7Tqf8qkIaKDD4s7i6zbjM67ncrUgAcLkKOr9qHyXip2uY9zN5E7kuztAJIA/C6wPTqLI6eXEW2BvVzGscu4+lE7cxa7zppJurCOrmLP0PpV7dlqbxCWCFzZpi1rgC1rnHWx1IaP+F40eOtnfLCwPZIwHxgAegOHHnI49IVapgyqp5C5paXtYDIXXBqWuIFwScuYFoHAWJ6FjgVNUv3c0F2vbZkm8uI3sbowjzrDQjqBUXsMbY3a7us3LPYN445bR9Mgo/Y2Bjtd2bcs9g3jjltH02LLDK7NKIK52bMCYnuI4TMsWuPM0j9HNW5s9RvDamikY50YLw19uRfov2TpfW6mIdnI8rRK1sha5xBLA0co8CPxW4cq6lQFFiMewgtjG2vAEGwW8L37FHNi2mwwbfoCDkQobBtndy2MSSOe6LMWW0Y0v8aw4nn49PBTsPjs9pv1BYLOHx2e0z6gqUUz5sSxzznY52udPI6S3OPFWhERetLgIiIiIiIiIiIiIiIiIo/G/Je835qQUfjfkveb81R0j8JL8p5KSLthcs7rGJyw00bInWEznxyCwOZuS9teH5LlFXXulbG2R9xEzdx2aLNYCTa+l9TxXXu6lhRmoTKCbwHPYC9w6zHX6LAkqhbJd5bl3fW5zZ3b3e58+4ycnvfLpvM/G/UuFoaWOPAh4bZBN0M7/wDDXorM4JkpVNzfzCn6Lb6thjZFHPlYwBrRu2GzRwFyFlsXsv8A/ITSRF7mMazOXBocQcwDQQdNbn9Crj4F4/TJP2WfddLG4/Axv6LE0SM6Iv8AYqJkchFtXNw2SaazQ6SaR3Rmc57tdOtS2J4RX0MJbM2RkMtg8BwdG52hAcGmwdp8FtYHUtwvFj3wDljdIxxtcgOBDZAOi1jpzFWXbTaqmNFNBFVGpfO/M2+oibmDsoNhZotoOOq0nxUonijjjDmOo3R47jsFDPNGtGqSTmoruRaVz7cDC74PZoum7SVL46WV8WjgNCOIBIBcPUFy/uTSWrrEgXhl4npdHb5LsTmXBBFwdCCNCDzL5jTrgzSAeRYAafGl0ME4NAJF0diojJyZIXNLjBVjdyMLi4Nk8V4FybEGzgpHZHDnxvcJYid0XNikOjbEnMGg9J1uBzlTVHgEMJuxhHKzNBcS1riLFzQeBtopFU8TpBrmGOMZHfv31s311Sd6682MDmljBkfr6d2R4qIodmIYi42L8z89neI0gktszhpc8bqXRFzJZnym3m1Se90ht5tERFCtEWcPjs9pn1BYLOHx2e0z6grOF9+zxHNaP7JVoREXr64aIiIiIiIiIiIiIiIiKPxvyXvN+akFH435L3m/NUdI/CS/KeSki7YUBPlILX5bOBBDiLEHQgg8RZUOu7klK+S8c74gfwDI61+Zpdrb9Vvbd0RmqKKNrInk99WE7S6PSEHUDW/R12VZ2ZqIWTRyyupxkp6Vze+G55SWNkLhC4OGVwt0Hm6F8TgIZooemhkIJFkAXvIHLbSvyOBdquC6BgGA0+HwlkNgL3ke9wzFw0u53AepSjqhotd7Rm8XlDlerp/JcfpOTE5lSDEZ3U1Wx0jWyQl7pHgvmbfyJu0G+vDRfamWF1O4vjay9E5tI0kuG+FU+5p3O11NiLa2IW8miHSSFz5C4k1dXdjxzru2AHZkgnoUAug7T7G01fZ0t2SDkiRhAd1NcDo7qB1UFh/cfp2PDpppJWjXJYMB6nEXJHqsoupa9uIXNyySupWvv+GWOONzSestc8etq6LhEwdC1wn3wu7/ABCAL2cRawAGnD8lFLLisFC1scp1SB5WOOdb944hZaGSONhUio7jjHPc4VTmgucQ0QizQSSGjl8ANPyXtT9yYM8WvqG+xZvycr5vR5w7QTejzh2gqp0xjiKL/QfwpOgj4Kr0uw8sdrYpW6c2dlre8CrWsN6POHaCb0ecO0FQmnknoybu4DkApGta3Ys0WG9HnDtBN6POHaCr0VtazRYb0ecO0E3o84doJRS1ms4fHZ7TPqC8d6POHaC9YfHZ7TPqCsYUf47PEc1q/slWlERevrhoiIiIiIiIiIiIiIiIo/G/Je835qQUfjfkveb81R0j8JL8p5KSLthQi+WWpW4gyN7GvuA4SEOvZo3bc5BPTluR7JUbT7SNkNhHILBpOaaNrhmjEvky/MeSRwBXlzIJHDWAy+wuuXgZKdLbixGi+GMaaDThpw9XQoZu0sByZXF2dsbuTIDl3sjIwH2dobvBPUCjMeBYJTDOI3AFjyRZwc9rAbB12XzBwDrXF+hbezS8FjXapuyWUTW4w2Obc5HOdlY4nfRsFnue0Abx4Ljdh4dS+VuORQyuifvMzYjNx0cGhxLAb+PZhNjzA9C1GHkNUNufks64UvZLKHbjbS4f4cu6Mm63uYZN5fLbLmzZc/JzWtdSu6HSe0Vo+JzO19/fBZDgdizsllhuh0ntFN0Ok9oqPJbLOyWWG6HSe0U3Q6T2imSLOyWWG6HSe0U3Q6T2imSLOyyh8dntM+oLy3Q6T2ivWHx2e0z6grGF9+zxHNav7JVpREXry4aIiIiIiIiIiIiIiIiKPxvyXvN+akFH435L3m/NUdI/CS/KeSki7YVN2ljgfEGVLy0F1xlBLuSCXizQTlyEhx6CVp1EdO2R8vfFhI4Xa2JjyS6Ftgwhhfbd2dyTw1W7juGOmyFmS7c/GR8TwXAAObLHcjhq0ix/ILRbs/Mx+9EjHvtlN3OjzB0EUbnBzQd2/NHcWB0JGi86gLBGAXkbcsuPeDV0Mz/K6bgb2J3tRkMImbaKCJ/JtrDHK17ZXWGozR2P58Fruhpw18RrJckLXNaMvJiEb2uPK3dpC3KGjMTpccSsJ9kJHxPzTM3xjEbX6kaumztdfUsLJAOm7QeZe8mzkxbUMBjtKZi1xnm03jswvFbIOgketWA6If5h293dnmPHv3UtaPBe0dLHK59QKsuLGhspdDFdojL5Bdr47sNnHUAXFl8q46Stc9pmOaVrALXY5u7D3h7czQQcr3cdCL9a2/8A4qV4qXSmMSTx7sBmYsaGseAS5wBcbvPNwACjWbIudHI2Qsu/cAASSvtuiQ528fyhmY5zco0sT0lRNfHdl5BFVVd3cLo8u9Zo8FIUuEMkDXsme6Av37I7NyF5OcODsubLm5Vr2v1KWZGQAM5JAAJIFyekgCw/JfeGjWiw4agadFkzHzf5LnySOft/b7vid6mAATKfO/iEynzv4hMx83+SZj5v8lFn90splPnfxCZT538QmY+b/JMx83+SZ/dImU+d/EJlPnfxCZj5v8kzHzf5Jn90iZT538QvWHx2e0z6gvLMfN/kvWHx2e0z6gp8N79niOa1f2SrSiIvXlxEREREREREREREREREUfjfkveb81ILyqIQ9pa7gf8A26r4qIzQPjG1wI+oWzHargVz7HqTPLA51OZ42ibM0Na7VzWhps4gcx1URRYJU7yGSZjXNjDIHMc4vLoXA5zryXAOc3U6nchWipqi15aADY214/BeXf56B8fuvNBLLCOioZWPU3zK6uq12arJ2ecyOltTjkio3obTxy8pzm5C5jiATlHHm4K3wGzG8kjkjTLa2g0yjQepa3f56B8funf56B8fuop5JJgA4bL9SStmgN2Lc3vU7slN71Hslaff7ugfH7p3+7oHx+6rdEeC31lub3qd2Sm96ndkrT7/AHdA+P3Tv93QPj906I8E1lub3qd2Sm96ndkrT7/d0D4/dO/3dA+P3TojwTWW5vep3ZKb3qd2StPv93QPj907/d0D4/dOiPBNZbm96ndkpvep3ZK0+/3dA+P3Tv8Ad0D4/dOiPBNZbm96ndkr1h8ZntM+oKO7/d0D4/dTOz7BIS9w1bwtwv0q/o7CPmxLGt3G/IZqOWQNYVYAvq+BfV6kuOiIiIiIiI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08622" name="AutoShape 14" descr="data:image/jpeg;base64,/9j/4AAQSkZJRgABAQAAAQABAAD/2wCEAAkGBhQQEBQREBEUFRQVGBUXFBgUERgXFBcUFRUVFRcUFxQXGygeFxkoGRgYHy8gIycpLTgsFx4xNTAqNSYrLCkBCQoKDgwOGg8PGiwkHyA1LS0xLTY1Li8uLC8tLiwrKTQsLCotKSwtLS0sLywpLCwpKSksLi8pKiw0KSksLCksNf/AABEIANwA3AMBIgACEQEDEQH/xAAcAAEAAgMBAQEAAAAAAAAAAAAABQYCBAcDAQj/xABFEAABAwIDAwUOBQIFBAMAAAABAAIDBBEFEiEGEzEiQVFhkgcUFzIzUlRxcoKhsbLRQoGRk6JDwiNis8HhJDRz8BVTY//EABsBAQACAwEBAAAAAAAAAAAAAAADBAECBQcG/8QAPBEAAQQAAgYHBgUCBwEAAAAAAQACAxEEIQUSMUFRsRMiMmFxgaEUMzRykfAWUrLB0QZCI0NiosLh8RX/2gAMAwEAAhEDEQA/AO4oiIiIiIiIixkeALk2A4rBNIvj3gC5NgON1A4hXb02HidB5+s/ZK6uMhsNGjgOnrP2WqvhNM6a6a4ID1d54+Hdz8F0sPh66ztqw3I81vZCbkea3shZovldYq5Sw3I81vZCbkea3shZomsUpYboeaOyFi7IOOUesALXqqrXK02txPP6gtQkDo/96yvp8B/T8uJjEsrtUHZlZ/alTkxIaaAtSjWNPANPqAK+7kea3shRLekGx6RxUjSVObQ8R8R0qHSWg5cGzpGu1m79xHPJbRYgPNEUV67kea3shNyPNb2Qs0Xz2sVapYbkea3shfRGBqAB6hYrJEDiEpTOG4jm5L/G5j0/8qRBVVUxhuJZuS/xuY9P/K+80NpoTVBOetuPHx7+fiubPh9XrN2KTRfAV9X1SpoiIiIiIiIiIiIiIiIo/G/Je835qQUfjfkveb81R0j8JL8p5KSLthQiIi8mK7aIiLCIsZHWBPQCf0CyXxwuLdK2bV5rBUNzfP8A3V3wvDWxMFgMxHKPOSeOvQqUW20PEaFWPDNpGhgbLcEC1wLggcOHAr2VjmuaHM2HZ4LgnI5rLaXDm5N60AOBF7c4Jtr1quwOs9p67fkdFLY3jW+GRgIbe5J0Jtw05h61F0sd3jq1P5cFU0g5rcJIX7NU8svVSR2XilJoiLyNdtERERFlD47PaZ9QWKzh8dntM+oKzhffs8RzWj+yVZwvqIvX1w0REREREREREREREREUfjfkveb81IKPxvyXvN+ao6R+El+U8lJF2woRFXttNrhh0LX5M75CWsaTZugu5zj0DTTrVF8MlR6PB+r/ALrzvC6IxWKZ0kbcvEBdR07GGiutouR+Gao9Hg7T/unhlqPR4O0/7qz+Hcd+UfULX2qNdcRcjHdmqPR4O0/7p4Zaj0eDtP8Aun4dx35R9QntUa6pU0ubUaH4H1rTdTuH4T+Wq5v4Zaj0eD9X/dPDLUejwdp/3XbwUOl8IzUa1pbwJGXhmFXkMLza6Syme7msOvT4LfggDBYfmelcn8M1R6PB2n/dPDJUejwfq/7qLHYTS2NGrIAG8ARXNZjfDHmF1xFyPwy1Ho8Haf8AdPDNUejwdp/3XJ/DuO/KPqFP7VGuuIuR+Gao9Hg7T/unhlqPR4O0/wC6fh3HflH1Ce1Rrrizh8dntM+oLlOH92N5kaJ6eMRkgOMbnZgCfGAdcG3QuqwG7mW85n1BV3aPnweIjEwqyK37wtula9ppWlEReorjoiIiIiIiIiIiIiIiIo/G/Je835qQUfjfkveb81R0j8JL8p5KSLthcb7tHiUvtTfSxcsfwPqPyXU+7R4lL7U30sXLHDQqloD4GPz/AFFS4j3hXea7DyyGI0tBTzuIbmD8kdhkHKvlN9dFA4JRwltZidRSxh8TnsETbOYzcNAdl0tmc7ntooDa7ugsqYIY6V08T4yM5vkuBHltdjrnXpWrsXty2lZLBVsdLDMXOcRynBzxZ9wTyg4cdb3XGi0dim4Vzq6xOYz1i28xtrMcACpjI0upWWnMONYfO91NHDNFmDXMA0IZnbZ1gSDwIKmWUZZQ0z6aggqJHMhzBwYyzTHcvzFupvb9VT67bikp6OSlwyF7d7mzOk0tmGUnUkudbQcwXhj+3zZKGngpXTxSxbvM7xAQyMtIBa65GaxsehDgcTIQGNIZrZB15Ct9G6J706Ro2nOlYscwmlZi2Htjhja95kMzGsGQtyHIS22Um+b9FNVuzEEEk9d3u2Vwj5EQY0NAY3WzbWzE89uA0VRxXuiU01TRThk3/TueZLsbch8YbyeVryh1cV9i7qTG4g+YCU0z42NLCBna9gNnNbmtxJvrz9Sidg8c5jKDsmEEE7euTV94qu7JZD47Pj+yy7mcorKypkniiN2MIaIm5GjPYBrbaafmqFXtAqZABpvni3NbeHRXLAts6OkraieNkwima2zd227H5i5wAzWy849dlo47i+FyRvNPTTNnc4ODneLcvDnEjeHiL83OuzAZI8U93Ru1XBgHBuWd57u5QmiwZixavOO4ZEMRw5ohiDXd85gI2gOtGy1xaxWG1Jkp2zOjwylfAxl96XMa6xbYnIGX0JUDindHppayjqGsmyQb7OCxuY7xrWtyjNrwN+CrW1+1bqupkfDJM2F4aN255A0aAbsDi219Vy8Jo7EPdEJW5Bpu7265O4jOjluUr5Wi6+8lfdgcYp64GHvKJhhjiBcWsdnPiX8UW4X5+Kou2u0UdU9rIqVsG6dICW5eXqGjxWjzT08V79z7ayLD5JXTNkcHtYBu2gm7XEm9yFV6uUPke4cHOc4X6HOJHzXWwujxFjZH6p1RWrmasjrb+ahdJbAF5L9NUX9P1x/2r8yr9NUX9L1x/wBqp6f99hvmPNqkw+xytiIi+qVJERERERERERERERERFH435L3m/NSCj8b8l7zfmqOkfhJflPJSRdsLjfdo8Sl9qb6WLlq6l3aPEpfam+li5aqWgfgGef6ipcR7worz3Pdk4Z4pqurGaKK4DdbHK3O9zrakAWsPWqMrv3PtroaaOalq7iGW5zWJALm5HtcBrYjnHWrOlOm9md0F3ls21edd60i1dbrKYpcDoMWpZnUdOaeWLRvWS0ubcAkFptbpCjtoNnqePBaepZC1szxDmfc3OYHNz2W/DtDQYVSzMoZnTyy6i99DlytLnZQAGg36SV54btBQ1mGR0VZM6B0YaLgHXdnkua6xHDiCuC04ljhI0SdEHigbLqrrZbSL4qx1TlldJjOBUdNQUNS6nHKdTmfKSXPY6MueLE21PqUpBhmFPoXV4ojumh1wb5+S7KdM9uPWq9t/tTTy00FFRuL2RFpL7ECzGZGtBI5R5yeGiUG0tO3ApKR0oE7hJZmV1+VIHDW1uHWsmDEvw8byXhxfVWb1CTtG79k1mhxGWz1VTx+eB9Q99LGY4TbI08RZovznnvzq9Uuz9Hh2Hx1dbAZ5Jclmk6AyAuDWi4As3UkrmpXSKLaSir8Pjo6+V0L4sgDgNDkGVrmusR4uhBXV0kyRkcbWaxYCNar1q8s/FRRkEm9u5ZY5shSyR0ldSR5YpZYGyRm+UsleG8L8k30IBtqpfHNn6GlcAMJlmBaXF0IJa2xNwSXjWwuoXHNsqVrKSipHEwxSwukkINskTw6wuLuN+UTbm0WG3HdEc6Vgw+qO6LCJLM/EXEfjbfxbcFxmQ46V0betXW2lwy/t1iM74Wpi5gs5blQKx7XSPdG3KwucWNP4Wkktb+QsF5Ii+yAoUqSL9NUX9L1x/wBq/Mq/TVF/S9cf9q+W/qD32G+Y82q3h9jvvirYiIvqlSRERERERERERERERERR+N+S95vzUgo/G/Je835qjpH4SX5TyUkXbC433aPEpfam+li5aupd2jxKX2pvpYuWqloH4Bnn+oqXEe8KkdncI77qoqfNlEjrF3OAAXGw6bBdBxXYjDYA6OU1MJDQRO4PdESf8waWm3ODZc8wF0YqYjPI+JgdrJHo9h/C8aHgbX6rrs9Fi7Ycz5sSp5qbLyc2QS30vdzDZ4tfTLdVNMzTxStMbnVWwWLN8aIJ7itoQ0g2qfs5sPRyUHfVRvnkOkBMJccwbIWAsYBc3FitV2zlBJWUtPAKkCR0m9Eoex2QMJaWF7R+IHgrTs7j1P3k9sFVDTOdJOYt4W8hrpSW3iJGmXm61Fz1AGI0VRPiVPPldIwlgYwMbkc67iHEak21VJmIxBll1nOFa9DPgayDa/3DwUha2hkNyzfsFhhqTRh9QJ8me2YkZSL3zFpbw5lGjYCnNLWZXPdU0rpG3DuS7KBI0lnSWG1ukFWUbfNGJ9772DvUxhwkzDR+W9t5e3HSygNm8ZhpsWq4t4zvafNZ5kBZe2cHOTrfM9up51pFJjgwkudYa14F3eee4Vl/bn4oRHe7go9+yFPFhcNVNn387owwB9m/4kmnJt/9dyt7Hu5rEK2mpqYva2Rsr5XPdnytjLNQOnlW9ZC1+6HjsUk9LT072OhgyG7HAsuS1oFxpyWN+JVkx7bGnhxGklEzHx7ueOR0bg/JndGWuOXmu39LqczY4aj2l1v6R1cMuqK7toHFY1WZg7q/7UW/ZHCXTPoxNIydg1c6SwvYXF3AMJFxpotTZPYGnmZU98l7zBK5gMMnJc1rA64Avmvf42UhW7K4fJUzVtRWxPgku/IJACHm1zma7MR0AC+qz7n2MUscVWI5Y6drpnbhssgzBm7aGuIcbnUXP6KJ+ImGGcYZJCerdjYbzAO3yqu9ZDRrZgb1VtqsNoIoAaVtU2UuAG/jka0t1LrZ2gE8FUl0DbxzpaZrpcTp6kxvBbHFGxrru5JdyXHQDqXP19FoxxdBbnEmzts8w0+irSinIv01Rf0vXH/avzKv01Rf0/XH/auP/UHvsN8x5tU+H2O++KtiIi+qVJERERERERERERERERFH435L3m/NSCj8b8l7zfmqOkfhJflPJSRdsKi7YbJNxGFrC8sewl0brXAJFiC24uCLc/MFSfAzL6XH+077rqqh8d2qhoyxj875ZPEiiZnkcOnKOAXnuB0jjYgIMOfKgfHaF05Ioz1nKg+BiX0uP9p33TwMSelR/tO+6tJ2orpf+3wt4HnVErYx2Rr8Vh3li83j1NLTjojjMjv1P3XV/wDo6QHvJmN8dU+jQ4qHo49zSVWvAxJ6XH+077rGTuUvp2vnfPFI2JkjyzdO5WWNxA1NuNj+StWAYtVRVzqCteyUmPewytblLmg2LS39f051ObR/9nU/+Gb/AE3KKTSuPjlbG+QEOrMAZg8MgeRWwhjIJA2Lk+zWyJxSnLmuhhdFIQSIvGa5jCAQ08xB7SlPAxL6VH+077qQ7i5/wKkf/oz/AE10VSaS0vi8LinwxOpo2ZA7QDvCxFCx7ASuVeBiX0uP9p33TwMS+lR/tO+66qiofiDH/n9B/Cl9mj4LlPgYk9Kj/ad9198DEvpUf7Tvuuqon4gx/wCf0H8LHs0fBcq8DEvpcf7TvungYl9Lj/ad9106pr44rbx7WkkAAnW5Nhp0X517rJ09pACy7b3D+Fn2VlXS5lh/cbtI0z1IcwEEtZGQ51vw5idAunwDlM9pn1BYrOHx2e0z6gq5x8+MxEZmddEVsG8cFno2sadVWhERepLjoiIiIiIiIiIiIiIiIo/G/Je835qQUfjfkveb81R0j8JL8p5KSLthQipmFjPj1Y467uCJrb8wdlvbovqrmqds4L4xiTugQN+F/wDZeb4PJkx/0c3NC6sm1virjZCi0MVx2ClbmqJmRg8A53KNvNaNT+ioMY551WizwUpIG1V7ab/CxTDp+Zxlgd7wu0fqSp/aL/s6n/wzf6blV9vK4S0EVZG17RDURSN3jCxxaDYuyu1sbhWfaB4NFUkcDBMR6jE4hdaRp1cOTtBLT5Ov/koAc3V4+ipHcXP+HVD/ADxfS5dJXM+4s7k1Q64T8JB/sumJp0Vj5PL9IWcP7sIi1q+vbA3PIbAlrR1ucbALTw7HmTSPgc10crLgtcRrbQlrm8eK5rYHuYXgZBWhG8tLgMgt6qrWxgZza7mtFgSczjYDTh+ar1ftU8CR8TWlkUm7kab58p0EgcNGi4I4HmUfiGATRSzGmc48C6MuJL43cHAnxrOBHSCBbitnD8DfKTUMs1s7HNnjkDhYni5umvKGYcF2IsNhom9I5wd6d9VuJF0bq966UcEEbddzr+7qt1i6K0KqMQGnq7mSKVuSbNrmHAh1+fL8WK9xShzQ5pBaRcEcCOlRraWGlp42TFpbELgv1u4Xu4N5zqVG4rtW8Rbynj5Ay3c8cWOuA5g4cQW66g20UUwfjS0MGwkaxyBF5ef3Sjk1sUQGDYSL2Ai8vP7pWdZw+Oz2mfUFC4BWh4cN4993XYZAA4tc0Ou0gDM29+A0sVNQ+Oz2m/UFTijMWJY08RzC50zCy2lWhERetLgIiIiIiIiIiIiIiIiIo/G/Je835qQUfjfkveb81R0j8JL8p5KSLthQi5NTYo6LaN+UnLJNungHQgsAFx1EAro+0la6CjnljID2Ruc0kXAIGmnOuJbTwG9PUucTJVRGaU6AZy9zeSANBZoXxugcMJOk1tjwWedXyCv4h1VW7Nd/VX29p2Mo56gU0UsmTI4vbyhGbguDrX5N72BC4jFVPa4Oa9wIIIOY8QbjnXfsAkNTh8JnOcywjeE/izgh3DRaYvRh0U5k2vrC8xmO/istl6YFtUueYFtBJXYfW0c7y+RkOeEkC5ZGBdunEjKDf/MVOzbc0wwtscko30lLlyNBccxjMYvbRuo51zHFKJ9HUyw5iHRucwlpIJYescxaRp1qbwXDqR+H1MpDzVRRvNjfdAF7Wte2wtmsRoSvoMTo/DkCTPVLmuAaN5AHkDkSqrZHbN6sPcXdrVDqhPxlH2Vz2ulmjg3kD8oaRvABqWk8c3EC/EDpXPu447/rJh0wn4SMXWqiEPY5juDgQdL6EW4L5/TDhDpMvIsdU15ALoYGQMDXEWAVz6SnknduI3OMczd9CHvJyuaDmZmOosczf0KnMKwmV1RDUSsMb2MLZc1uW5oytcLHW7Tqf8qkIaKDD4s7i6zbjM67ncrUgAcLkKOr9qHyXip2uY9zN5E7kuztAJIA/C6wPTqLI6eXEW2BvVzGscu4+lE7cxa7zppJurCOrmLP0PpV7dlqbxCWCFzZpi1rgC1rnHWx1IaP+F40eOtnfLCwPZIwHxgAegOHHnI49IVapgyqp5C5paXtYDIXXBqWuIFwScuYFoHAWJ6FjgVNUv3c0F2vbZkm8uI3sbowjzrDQjqBUXsMbY3a7us3LPYN445bR9Mgo/Y2Bjtd2bcs9g3jjltH02LLDK7NKIK52bMCYnuI4TMsWuPM0j9HNW5s9RvDamikY50YLw19uRfov2TpfW6mIdnI8rRK1sha5xBLA0co8CPxW4cq6lQFFiMewgtjG2vAEGwW8L37FHNi2mwwbfoCDkQobBtndy2MSSOe6LMWW0Y0v8aw4nn49PBTsPjs9pv1BYLOHx2e0z6gqUUz5sSxzznY52udPI6S3OPFWhERetLgIiIiIiIiIiIiIiIiIo/G/Je835qQUfjfkveb81R0j8JL8p5KSLthcs7rGJyw00bInWEznxyCwOZuS9teH5LlFXXulbG2R9xEzdx2aLNYCTa+l9TxXXu6lhRmoTKCbwHPYC9w6zHX6LAkqhbJd5bl3fW5zZ3b3e58+4ycnvfLpvM/G/UuFoaWOPAh4bZBN0M7/wDDXorM4JkpVNzfzCn6Lb6thjZFHPlYwBrRu2GzRwFyFlsXsv8A/ITSRF7mMazOXBocQcwDQQdNbn9Crj4F4/TJP2WfddLG4/Axv6LE0SM6Iv8AYqJkchFtXNw2SaazQ6SaR3Rmc57tdOtS2J4RX0MJbM2RkMtg8BwdG52hAcGmwdp8FtYHUtwvFj3wDljdIxxtcgOBDZAOi1jpzFWXbTaqmNFNBFVGpfO/M2+oibmDsoNhZotoOOq0nxUonijjjDmOo3R47jsFDPNGtGqSTmoruRaVz7cDC74PZoum7SVL46WV8WjgNCOIBIBcPUFy/uTSWrrEgXhl4npdHb5LsTmXBBFwdCCNCDzL5jTrgzSAeRYAafGl0ME4NAJF0diojJyZIXNLjBVjdyMLi4Nk8V4FybEGzgpHZHDnxvcJYid0XNikOjbEnMGg9J1uBzlTVHgEMJuxhHKzNBcS1riLFzQeBtopFU8TpBrmGOMZHfv31s311Sd6682MDmljBkfr6d2R4qIodmIYi42L8z89neI0gktszhpc8bqXRFzJZnym3m1Se90ht5tERFCtEWcPjs9pn1BYLOHx2e0z6grOF9+zxHNaP7JVoREXr64aIiIiIiIiIiIiIiIiKPxvyXvN+akFH435L3m/NUdI/CS/KeSki7YUBPlILX5bOBBDiLEHQgg8RZUOu7klK+S8c74gfwDI61+Zpdrb9Vvbd0RmqKKNrInk99WE7S6PSEHUDW/R12VZ2ZqIWTRyyupxkp6Vze+G55SWNkLhC4OGVwt0Hm6F8TgIZooemhkIJFkAXvIHLbSvyOBdquC6BgGA0+HwlkNgL3ke9wzFw0u53AepSjqhotd7Rm8XlDlerp/JcfpOTE5lSDEZ3U1Wx0jWyQl7pHgvmbfyJu0G+vDRfamWF1O4vjay9E5tI0kuG+FU+5p3O11NiLa2IW8miHSSFz5C4k1dXdjxzru2AHZkgnoUAug7T7G01fZ0t2SDkiRhAd1NcDo7qB1UFh/cfp2PDpppJWjXJYMB6nEXJHqsoupa9uIXNyySupWvv+GWOONzSestc8etq6LhEwdC1wn3wu7/ABCAL2cRawAGnD8lFLLisFC1scp1SB5WOOdb944hZaGSONhUio7jjHPc4VTmgucQ0QizQSSGjl8ANPyXtT9yYM8WvqG+xZvycr5vR5w7QTejzh2gqp0xjiKL/QfwpOgj4Kr0uw8sdrYpW6c2dlre8CrWsN6POHaCb0ecO0FQmnknoybu4DkApGta3Ys0WG9HnDtBN6POHaCr0VtazRYb0ecO0E3o84doJRS1ms4fHZ7TPqC8d6POHaC9YfHZ7TPqCsYUf47PEc1q/slWlERevrhoiIiIiIiIiIiIiIiIo/G/Je835qQUfjfkveb81R0j8JL8p5KSLthQi+WWpW4gyN7GvuA4SEOvZo3bc5BPTluR7JUbT7SNkNhHILBpOaaNrhmjEvky/MeSRwBXlzIJHDWAy+wuuXgZKdLbixGi+GMaaDThpw9XQoZu0sByZXF2dsbuTIDl3sjIwH2dobvBPUCjMeBYJTDOI3AFjyRZwc9rAbB12XzBwDrXF+hbezS8FjXapuyWUTW4w2Obc5HOdlY4nfRsFnue0Abx4Ljdh4dS+VuORQyuifvMzYjNx0cGhxLAb+PZhNjzA9C1GHkNUNufks64UvZLKHbjbS4f4cu6Mm63uYZN5fLbLmzZc/JzWtdSu6HSe0Vo+JzO19/fBZDgdizsllhuh0ntFN0Ok9oqPJbLOyWWG6HSe0U3Q6T2imSLOyWWG6HSe0U3Q6T2imSLOyyh8dntM+oLy3Q6T2ivWHx2e0z6grGF9+zxHNav7JVpREXry4aIiIiIiIiIiIiIiIiKPxvyXvN+akFH435L3m/NUdI/CS/KeSki7YVN2ljgfEGVLy0F1xlBLuSCXizQTlyEhx6CVp1EdO2R8vfFhI4Xa2JjyS6Ftgwhhfbd2dyTw1W7juGOmyFmS7c/GR8TwXAAObLHcjhq0ix/ILRbs/Mx+9EjHvtlN3OjzB0EUbnBzQd2/NHcWB0JGi86gLBGAXkbcsuPeDV0Mz/K6bgb2J3tRkMImbaKCJ/JtrDHK17ZXWGozR2P58Fruhpw18RrJckLXNaMvJiEb2uPK3dpC3KGjMTpccSsJ9kJHxPzTM3xjEbX6kaumztdfUsLJAOm7QeZe8mzkxbUMBjtKZi1xnm03jswvFbIOgketWA6If5h293dnmPHv3UtaPBe0dLHK59QKsuLGhspdDFdojL5Bdr47sNnHUAXFl8q46Stc9pmOaVrALXY5u7D3h7czQQcr3cdCL9a2/8A4qV4qXSmMSTx7sBmYsaGseAS5wBcbvPNwACjWbIudHI2Qsu/cAASSvtuiQ528fyhmY5zco0sT0lRNfHdl5BFVVd3cLo8u9Zo8FIUuEMkDXsme6Av37I7NyF5OcODsubLm5Vr2v1KWZGQAM5JAAJIFyekgCw/JfeGjWiw4agadFkzHzf5LnySOft/b7vid6mAATKfO/iEynzv4hMx83+SZj5v8lFn90splPnfxCZT538QmY+b/JMx83+SZ/dImU+d/EJlPnfxCZj5v8kzHzf5Jn90iZT538QvWHx2e0z6gvLMfN/kvWHx2e0z6gp8N79niOa1f2SrSiIvXlxEREREREREREREREREUfjfkveb81ILyqIQ9pa7gf8A26r4qIzQPjG1wI+oWzHargVz7HqTPLA51OZ42ibM0Na7VzWhps4gcx1URRYJU7yGSZjXNjDIHMc4vLoXA5zryXAOc3U6nchWipqi15aADY214/BeXf56B8fuvNBLLCOioZWPU3zK6uq12arJ2ecyOltTjkio3obTxy8pzm5C5jiATlHHm4K3wGzG8kjkjTLa2g0yjQepa3f56B8funf56B8fuop5JJgA4bL9SStmgN2Lc3vU7slN71Hslaff7ugfH7p3+7oHx+6rdEeC31lub3qd2Sm96ndkrT7/AHdA+P3Tv93QPj906I8E1lub3qd2Sm96ndkrT7/d0D4/dO/3dA+P3TojwTWW5vep3ZKb3qd2StPv93QPj907/d0D4/dOiPBNZbm96ndkpvep3ZK0+/3dA+P3Tv8Ad0D4/dOiPBNZbm96ndkr1h8ZntM+oKO7/d0D4/dTOz7BIS9w1bwtwv0q/o7CPmxLGt3G/IZqOWQNYVYAvq+BfV6kuOiIiIiIiI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8624" name="Picture 16" descr="http://static.emedco.com/media/catalog/product/Accident-Prevention-Duro-Tags-JT228-ba.jpg"/>
          <p:cNvPicPr>
            <a:picLocks noChangeAspect="1" noChangeArrowheads="1"/>
          </p:cNvPicPr>
          <p:nvPr/>
        </p:nvPicPr>
        <p:blipFill>
          <a:blip r:embed="rId6" cstate="print"/>
          <a:srcRect l="20364" r="21454"/>
          <a:stretch>
            <a:fillRect/>
          </a:stretch>
        </p:blipFill>
        <p:spPr bwMode="auto">
          <a:xfrm rot="700978">
            <a:off x="7481327" y="4282975"/>
            <a:ext cx="1428828" cy="24557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708614"/>
                                        </p:tgtEl>
                                        <p:attrNameLst>
                                          <p:attrName>style.visibility</p:attrName>
                                        </p:attrNameLst>
                                      </p:cBhvr>
                                      <p:to>
                                        <p:strVal val="visible"/>
                                      </p:to>
                                    </p:set>
                                    <p:anim calcmode="lin" valueType="num">
                                      <p:cBhvr>
                                        <p:cTn id="12" dur="500" fill="hold"/>
                                        <p:tgtEl>
                                          <p:spTgt spid="708614"/>
                                        </p:tgtEl>
                                        <p:attrNameLst>
                                          <p:attrName>ppt_w</p:attrName>
                                        </p:attrNameLst>
                                      </p:cBhvr>
                                      <p:tavLst>
                                        <p:tav tm="0">
                                          <p:val>
                                            <p:fltVal val="0"/>
                                          </p:val>
                                        </p:tav>
                                        <p:tav tm="100000">
                                          <p:val>
                                            <p:strVal val="#ppt_w"/>
                                          </p:val>
                                        </p:tav>
                                      </p:tavLst>
                                    </p:anim>
                                    <p:anim calcmode="lin" valueType="num">
                                      <p:cBhvr>
                                        <p:cTn id="13" dur="500" fill="hold"/>
                                        <p:tgtEl>
                                          <p:spTgt spid="708614"/>
                                        </p:tgtEl>
                                        <p:attrNameLst>
                                          <p:attrName>ppt_h</p:attrName>
                                        </p:attrNameLst>
                                      </p:cBhvr>
                                      <p:tavLst>
                                        <p:tav tm="0">
                                          <p:val>
                                            <p:fltVal val="0"/>
                                          </p:val>
                                        </p:tav>
                                        <p:tav tm="100000">
                                          <p:val>
                                            <p:strVal val="#ppt_h"/>
                                          </p:val>
                                        </p:tav>
                                      </p:tavLst>
                                    </p:anim>
                                    <p:animEffect transition="in" filter="fade">
                                      <p:cBhvr>
                                        <p:cTn id="14" dur="500"/>
                                        <p:tgtEl>
                                          <p:spTgt spid="7086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708616"/>
                                        </p:tgtEl>
                                        <p:attrNameLst>
                                          <p:attrName>style.visibility</p:attrName>
                                        </p:attrNameLst>
                                      </p:cBhvr>
                                      <p:to>
                                        <p:strVal val="visible"/>
                                      </p:to>
                                    </p:set>
                                    <p:anim calcmode="lin" valueType="num">
                                      <p:cBhvr>
                                        <p:cTn id="24" dur="500" fill="hold"/>
                                        <p:tgtEl>
                                          <p:spTgt spid="708616"/>
                                        </p:tgtEl>
                                        <p:attrNameLst>
                                          <p:attrName>ppt_w</p:attrName>
                                        </p:attrNameLst>
                                      </p:cBhvr>
                                      <p:tavLst>
                                        <p:tav tm="0">
                                          <p:val>
                                            <p:fltVal val="0"/>
                                          </p:val>
                                        </p:tav>
                                        <p:tav tm="100000">
                                          <p:val>
                                            <p:strVal val="#ppt_w"/>
                                          </p:val>
                                        </p:tav>
                                      </p:tavLst>
                                    </p:anim>
                                    <p:anim calcmode="lin" valueType="num">
                                      <p:cBhvr>
                                        <p:cTn id="25" dur="500" fill="hold"/>
                                        <p:tgtEl>
                                          <p:spTgt spid="708616"/>
                                        </p:tgtEl>
                                        <p:attrNameLst>
                                          <p:attrName>ppt_h</p:attrName>
                                        </p:attrNameLst>
                                      </p:cBhvr>
                                      <p:tavLst>
                                        <p:tav tm="0">
                                          <p:val>
                                            <p:fltVal val="0"/>
                                          </p:val>
                                        </p:tav>
                                        <p:tav tm="100000">
                                          <p:val>
                                            <p:strVal val="#ppt_h"/>
                                          </p:val>
                                        </p:tav>
                                      </p:tavLst>
                                    </p:anim>
                                    <p:animEffect transition="in" filter="fade">
                                      <p:cBhvr>
                                        <p:cTn id="26" dur="500"/>
                                        <p:tgtEl>
                                          <p:spTgt spid="7086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4">
                                            <p:txEl>
                                              <p:pRg st="2" end="2"/>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708618"/>
                                        </p:tgtEl>
                                        <p:attrNameLst>
                                          <p:attrName>style.visibility</p:attrName>
                                        </p:attrNameLst>
                                      </p:cBhvr>
                                      <p:to>
                                        <p:strVal val="visible"/>
                                      </p:to>
                                    </p:set>
                                    <p:anim calcmode="lin" valueType="num">
                                      <p:cBhvr>
                                        <p:cTn id="36" dur="500" fill="hold"/>
                                        <p:tgtEl>
                                          <p:spTgt spid="708618"/>
                                        </p:tgtEl>
                                        <p:attrNameLst>
                                          <p:attrName>ppt_w</p:attrName>
                                        </p:attrNameLst>
                                      </p:cBhvr>
                                      <p:tavLst>
                                        <p:tav tm="0">
                                          <p:val>
                                            <p:fltVal val="0"/>
                                          </p:val>
                                        </p:tav>
                                        <p:tav tm="100000">
                                          <p:val>
                                            <p:strVal val="#ppt_w"/>
                                          </p:val>
                                        </p:tav>
                                      </p:tavLst>
                                    </p:anim>
                                    <p:anim calcmode="lin" valueType="num">
                                      <p:cBhvr>
                                        <p:cTn id="37" dur="500" fill="hold"/>
                                        <p:tgtEl>
                                          <p:spTgt spid="708618"/>
                                        </p:tgtEl>
                                        <p:attrNameLst>
                                          <p:attrName>ppt_h</p:attrName>
                                        </p:attrNameLst>
                                      </p:cBhvr>
                                      <p:tavLst>
                                        <p:tav tm="0">
                                          <p:val>
                                            <p:fltVal val="0"/>
                                          </p:val>
                                        </p:tav>
                                        <p:tav tm="100000">
                                          <p:val>
                                            <p:strVal val="#ppt_h"/>
                                          </p:val>
                                        </p:tav>
                                      </p:tavLst>
                                    </p:anim>
                                    <p:animEffect transition="in" filter="fade">
                                      <p:cBhvr>
                                        <p:cTn id="38" dur="500"/>
                                        <p:tgtEl>
                                          <p:spTgt spid="70861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p:cTn id="4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4">
                                            <p:txEl>
                                              <p:pRg st="3" end="3"/>
                                            </p:txEl>
                                          </p:spTgt>
                                        </p:tgtEl>
                                      </p:cBhvr>
                                    </p:animEffect>
                                  </p:childTnLst>
                                </p:cTn>
                              </p:par>
                              <p:par>
                                <p:cTn id="46" presetID="53" presetClass="entr" presetSubtype="0" fill="hold" nodeType="withEffect">
                                  <p:stCondLst>
                                    <p:cond delay="0"/>
                                  </p:stCondLst>
                                  <p:childTnLst>
                                    <p:set>
                                      <p:cBhvr>
                                        <p:cTn id="47" dur="1" fill="hold">
                                          <p:stCondLst>
                                            <p:cond delay="0"/>
                                          </p:stCondLst>
                                        </p:cTn>
                                        <p:tgtEl>
                                          <p:spTgt spid="708624"/>
                                        </p:tgtEl>
                                        <p:attrNameLst>
                                          <p:attrName>style.visibility</p:attrName>
                                        </p:attrNameLst>
                                      </p:cBhvr>
                                      <p:to>
                                        <p:strVal val="visible"/>
                                      </p:to>
                                    </p:set>
                                    <p:anim calcmode="lin" valueType="num">
                                      <p:cBhvr>
                                        <p:cTn id="48" dur="500" fill="hold"/>
                                        <p:tgtEl>
                                          <p:spTgt spid="708624"/>
                                        </p:tgtEl>
                                        <p:attrNameLst>
                                          <p:attrName>ppt_w</p:attrName>
                                        </p:attrNameLst>
                                      </p:cBhvr>
                                      <p:tavLst>
                                        <p:tav tm="0">
                                          <p:val>
                                            <p:fltVal val="0"/>
                                          </p:val>
                                        </p:tav>
                                        <p:tav tm="100000">
                                          <p:val>
                                            <p:strVal val="#ppt_w"/>
                                          </p:val>
                                        </p:tav>
                                      </p:tavLst>
                                    </p:anim>
                                    <p:anim calcmode="lin" valueType="num">
                                      <p:cBhvr>
                                        <p:cTn id="49" dur="500" fill="hold"/>
                                        <p:tgtEl>
                                          <p:spTgt spid="708624"/>
                                        </p:tgtEl>
                                        <p:attrNameLst>
                                          <p:attrName>ppt_h</p:attrName>
                                        </p:attrNameLst>
                                      </p:cBhvr>
                                      <p:tavLst>
                                        <p:tav tm="0">
                                          <p:val>
                                            <p:fltVal val="0"/>
                                          </p:val>
                                        </p:tav>
                                        <p:tav tm="100000">
                                          <p:val>
                                            <p:strVal val="#ppt_h"/>
                                          </p:val>
                                        </p:tav>
                                      </p:tavLst>
                                    </p:anim>
                                    <p:animEffect transition="in" filter="fade">
                                      <p:cBhvr>
                                        <p:cTn id="50" dur="500"/>
                                        <p:tgtEl>
                                          <p:spTgt spid="708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19200"/>
            <a:ext cx="5410200" cy="5638801"/>
          </a:xfrm>
          <a:noFill/>
        </p:spPr>
        <p:txBody>
          <a:bodyPr>
            <a:noAutofit/>
          </a:bodyPr>
          <a:lstStyle/>
          <a:p>
            <a:pPr>
              <a:buNone/>
            </a:pPr>
            <a:r>
              <a:rPr lang="en-US" sz="2400" b="1" dirty="0" smtClean="0"/>
              <a:t>1.4 LDE Owners and/or Division Offices shall: ( Continued)</a:t>
            </a:r>
            <a:endParaRPr lang="en-US" sz="2400" dirty="0" smtClean="0"/>
          </a:p>
          <a:p>
            <a:pPr>
              <a:buNone/>
            </a:pPr>
            <a:r>
              <a:rPr lang="en-US" sz="2400" dirty="0" smtClean="0">
                <a:solidFill>
                  <a:srgbClr val="FF0000"/>
                </a:solidFill>
              </a:rPr>
              <a:t>q. </a:t>
            </a:r>
            <a:r>
              <a:rPr lang="en-US" sz="2400" dirty="0" smtClean="0"/>
              <a:t>Perform daily LDE inspections and document such inspections on the Daily Checklist; </a:t>
            </a:r>
          </a:p>
          <a:p>
            <a:pPr>
              <a:buNone/>
            </a:pPr>
            <a:r>
              <a:rPr lang="en-US" sz="2400" dirty="0" smtClean="0">
                <a:solidFill>
                  <a:srgbClr val="FF0000"/>
                </a:solidFill>
              </a:rPr>
              <a:t>r. </a:t>
            </a:r>
            <a:r>
              <a:rPr lang="en-US" sz="2400" dirty="0" smtClean="0"/>
              <a:t>Establish administrative controls over their LDE to preclude unauthorized operation. Such controls may include administratively controlling access to areas in which LDE are located, or administratively locking out LDE to all but authorized users by using GSFC Administrative locking procedures as defined in GPR 1700.5; </a:t>
            </a:r>
          </a:p>
          <a:p>
            <a:endParaRPr lang="en-US" sz="2400" dirty="0"/>
          </a:p>
        </p:txBody>
      </p:sp>
      <p:pic>
        <p:nvPicPr>
          <p:cNvPr id="9" name="Picture 8"/>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10" name="Rectangle 3"/>
          <p:cNvSpPr>
            <a:spLocks noGrp="1" noChangeArrowheads="1"/>
          </p:cNvSpPr>
          <p:nvPr>
            <p:ph type="title"/>
          </p:nvPr>
        </p:nvSpPr>
        <p:spPr>
          <a:xfrm>
            <a:off x="1447800" y="0"/>
            <a:ext cx="7696200" cy="1295400"/>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pic>
        <p:nvPicPr>
          <p:cNvPr id="5" name="Picture 5" descr="http://www.jjkeller.com/wcsstore/CVCatalogAssetStore/images/catalog/full/628B_full.jpg"/>
          <p:cNvPicPr>
            <a:picLocks noChangeAspect="1" noChangeArrowheads="1"/>
          </p:cNvPicPr>
          <p:nvPr/>
        </p:nvPicPr>
        <p:blipFill>
          <a:blip r:embed="rId3" cstate="print"/>
          <a:srcRect l="16855" r="16856"/>
          <a:stretch>
            <a:fillRect/>
          </a:stretch>
        </p:blipFill>
        <p:spPr bwMode="auto">
          <a:xfrm>
            <a:off x="5562599" y="1371600"/>
            <a:ext cx="3288323" cy="2514600"/>
          </a:xfrm>
          <a:prstGeom prst="rect">
            <a:avLst/>
          </a:prstGeom>
          <a:noFill/>
          <a:ln>
            <a:solidFill>
              <a:srgbClr val="3333CC"/>
            </a:solidFill>
          </a:ln>
          <a:effectLst>
            <a:outerShdw blurRad="1219200" dist="50800" dir="5400000" sx="106000" sy="106000" algn="ctr" rotWithShape="0">
              <a:srgbClr val="66FF33"/>
            </a:outerShdw>
          </a:effectLst>
        </p:spPr>
      </p:pic>
      <p:pic>
        <p:nvPicPr>
          <p:cNvPr id="460801" name="Picture 1"/>
          <p:cNvPicPr>
            <a:picLocks noChangeAspect="1" noChangeArrowheads="1"/>
          </p:cNvPicPr>
          <p:nvPr/>
        </p:nvPicPr>
        <p:blipFill>
          <a:blip r:embed="rId4" cstate="print"/>
          <a:srcRect/>
          <a:stretch>
            <a:fillRect/>
          </a:stretch>
        </p:blipFill>
        <p:spPr bwMode="auto">
          <a:xfrm>
            <a:off x="5562600" y="4343400"/>
            <a:ext cx="3276600" cy="2316982"/>
          </a:xfrm>
          <a:prstGeom prst="rect">
            <a:avLst/>
          </a:prstGeom>
          <a:noFill/>
          <a:ln w="9525">
            <a:solidFill>
              <a:srgbClr val="7030A0"/>
            </a:solidFill>
            <a:miter lim="800000"/>
            <a:headEnd/>
            <a:tailEnd/>
          </a:ln>
          <a:effectLst>
            <a:outerShdw blurRad="1003300" dist="50800" dir="5400000" sx="114000" sy="114000" algn="ctr" rotWithShape="0">
              <a:srgbClr val="7030A0"/>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2">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2">
                                            <p:txEl>
                                              <p:pRg st="2" end="2"/>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460801"/>
                                        </p:tgtEl>
                                        <p:attrNameLst>
                                          <p:attrName>style.visibility</p:attrName>
                                        </p:attrNameLst>
                                      </p:cBhvr>
                                      <p:to>
                                        <p:strVal val="visible"/>
                                      </p:to>
                                    </p:set>
                                    <p:anim calcmode="lin" valueType="num">
                                      <p:cBhvr>
                                        <p:cTn id="24" dur="1000" fill="hold"/>
                                        <p:tgtEl>
                                          <p:spTgt spid="460801"/>
                                        </p:tgtEl>
                                        <p:attrNameLst>
                                          <p:attrName>ppt_w</p:attrName>
                                        </p:attrNameLst>
                                      </p:cBhvr>
                                      <p:tavLst>
                                        <p:tav tm="0">
                                          <p:val>
                                            <p:fltVal val="0"/>
                                          </p:val>
                                        </p:tav>
                                        <p:tav tm="100000">
                                          <p:val>
                                            <p:strVal val="#ppt_w"/>
                                          </p:val>
                                        </p:tav>
                                      </p:tavLst>
                                    </p:anim>
                                    <p:anim calcmode="lin" valueType="num">
                                      <p:cBhvr>
                                        <p:cTn id="25" dur="1000" fill="hold"/>
                                        <p:tgtEl>
                                          <p:spTgt spid="460801"/>
                                        </p:tgtEl>
                                        <p:attrNameLst>
                                          <p:attrName>ppt_h</p:attrName>
                                        </p:attrNameLst>
                                      </p:cBhvr>
                                      <p:tavLst>
                                        <p:tav tm="0">
                                          <p:val>
                                            <p:fltVal val="0"/>
                                          </p:val>
                                        </p:tav>
                                        <p:tav tm="100000">
                                          <p:val>
                                            <p:strVal val="#ppt_h"/>
                                          </p:val>
                                        </p:tav>
                                      </p:tavLst>
                                    </p:anim>
                                    <p:animEffect transition="in" filter="fade">
                                      <p:cBhvr>
                                        <p:cTn id="26" dur="1000"/>
                                        <p:tgtEl>
                                          <p:spTgt spid="460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19200"/>
            <a:ext cx="5257800" cy="5638801"/>
          </a:xfrm>
          <a:noFill/>
        </p:spPr>
        <p:txBody>
          <a:bodyPr>
            <a:noAutofit/>
          </a:bodyPr>
          <a:lstStyle/>
          <a:p>
            <a:pPr>
              <a:buNone/>
            </a:pPr>
            <a:r>
              <a:rPr lang="en-US" sz="2000" b="1" dirty="0" smtClean="0"/>
              <a:t>1.4 LDE Owners and/or Division Offices shall: </a:t>
            </a:r>
          </a:p>
          <a:p>
            <a:pPr>
              <a:buNone/>
            </a:pPr>
            <a:r>
              <a:rPr lang="en-US" sz="2000" b="1" dirty="0" smtClean="0"/>
              <a:t>( Continued)</a:t>
            </a:r>
            <a:endParaRPr lang="en-US" sz="2000" dirty="0" smtClean="0"/>
          </a:p>
          <a:p>
            <a:pPr>
              <a:buNone/>
            </a:pPr>
            <a:r>
              <a:rPr lang="en-US" sz="2000" dirty="0" smtClean="0">
                <a:solidFill>
                  <a:srgbClr val="FF0000"/>
                </a:solidFill>
              </a:rPr>
              <a:t>s. </a:t>
            </a:r>
            <a:r>
              <a:rPr lang="en-US" sz="2000" dirty="0" smtClean="0"/>
              <a:t>Require civil servant supervisors to document task-specific training requirements on the GSFC 17-112, Employee Task-Specific Training Requirements Form for civil servant employees as required by GPR 3410.2; </a:t>
            </a:r>
          </a:p>
          <a:p>
            <a:pPr>
              <a:buNone/>
            </a:pPr>
            <a:endParaRPr lang="en-US" sz="2000" dirty="0" smtClean="0"/>
          </a:p>
          <a:p>
            <a:pPr>
              <a:buNone/>
            </a:pPr>
            <a:r>
              <a:rPr lang="en-US" sz="2000" dirty="0" smtClean="0">
                <a:solidFill>
                  <a:srgbClr val="FF0000"/>
                </a:solidFill>
              </a:rPr>
              <a:t>t. </a:t>
            </a:r>
            <a:r>
              <a:rPr lang="en-US" sz="2000" dirty="0" smtClean="0"/>
              <a:t>Notify </a:t>
            </a:r>
            <a:r>
              <a:rPr lang="en-US" sz="2000" b="1" dirty="0" smtClean="0">
                <a:solidFill>
                  <a:srgbClr val="C00000"/>
                </a:solidFill>
              </a:rPr>
              <a:t>LDE </a:t>
            </a:r>
            <a:r>
              <a:rPr lang="en-US" sz="2000" dirty="0" smtClean="0"/>
              <a:t>Manager when rented or leased equipment is brought on center; and </a:t>
            </a:r>
          </a:p>
          <a:p>
            <a:pPr>
              <a:buNone/>
            </a:pPr>
            <a:endParaRPr lang="en-US" sz="2000" dirty="0" smtClean="0"/>
          </a:p>
          <a:p>
            <a:pPr>
              <a:buNone/>
            </a:pPr>
            <a:r>
              <a:rPr lang="en-US" sz="2000" dirty="0" smtClean="0">
                <a:solidFill>
                  <a:srgbClr val="FF0000"/>
                </a:solidFill>
              </a:rPr>
              <a:t>u. </a:t>
            </a:r>
            <a:r>
              <a:rPr lang="en-US" sz="2000" dirty="0" smtClean="0"/>
              <a:t>Review and document operator training of Overhead Crane, Mobile Crane, MAP, and PIT assigned to the division on an annual basis and submit to </a:t>
            </a:r>
            <a:r>
              <a:rPr lang="en-US" sz="2000" b="1" dirty="0" smtClean="0">
                <a:solidFill>
                  <a:srgbClr val="C00000"/>
                </a:solidFill>
              </a:rPr>
              <a:t>LDE</a:t>
            </a:r>
            <a:r>
              <a:rPr lang="en-US" sz="2000" dirty="0" smtClean="0"/>
              <a:t> manager for review. </a:t>
            </a:r>
          </a:p>
          <a:p>
            <a:endParaRPr lang="en-US" sz="2000" dirty="0"/>
          </a:p>
        </p:txBody>
      </p:sp>
      <p:pic>
        <p:nvPicPr>
          <p:cNvPr id="9" name="Picture 8"/>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10" name="Rectangle 3"/>
          <p:cNvSpPr>
            <a:spLocks noGrp="1" noChangeArrowheads="1"/>
          </p:cNvSpPr>
          <p:nvPr>
            <p:ph type="title"/>
          </p:nvPr>
        </p:nvSpPr>
        <p:spPr>
          <a:xfrm>
            <a:off x="1447800" y="0"/>
            <a:ext cx="7696200" cy="1295400"/>
          </a:xfrm>
          <a:solidFill>
            <a:srgbClr val="0066FF"/>
          </a:solidFill>
        </p:spPr>
        <p:txBody>
          <a:bodyPr>
            <a:normAutofit/>
          </a:bodyPr>
          <a:lstStyle/>
          <a:p>
            <a:pPr algn="ctr">
              <a:buFont typeface="Wingdings" pitchFamily="2" charset="2"/>
              <a:buNone/>
              <a:defRPr/>
            </a:pPr>
            <a:r>
              <a:rPr lang="en-US" sz="4800" dirty="0" smtClean="0">
                <a:solidFill>
                  <a:srgbClr val="FFFF00"/>
                </a:solidFill>
              </a:rPr>
              <a:t>GPR 8719.1B</a:t>
            </a:r>
          </a:p>
          <a:p>
            <a:pPr algn="ctr">
              <a:buFont typeface="Wingdings" pitchFamily="2" charset="2"/>
              <a:buNone/>
              <a:defRPr/>
            </a:pPr>
            <a:r>
              <a:rPr lang="en-US" sz="20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pic>
        <p:nvPicPr>
          <p:cNvPr id="460801" name="Picture 1"/>
          <p:cNvPicPr>
            <a:picLocks noChangeAspect="1" noChangeArrowheads="1"/>
          </p:cNvPicPr>
          <p:nvPr/>
        </p:nvPicPr>
        <p:blipFill>
          <a:blip r:embed="rId3" cstate="print"/>
          <a:srcRect/>
          <a:stretch>
            <a:fillRect/>
          </a:stretch>
        </p:blipFill>
        <p:spPr bwMode="auto">
          <a:xfrm>
            <a:off x="5257800" y="1600200"/>
            <a:ext cx="3621032" cy="4267200"/>
          </a:xfrm>
          <a:prstGeom prst="rect">
            <a:avLst/>
          </a:prstGeom>
          <a:noFill/>
          <a:ln w="9525">
            <a:solidFill>
              <a:schemeClr val="tx1"/>
            </a:solidFill>
            <a:miter lim="800000"/>
            <a:headEnd/>
            <a:tailEnd/>
          </a:ln>
        </p:spPr>
      </p:pic>
      <p:pic>
        <p:nvPicPr>
          <p:cNvPr id="460803" name="Picture 3" descr="http://ts3.mm.bing.net/th?&amp;id=HN.608053548355289313&amp;w=300&amp;h=300&amp;c=0&amp;pid=1.9&amp;rs=0&amp;p=0"/>
          <p:cNvPicPr>
            <a:picLocks noChangeAspect="1" noChangeArrowheads="1"/>
          </p:cNvPicPr>
          <p:nvPr/>
        </p:nvPicPr>
        <p:blipFill>
          <a:blip r:embed="rId4" cstate="print"/>
          <a:srcRect/>
          <a:stretch>
            <a:fillRect/>
          </a:stretch>
        </p:blipFill>
        <p:spPr bwMode="auto">
          <a:xfrm>
            <a:off x="5181600" y="1905000"/>
            <a:ext cx="3761770" cy="3505200"/>
          </a:xfrm>
          <a:prstGeom prst="rect">
            <a:avLst/>
          </a:prstGeom>
          <a:noFill/>
        </p:spPr>
      </p:pic>
      <p:pic>
        <p:nvPicPr>
          <p:cNvPr id="460804" name="Picture 4"/>
          <p:cNvPicPr>
            <a:picLocks noChangeAspect="1" noChangeArrowheads="1"/>
          </p:cNvPicPr>
          <p:nvPr/>
        </p:nvPicPr>
        <p:blipFill>
          <a:blip r:embed="rId5" cstate="print"/>
          <a:srcRect/>
          <a:stretch>
            <a:fillRect/>
          </a:stretch>
        </p:blipFill>
        <p:spPr bwMode="auto">
          <a:xfrm>
            <a:off x="5181600" y="1524000"/>
            <a:ext cx="3760955" cy="4933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2" end="2"/>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460801"/>
                                        </p:tgtEl>
                                        <p:attrNameLst>
                                          <p:attrName>style.visibility</p:attrName>
                                        </p:attrNameLst>
                                      </p:cBhvr>
                                      <p:to>
                                        <p:strVal val="visible"/>
                                      </p:to>
                                    </p:set>
                                    <p:anim calcmode="lin" valueType="num">
                                      <p:cBhvr>
                                        <p:cTn id="13" dur="1000" fill="hold"/>
                                        <p:tgtEl>
                                          <p:spTgt spid="460801"/>
                                        </p:tgtEl>
                                        <p:attrNameLst>
                                          <p:attrName>ppt_w</p:attrName>
                                        </p:attrNameLst>
                                      </p:cBhvr>
                                      <p:tavLst>
                                        <p:tav tm="0">
                                          <p:val>
                                            <p:fltVal val="0"/>
                                          </p:val>
                                        </p:tav>
                                        <p:tav tm="100000">
                                          <p:val>
                                            <p:strVal val="#ppt_w"/>
                                          </p:val>
                                        </p:tav>
                                      </p:tavLst>
                                    </p:anim>
                                    <p:anim calcmode="lin" valueType="num">
                                      <p:cBhvr>
                                        <p:cTn id="14" dur="1000" fill="hold"/>
                                        <p:tgtEl>
                                          <p:spTgt spid="460801"/>
                                        </p:tgtEl>
                                        <p:attrNameLst>
                                          <p:attrName>ppt_h</p:attrName>
                                        </p:attrNameLst>
                                      </p:cBhvr>
                                      <p:tavLst>
                                        <p:tav tm="0">
                                          <p:val>
                                            <p:fltVal val="0"/>
                                          </p:val>
                                        </p:tav>
                                        <p:tav tm="100000">
                                          <p:val>
                                            <p:strVal val="#ppt_h"/>
                                          </p:val>
                                        </p:tav>
                                      </p:tavLst>
                                    </p:anim>
                                    <p:anim calcmode="lin" valueType="num">
                                      <p:cBhvr>
                                        <p:cTn id="15" dur="1000" fill="hold"/>
                                        <p:tgtEl>
                                          <p:spTgt spid="46080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608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nodeType="clickEffect">
                                  <p:stCondLst>
                                    <p:cond delay="0"/>
                                  </p:stCondLst>
                                  <p:childTnLst>
                                    <p:animEffect transition="out" filter="fade">
                                      <p:cBhvr>
                                        <p:cTn id="20" dur="1000"/>
                                        <p:tgtEl>
                                          <p:spTgt spid="460801"/>
                                        </p:tgtEl>
                                      </p:cBhvr>
                                    </p:animEffect>
                                    <p:anim calcmode="lin" valueType="num">
                                      <p:cBhvr>
                                        <p:cTn id="21" dur="1000"/>
                                        <p:tgtEl>
                                          <p:spTgt spid="460801"/>
                                        </p:tgtEl>
                                        <p:attrNameLst>
                                          <p:attrName>ppt_x</p:attrName>
                                        </p:attrNameLst>
                                      </p:cBhvr>
                                      <p:tavLst>
                                        <p:tav tm="0">
                                          <p:val>
                                            <p:strVal val="ppt_x"/>
                                          </p:val>
                                        </p:tav>
                                        <p:tav tm="100000">
                                          <p:val>
                                            <p:strVal val="ppt_x"/>
                                          </p:val>
                                        </p:tav>
                                      </p:tavLst>
                                    </p:anim>
                                    <p:anim calcmode="lin" valueType="num">
                                      <p:cBhvr>
                                        <p:cTn id="22" dur="100" decel="100000"/>
                                        <p:tgtEl>
                                          <p:spTgt spid="460801"/>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460801"/>
                                        </p:tgtEl>
                                        <p:attrNameLst>
                                          <p:attrName>ppt_y</p:attrName>
                                        </p:attrNameLst>
                                      </p:cBhvr>
                                      <p:tavLst>
                                        <p:tav tm="0">
                                          <p:val>
                                            <p:strVal val="ppt_y"/>
                                          </p:val>
                                        </p:tav>
                                        <p:tav tm="100000">
                                          <p:val>
                                            <p:strVal val="ppt_y+1"/>
                                          </p:val>
                                        </p:tav>
                                      </p:tavLst>
                                    </p:anim>
                                    <p:set>
                                      <p:cBhvr>
                                        <p:cTn id="24" dur="1" fill="hold">
                                          <p:stCondLst>
                                            <p:cond delay="999"/>
                                          </p:stCondLst>
                                        </p:cTn>
                                        <p:tgtEl>
                                          <p:spTgt spid="460801"/>
                                        </p:tgtEl>
                                        <p:attrNameLst>
                                          <p:attrName>style.visibility</p:attrName>
                                        </p:attrNameLst>
                                      </p:cBhvr>
                                      <p:to>
                                        <p:strVal val="hidden"/>
                                      </p:to>
                                    </p:set>
                                  </p:childTnLst>
                                </p:cTn>
                              </p:par>
                            </p:childTnLst>
                          </p:cTn>
                        </p:par>
                        <p:par>
                          <p:cTn id="25" fill="hold">
                            <p:stCondLst>
                              <p:cond delay="1000"/>
                            </p:stCondLst>
                            <p:childTnLst>
                              <p:par>
                                <p:cTn id="26" presetID="15" presetClass="entr" presetSubtype="0"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2">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
                                            <p:txEl>
                                              <p:pRg st="4" end="4"/>
                                            </p:txEl>
                                          </p:spTgt>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nodeType="withEffect">
                                  <p:stCondLst>
                                    <p:cond delay="0"/>
                                  </p:stCondLst>
                                  <p:childTnLst>
                                    <p:set>
                                      <p:cBhvr>
                                        <p:cTn id="33" dur="1" fill="hold">
                                          <p:stCondLst>
                                            <p:cond delay="0"/>
                                          </p:stCondLst>
                                        </p:cTn>
                                        <p:tgtEl>
                                          <p:spTgt spid="460803"/>
                                        </p:tgtEl>
                                        <p:attrNameLst>
                                          <p:attrName>style.visibility</p:attrName>
                                        </p:attrNameLst>
                                      </p:cBhvr>
                                      <p:to>
                                        <p:strVal val="visible"/>
                                      </p:to>
                                    </p:set>
                                    <p:anim calcmode="lin" valueType="num">
                                      <p:cBhvr>
                                        <p:cTn id="34" dur="1000" fill="hold"/>
                                        <p:tgtEl>
                                          <p:spTgt spid="460803"/>
                                        </p:tgtEl>
                                        <p:attrNameLst>
                                          <p:attrName>ppt_w</p:attrName>
                                        </p:attrNameLst>
                                      </p:cBhvr>
                                      <p:tavLst>
                                        <p:tav tm="0">
                                          <p:val>
                                            <p:fltVal val="0"/>
                                          </p:val>
                                        </p:tav>
                                        <p:tav tm="100000">
                                          <p:val>
                                            <p:strVal val="#ppt_w"/>
                                          </p:val>
                                        </p:tav>
                                      </p:tavLst>
                                    </p:anim>
                                    <p:anim calcmode="lin" valueType="num">
                                      <p:cBhvr>
                                        <p:cTn id="35" dur="1000" fill="hold"/>
                                        <p:tgtEl>
                                          <p:spTgt spid="460803"/>
                                        </p:tgtEl>
                                        <p:attrNameLst>
                                          <p:attrName>ppt_h</p:attrName>
                                        </p:attrNameLst>
                                      </p:cBhvr>
                                      <p:tavLst>
                                        <p:tav tm="0">
                                          <p:val>
                                            <p:fltVal val="0"/>
                                          </p:val>
                                        </p:tav>
                                        <p:tav tm="100000">
                                          <p:val>
                                            <p:strVal val="#ppt_h"/>
                                          </p:val>
                                        </p:tav>
                                      </p:tavLst>
                                    </p:anim>
                                    <p:anim calcmode="lin" valueType="num">
                                      <p:cBhvr>
                                        <p:cTn id="36" dur="1000" fill="hold"/>
                                        <p:tgtEl>
                                          <p:spTgt spid="460803"/>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608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xit" presetSubtype="0" fill="hold" nodeType="clickEffect">
                                  <p:stCondLst>
                                    <p:cond delay="0"/>
                                  </p:stCondLst>
                                  <p:childTnLst>
                                    <p:animEffect transition="out" filter="fade">
                                      <p:cBhvr>
                                        <p:cTn id="41" dur="1000"/>
                                        <p:tgtEl>
                                          <p:spTgt spid="460803"/>
                                        </p:tgtEl>
                                      </p:cBhvr>
                                    </p:animEffect>
                                    <p:anim calcmode="lin" valueType="num">
                                      <p:cBhvr>
                                        <p:cTn id="42" dur="1000"/>
                                        <p:tgtEl>
                                          <p:spTgt spid="460803"/>
                                        </p:tgtEl>
                                        <p:attrNameLst>
                                          <p:attrName>ppt_x</p:attrName>
                                        </p:attrNameLst>
                                      </p:cBhvr>
                                      <p:tavLst>
                                        <p:tav tm="0">
                                          <p:val>
                                            <p:strVal val="ppt_x"/>
                                          </p:val>
                                        </p:tav>
                                        <p:tav tm="100000">
                                          <p:val>
                                            <p:strVal val="ppt_x"/>
                                          </p:val>
                                        </p:tav>
                                      </p:tavLst>
                                    </p:anim>
                                    <p:anim calcmode="lin" valueType="num">
                                      <p:cBhvr>
                                        <p:cTn id="43" dur="100" decel="100000"/>
                                        <p:tgtEl>
                                          <p:spTgt spid="46080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60803"/>
                                        </p:tgtEl>
                                        <p:attrNameLst>
                                          <p:attrName>ppt_y</p:attrName>
                                        </p:attrNameLst>
                                      </p:cBhvr>
                                      <p:tavLst>
                                        <p:tav tm="0">
                                          <p:val>
                                            <p:strVal val="ppt_y"/>
                                          </p:val>
                                        </p:tav>
                                        <p:tav tm="100000">
                                          <p:val>
                                            <p:strVal val="ppt_y+1"/>
                                          </p:val>
                                        </p:tav>
                                      </p:tavLst>
                                    </p:anim>
                                    <p:set>
                                      <p:cBhvr>
                                        <p:cTn id="45" dur="1" fill="hold">
                                          <p:stCondLst>
                                            <p:cond delay="999"/>
                                          </p:stCondLst>
                                        </p:cTn>
                                        <p:tgtEl>
                                          <p:spTgt spid="460803"/>
                                        </p:tgtEl>
                                        <p:attrNameLst>
                                          <p:attrName>style.visibility</p:attrName>
                                        </p:attrNameLst>
                                      </p:cBhvr>
                                      <p:to>
                                        <p:strVal val="hidden"/>
                                      </p:to>
                                    </p:set>
                                  </p:childTnLst>
                                </p:cTn>
                              </p:par>
                            </p:childTnLst>
                          </p:cTn>
                        </p:par>
                        <p:par>
                          <p:cTn id="46" fill="hold">
                            <p:stCondLst>
                              <p:cond delay="1000"/>
                            </p:stCondLst>
                            <p:childTnLst>
                              <p:par>
                                <p:cTn id="47" presetID="15" presetClass="entr" presetSubtype="0" fill="hold" nodeType="after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2">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
                                            <p:txEl>
                                              <p:pRg st="6" end="6"/>
                                            </p:txEl>
                                          </p:spTgt>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460804"/>
                                        </p:tgtEl>
                                        <p:attrNameLst>
                                          <p:attrName>style.visibility</p:attrName>
                                        </p:attrNameLst>
                                      </p:cBhvr>
                                      <p:to>
                                        <p:strVal val="visible"/>
                                      </p:to>
                                    </p:set>
                                    <p:anim calcmode="lin" valueType="num">
                                      <p:cBhvr>
                                        <p:cTn id="55" dur="1000" fill="hold"/>
                                        <p:tgtEl>
                                          <p:spTgt spid="460804"/>
                                        </p:tgtEl>
                                        <p:attrNameLst>
                                          <p:attrName>ppt_w</p:attrName>
                                        </p:attrNameLst>
                                      </p:cBhvr>
                                      <p:tavLst>
                                        <p:tav tm="0">
                                          <p:val>
                                            <p:fltVal val="0"/>
                                          </p:val>
                                        </p:tav>
                                        <p:tav tm="100000">
                                          <p:val>
                                            <p:strVal val="#ppt_w"/>
                                          </p:val>
                                        </p:tav>
                                      </p:tavLst>
                                    </p:anim>
                                    <p:anim calcmode="lin" valueType="num">
                                      <p:cBhvr>
                                        <p:cTn id="56" dur="1000" fill="hold"/>
                                        <p:tgtEl>
                                          <p:spTgt spid="460804"/>
                                        </p:tgtEl>
                                        <p:attrNameLst>
                                          <p:attrName>ppt_h</p:attrName>
                                        </p:attrNameLst>
                                      </p:cBhvr>
                                      <p:tavLst>
                                        <p:tav tm="0">
                                          <p:val>
                                            <p:fltVal val="0"/>
                                          </p:val>
                                        </p:tav>
                                        <p:tav tm="100000">
                                          <p:val>
                                            <p:strVal val="#ppt_h"/>
                                          </p:val>
                                        </p:tav>
                                      </p:tavLst>
                                    </p:anim>
                                    <p:anim calcmode="lin" valueType="num">
                                      <p:cBhvr>
                                        <p:cTn id="57" dur="1000" fill="hold"/>
                                        <p:tgtEl>
                                          <p:spTgt spid="46080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6080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1219200"/>
            <a:ext cx="5257800" cy="5486400"/>
          </a:xfrm>
          <a:noFill/>
        </p:spPr>
        <p:txBody>
          <a:bodyPr>
            <a:normAutofit fontScale="92500" lnSpcReduction="20000"/>
          </a:bodyPr>
          <a:lstStyle/>
          <a:p>
            <a:pPr>
              <a:buNone/>
            </a:pPr>
            <a:r>
              <a:rPr lang="en-US" sz="2400" b="1" dirty="0" smtClean="0"/>
              <a:t>1.5 Occupational Safety and Health Division/Code 350 and Wallops Safety Office/Code 803 shall: </a:t>
            </a:r>
          </a:p>
          <a:p>
            <a:pPr marL="457200" indent="-457200">
              <a:buAutoNum type="alphaLcPeriod"/>
            </a:pPr>
            <a:r>
              <a:rPr lang="en-US" sz="2400" dirty="0" smtClean="0"/>
              <a:t>Notify </a:t>
            </a:r>
            <a:r>
              <a:rPr lang="en-US" sz="2400" b="1" dirty="0" smtClean="0">
                <a:solidFill>
                  <a:srgbClr val="C00000"/>
                </a:solidFill>
              </a:rPr>
              <a:t>LDE</a:t>
            </a:r>
            <a:r>
              <a:rPr lang="en-US" sz="2400" dirty="0" smtClean="0"/>
              <a:t> Manager if construction activities are not in compliance with OSHA (as it relates to LDE) and NASA-STD 8719.9 requirements.</a:t>
            </a:r>
          </a:p>
          <a:p>
            <a:pPr marL="457200" indent="-457200">
              <a:buNone/>
            </a:pPr>
            <a:r>
              <a:rPr lang="en-US" sz="1200" dirty="0" smtClean="0"/>
              <a:t> </a:t>
            </a:r>
          </a:p>
          <a:p>
            <a:pPr>
              <a:buNone/>
            </a:pPr>
            <a:r>
              <a:rPr lang="en-US" sz="2400" dirty="0" smtClean="0"/>
              <a:t>b. Provide comments on construction lift plans as requested by the </a:t>
            </a:r>
            <a:r>
              <a:rPr lang="en-US" sz="2400" b="1" dirty="0" smtClean="0">
                <a:solidFill>
                  <a:srgbClr val="C00000"/>
                </a:solidFill>
              </a:rPr>
              <a:t>LDE</a:t>
            </a:r>
            <a:r>
              <a:rPr lang="en-US" sz="2400" dirty="0" smtClean="0"/>
              <a:t> Manager. </a:t>
            </a:r>
          </a:p>
          <a:p>
            <a:pPr>
              <a:buNone/>
            </a:pPr>
            <a:endParaRPr lang="en-US" sz="2400" dirty="0" smtClean="0"/>
          </a:p>
          <a:p>
            <a:pPr marL="112713" indent="-112713">
              <a:buNone/>
            </a:pPr>
            <a:r>
              <a:rPr lang="en-US" sz="2400" b="1" dirty="0" smtClean="0"/>
              <a:t>1.6 Medical and Environmental Management Division/Code 250 </a:t>
            </a:r>
          </a:p>
          <a:p>
            <a:pPr>
              <a:buNone/>
            </a:pPr>
            <a:r>
              <a:rPr lang="en-US" sz="2400" dirty="0" smtClean="0"/>
              <a:t>     Shall provide medical expertise via the Medical Director to establish LDE operator medical examination criteria using applicable NASA and American National Standards Institute requirements. </a:t>
            </a:r>
            <a:endParaRPr lang="en-US" dirty="0"/>
          </a:p>
        </p:txBody>
      </p:sp>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sp>
        <p:nvSpPr>
          <p:cNvPr id="8" name="Rectangle 3"/>
          <p:cNvSpPr>
            <a:spLocks noGrp="1" noChangeArrowheads="1"/>
          </p:cNvSpPr>
          <p:nvPr>
            <p:ph type="title"/>
          </p:nvPr>
        </p:nvSpPr>
        <p:spPr>
          <a:xfrm>
            <a:off x="1447800" y="0"/>
            <a:ext cx="7696200" cy="1219200"/>
          </a:xfrm>
          <a:solidFill>
            <a:srgbClr val="0066FF"/>
          </a:solidFill>
        </p:spPr>
        <p:txBody>
          <a:bodyPr>
            <a:normAutofit/>
          </a:bodyPr>
          <a:lstStyle/>
          <a:p>
            <a:pPr algn="ctr">
              <a:buFont typeface="Wingdings" pitchFamily="2" charset="2"/>
              <a:buNone/>
              <a:defRPr/>
            </a:pPr>
            <a:r>
              <a:rPr lang="en-US" sz="4400" dirty="0" smtClean="0">
                <a:solidFill>
                  <a:srgbClr val="FFFF00"/>
                </a:solidFill>
              </a:rPr>
              <a:t>GPR 8719.1B</a:t>
            </a:r>
          </a:p>
          <a:p>
            <a:pPr algn="ctr">
              <a:buFont typeface="Wingdings" pitchFamily="2" charset="2"/>
              <a:buNone/>
              <a:defRPr/>
            </a:pPr>
            <a:r>
              <a:rPr lang="en-US" sz="18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pic>
        <p:nvPicPr>
          <p:cNvPr id="459779" name="Picture 3" descr="http://ts3.mm.bing.net/th?&amp;id=HN.608047423729108364&amp;w=300&amp;h=300&amp;c=0&amp;pid=1.9&amp;rs=0&amp;p=0"/>
          <p:cNvPicPr>
            <a:picLocks noChangeAspect="1" noChangeArrowheads="1"/>
          </p:cNvPicPr>
          <p:nvPr/>
        </p:nvPicPr>
        <p:blipFill>
          <a:blip r:embed="rId3" cstate="print"/>
          <a:srcRect l="13333" r="14667"/>
          <a:stretch>
            <a:fillRect/>
          </a:stretch>
        </p:blipFill>
        <p:spPr bwMode="auto">
          <a:xfrm>
            <a:off x="609600" y="1752600"/>
            <a:ext cx="2057400" cy="2143125"/>
          </a:xfrm>
          <a:prstGeom prst="rect">
            <a:avLst/>
          </a:prstGeom>
          <a:noFill/>
          <a:effectLst>
            <a:outerShdw blurRad="1270000" dist="50800" dir="5400000" algn="ctr" rotWithShape="0">
              <a:srgbClr val="00B0F0"/>
            </a:outerShdw>
          </a:effectLst>
        </p:spPr>
      </p:pic>
      <p:pic>
        <p:nvPicPr>
          <p:cNvPr id="459781" name="Picture 5" descr="http://ts2.mm.bing.net/th?&amp;id=HN.607994565565484922&amp;w=322&amp;h=316&amp;c=0&amp;pid=1.9&amp;rs=0&amp;p=0"/>
          <p:cNvPicPr>
            <a:picLocks noChangeAspect="1" noChangeArrowheads="1"/>
          </p:cNvPicPr>
          <p:nvPr/>
        </p:nvPicPr>
        <p:blipFill>
          <a:blip r:embed="rId4" cstate="print"/>
          <a:srcRect/>
          <a:stretch>
            <a:fillRect/>
          </a:stretch>
        </p:blipFill>
        <p:spPr bwMode="auto">
          <a:xfrm>
            <a:off x="609600" y="4191000"/>
            <a:ext cx="2438400" cy="2392965"/>
          </a:xfrm>
          <a:prstGeom prst="rect">
            <a:avLst/>
          </a:prstGeom>
          <a:noFill/>
          <a:effectLst>
            <a:outerShdw blurRad="1270000" dist="50800" dir="5400000" algn="ctr" rotWithShape="0">
              <a:srgbClr val="66FF33"/>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2">
                                            <p:txEl>
                                              <p:pRg st="3" end="3"/>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459779"/>
                                        </p:tgtEl>
                                        <p:attrNameLst>
                                          <p:attrName>style.visibility</p:attrName>
                                        </p:attrNameLst>
                                      </p:cBhvr>
                                      <p:to>
                                        <p:strVal val="visible"/>
                                      </p:to>
                                    </p:set>
                                    <p:anim calcmode="lin" valueType="num">
                                      <p:cBhvr>
                                        <p:cTn id="27" dur="500" fill="hold"/>
                                        <p:tgtEl>
                                          <p:spTgt spid="459779"/>
                                        </p:tgtEl>
                                        <p:attrNameLst>
                                          <p:attrName>ppt_w</p:attrName>
                                        </p:attrNameLst>
                                      </p:cBhvr>
                                      <p:tavLst>
                                        <p:tav tm="0">
                                          <p:val>
                                            <p:fltVal val="0"/>
                                          </p:val>
                                        </p:tav>
                                        <p:tav tm="100000">
                                          <p:val>
                                            <p:strVal val="#ppt_w"/>
                                          </p:val>
                                        </p:tav>
                                      </p:tavLst>
                                    </p:anim>
                                    <p:anim calcmode="lin" valueType="num">
                                      <p:cBhvr>
                                        <p:cTn id="28" dur="500" fill="hold"/>
                                        <p:tgtEl>
                                          <p:spTgt spid="459779"/>
                                        </p:tgtEl>
                                        <p:attrNameLst>
                                          <p:attrName>ppt_h</p:attrName>
                                        </p:attrNameLst>
                                      </p:cBhvr>
                                      <p:tavLst>
                                        <p:tav tm="0">
                                          <p:val>
                                            <p:fltVal val="0"/>
                                          </p:val>
                                        </p:tav>
                                        <p:tav tm="100000">
                                          <p:val>
                                            <p:strVal val="#ppt_h"/>
                                          </p:val>
                                        </p:tav>
                                      </p:tavLst>
                                    </p:anim>
                                    <p:animEffect transition="in" filter="fade">
                                      <p:cBhvr>
                                        <p:cTn id="29" dur="500"/>
                                        <p:tgtEl>
                                          <p:spTgt spid="45977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p:cTn id="3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2">
                                            <p:txEl>
                                              <p:pRg st="5" end="5"/>
                                            </p:txEl>
                                          </p:spTgt>
                                        </p:tgtEl>
                                      </p:cBhvr>
                                    </p:animEffect>
                                  </p:childTnLst>
                                </p:cTn>
                              </p:par>
                              <p:par>
                                <p:cTn id="37" presetID="53"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p:cTn id="3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2">
                                            <p:txEl>
                                              <p:pRg st="6" end="6"/>
                                            </p:txEl>
                                          </p:spTgt>
                                        </p:tgtEl>
                                      </p:cBhvr>
                                    </p:animEffect>
                                  </p:childTnLst>
                                </p:cTn>
                              </p:par>
                              <p:par>
                                <p:cTn id="42" presetID="53" presetClass="entr" presetSubtype="0" fill="hold" nodeType="withEffect">
                                  <p:stCondLst>
                                    <p:cond delay="0"/>
                                  </p:stCondLst>
                                  <p:childTnLst>
                                    <p:set>
                                      <p:cBhvr>
                                        <p:cTn id="43" dur="1" fill="hold">
                                          <p:stCondLst>
                                            <p:cond delay="0"/>
                                          </p:stCondLst>
                                        </p:cTn>
                                        <p:tgtEl>
                                          <p:spTgt spid="459781"/>
                                        </p:tgtEl>
                                        <p:attrNameLst>
                                          <p:attrName>style.visibility</p:attrName>
                                        </p:attrNameLst>
                                      </p:cBhvr>
                                      <p:to>
                                        <p:strVal val="visible"/>
                                      </p:to>
                                    </p:set>
                                    <p:anim calcmode="lin" valueType="num">
                                      <p:cBhvr>
                                        <p:cTn id="44" dur="500" fill="hold"/>
                                        <p:tgtEl>
                                          <p:spTgt spid="459781"/>
                                        </p:tgtEl>
                                        <p:attrNameLst>
                                          <p:attrName>ppt_w</p:attrName>
                                        </p:attrNameLst>
                                      </p:cBhvr>
                                      <p:tavLst>
                                        <p:tav tm="0">
                                          <p:val>
                                            <p:fltVal val="0"/>
                                          </p:val>
                                        </p:tav>
                                        <p:tav tm="100000">
                                          <p:val>
                                            <p:strVal val="#ppt_w"/>
                                          </p:val>
                                        </p:tav>
                                      </p:tavLst>
                                    </p:anim>
                                    <p:anim calcmode="lin" valueType="num">
                                      <p:cBhvr>
                                        <p:cTn id="45" dur="500" fill="hold"/>
                                        <p:tgtEl>
                                          <p:spTgt spid="459781"/>
                                        </p:tgtEl>
                                        <p:attrNameLst>
                                          <p:attrName>ppt_h</p:attrName>
                                        </p:attrNameLst>
                                      </p:cBhvr>
                                      <p:tavLst>
                                        <p:tav tm="0">
                                          <p:val>
                                            <p:fltVal val="0"/>
                                          </p:val>
                                        </p:tav>
                                        <p:tav tm="100000">
                                          <p:val>
                                            <p:strVal val="#ppt_h"/>
                                          </p:val>
                                        </p:tav>
                                      </p:tavLst>
                                    </p:anim>
                                    <p:animEffect transition="in" filter="fade">
                                      <p:cBhvr>
                                        <p:cTn id="46" dur="500"/>
                                        <p:tgtEl>
                                          <p:spTgt spid="459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Grp="1" noChangeArrowheads="1"/>
          </p:cNvSpPr>
          <p:nvPr>
            <p:ph idx="1"/>
          </p:nvPr>
        </p:nvSpPr>
        <p:spPr>
          <a:xfrm>
            <a:off x="0" y="1219200"/>
            <a:ext cx="4724400" cy="3124199"/>
          </a:xfrm>
          <a:solidFill>
            <a:srgbClr val="31FF21"/>
          </a:solidFill>
        </p:spPr>
        <p:txBody>
          <a:bodyPr>
            <a:noAutofit/>
          </a:bodyPr>
          <a:lstStyle/>
          <a:p>
            <a:pPr>
              <a:buNone/>
            </a:pPr>
            <a:r>
              <a:rPr lang="fr-FR" sz="1600" b="1" dirty="0" smtClean="0"/>
              <a:t>1.7 Facilites Management Division (FMD) </a:t>
            </a:r>
          </a:p>
          <a:p>
            <a:pPr marL="0" indent="0">
              <a:buFont typeface="Wingdings" pitchFamily="2" charset="2"/>
              <a:buChar char="Ø"/>
            </a:pPr>
            <a:r>
              <a:rPr lang="en-US" sz="1600" dirty="0" smtClean="0"/>
              <a:t>FMD shall notify, in writing, the </a:t>
            </a:r>
            <a:r>
              <a:rPr lang="en-US" sz="1600" b="1" dirty="0" smtClean="0">
                <a:solidFill>
                  <a:srgbClr val="C00000"/>
                </a:solidFill>
              </a:rPr>
              <a:t>LDE</a:t>
            </a:r>
            <a:r>
              <a:rPr lang="en-US" sz="1600" dirty="0" smtClean="0"/>
              <a:t> Manager of any planned LDE acquisition, installation, upgrade, and/or removal as part of a FMD facilities project. To ensure compliance and certifiability, all LDE designs and specifications shall be supplied to the </a:t>
            </a:r>
            <a:r>
              <a:rPr lang="en-US" sz="1600" b="1" dirty="0" smtClean="0">
                <a:solidFill>
                  <a:srgbClr val="C00000"/>
                </a:solidFill>
              </a:rPr>
              <a:t>LDE</a:t>
            </a:r>
            <a:r>
              <a:rPr lang="en-US" sz="1600" dirty="0" smtClean="0"/>
              <a:t> Manager for review and approval prior to contract implementation. Assure that mobile cranes coming on center for facility construction comply with OSHA 1926.1400. </a:t>
            </a:r>
            <a:endParaRPr lang="en-US" sz="1600" dirty="0" smtClean="0"/>
          </a:p>
          <a:p>
            <a:pPr marL="0" indent="0">
              <a:buFont typeface="Wingdings" pitchFamily="2" charset="2"/>
              <a:buChar char="Ø"/>
            </a:pPr>
            <a:r>
              <a:rPr lang="en-US" sz="1600" dirty="0" smtClean="0"/>
              <a:t>Notify </a:t>
            </a:r>
            <a:r>
              <a:rPr lang="en-US" sz="1600" dirty="0" smtClean="0"/>
              <a:t>the </a:t>
            </a:r>
            <a:r>
              <a:rPr lang="en-US" sz="1600" b="1" dirty="0" smtClean="0">
                <a:solidFill>
                  <a:srgbClr val="C00000"/>
                </a:solidFill>
              </a:rPr>
              <a:t>LDE</a:t>
            </a:r>
            <a:r>
              <a:rPr lang="en-US" sz="1600" dirty="0" smtClean="0"/>
              <a:t> Manager and Safety (Code 350/803) of any construction activities requiring the use of a leased/rented LDE.  </a:t>
            </a:r>
          </a:p>
        </p:txBody>
      </p:sp>
      <p:pic>
        <p:nvPicPr>
          <p:cNvPr id="106500"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sp>
        <p:nvSpPr>
          <p:cNvPr id="6" name="Rectangle 5"/>
          <p:cNvSpPr/>
          <p:nvPr/>
        </p:nvSpPr>
        <p:spPr>
          <a:xfrm>
            <a:off x="4191000" y="4026456"/>
            <a:ext cx="4953000" cy="2831544"/>
          </a:xfrm>
          <a:prstGeom prst="rect">
            <a:avLst/>
          </a:prstGeom>
          <a:solidFill>
            <a:srgbClr val="FFFF00"/>
          </a:solidFill>
        </p:spPr>
        <p:txBody>
          <a:bodyPr wrap="square">
            <a:spAutoFit/>
          </a:bodyPr>
          <a:lstStyle/>
          <a:p>
            <a:r>
              <a:rPr lang="en-US" b="1" dirty="0" smtClean="0"/>
              <a:t>1.8 Office of Human Capital Management (OHCM) </a:t>
            </a:r>
          </a:p>
          <a:p>
            <a:r>
              <a:rPr lang="en-US" sz="1600" dirty="0" smtClean="0"/>
              <a:t>a. Coordinate with </a:t>
            </a:r>
            <a:r>
              <a:rPr lang="en-US" sz="1600" b="1" dirty="0" smtClean="0">
                <a:solidFill>
                  <a:srgbClr val="C00000"/>
                </a:solidFill>
              </a:rPr>
              <a:t>LDE</a:t>
            </a:r>
            <a:r>
              <a:rPr lang="en-US" sz="1600" dirty="0" smtClean="0"/>
              <a:t> Manager to document training offerings in SATERN; </a:t>
            </a:r>
          </a:p>
          <a:p>
            <a:r>
              <a:rPr lang="en-US" sz="1600" dirty="0" smtClean="0"/>
              <a:t>b. Coordinate with </a:t>
            </a:r>
            <a:r>
              <a:rPr lang="en-US" sz="1600" b="1" dirty="0" smtClean="0">
                <a:solidFill>
                  <a:srgbClr val="C00000"/>
                </a:solidFill>
              </a:rPr>
              <a:t>LDE</a:t>
            </a:r>
            <a:r>
              <a:rPr lang="en-US" sz="1600" dirty="0" smtClean="0"/>
              <a:t> Manager in approving participants in SATERN; </a:t>
            </a:r>
          </a:p>
          <a:p>
            <a:r>
              <a:rPr lang="en-US" sz="1600" dirty="0" smtClean="0"/>
              <a:t>c. Provide </a:t>
            </a:r>
            <a:r>
              <a:rPr lang="en-US" sz="1600" b="1" dirty="0" smtClean="0">
                <a:solidFill>
                  <a:srgbClr val="C00000"/>
                </a:solidFill>
              </a:rPr>
              <a:t>LDE</a:t>
            </a:r>
            <a:r>
              <a:rPr lang="en-US" sz="1600" dirty="0" smtClean="0"/>
              <a:t> manager official training roster for each training offered; and </a:t>
            </a:r>
          </a:p>
          <a:p>
            <a:r>
              <a:rPr lang="en-US" sz="1600" dirty="0" smtClean="0"/>
              <a:t>d. Update SATERN to ensure civil servant participants receive training credit and it is properly recorded in their learning history </a:t>
            </a:r>
          </a:p>
          <a:p>
            <a:endParaRPr lang="en-US" sz="1400" dirty="0"/>
          </a:p>
        </p:txBody>
      </p:sp>
      <p:sp>
        <p:nvSpPr>
          <p:cNvPr id="8" name="Rectangle 3"/>
          <p:cNvSpPr>
            <a:spLocks noGrp="1" noChangeArrowheads="1"/>
          </p:cNvSpPr>
          <p:nvPr>
            <p:ph type="title"/>
          </p:nvPr>
        </p:nvSpPr>
        <p:spPr>
          <a:xfrm>
            <a:off x="1447800" y="0"/>
            <a:ext cx="7696200" cy="1219200"/>
          </a:xfrm>
          <a:solidFill>
            <a:srgbClr val="0066FF"/>
          </a:solidFill>
        </p:spPr>
        <p:txBody>
          <a:bodyPr>
            <a:normAutofit/>
          </a:bodyPr>
          <a:lstStyle/>
          <a:p>
            <a:pPr algn="ctr">
              <a:buFont typeface="Wingdings" pitchFamily="2" charset="2"/>
              <a:buNone/>
              <a:defRPr/>
            </a:pPr>
            <a:r>
              <a:rPr lang="en-US" sz="4400" dirty="0" smtClean="0">
                <a:solidFill>
                  <a:srgbClr val="FFFF00"/>
                </a:solidFill>
              </a:rPr>
              <a:t>GPR 8719.1B</a:t>
            </a:r>
          </a:p>
          <a:p>
            <a:pPr algn="ctr">
              <a:buFont typeface="Wingdings" pitchFamily="2" charset="2"/>
              <a:buNone/>
              <a:defRPr/>
            </a:pPr>
            <a:r>
              <a:rPr lang="en-US" sz="1800" dirty="0" smtClean="0">
                <a:solidFill>
                  <a:srgbClr val="FFFF00"/>
                </a:solidFill>
              </a:rPr>
              <a:t>Certification and Recertificaton of Lifting Devices and Equipment</a:t>
            </a:r>
          </a:p>
          <a:p>
            <a:pPr algn="ctr">
              <a:buFont typeface="Wingdings" pitchFamily="2" charset="2"/>
              <a:buNone/>
              <a:defRPr/>
            </a:pPr>
            <a:endParaRPr lang="en-US" sz="2000" dirty="0" smtClean="0">
              <a:solidFill>
                <a:srgbClr val="FFFF00"/>
              </a:solidFill>
            </a:endParaRPr>
          </a:p>
        </p:txBody>
      </p:sp>
      <p:pic>
        <p:nvPicPr>
          <p:cNvPr id="458756" name="Picture 4" descr="https://satern.nasa.gov/customcontent/splash_page/images/upgrade_banner11.gif"/>
          <p:cNvPicPr>
            <a:picLocks noChangeAspect="1" noChangeArrowheads="1"/>
          </p:cNvPicPr>
          <p:nvPr/>
        </p:nvPicPr>
        <p:blipFill>
          <a:blip r:embed="rId3" cstate="print"/>
          <a:srcRect/>
          <a:stretch>
            <a:fillRect/>
          </a:stretch>
        </p:blipFill>
        <p:spPr bwMode="auto">
          <a:xfrm>
            <a:off x="0" y="4648200"/>
            <a:ext cx="4237694" cy="1621909"/>
          </a:xfrm>
          <a:prstGeom prst="rect">
            <a:avLst/>
          </a:prstGeom>
          <a:noFill/>
        </p:spPr>
      </p:pic>
      <p:pic>
        <p:nvPicPr>
          <p:cNvPr id="456706" name="Picture 2" descr="http://ts2.mm.bing.net/th?&amp;id=HN.608053329333586968&amp;w=300&amp;h=300&amp;c=0&amp;pid=1.9&amp;rs=0&amp;p=0"/>
          <p:cNvPicPr>
            <a:picLocks noChangeAspect="1" noChangeArrowheads="1"/>
          </p:cNvPicPr>
          <p:nvPr/>
        </p:nvPicPr>
        <p:blipFill>
          <a:blip r:embed="rId4" cstate="print"/>
          <a:srcRect/>
          <a:stretch>
            <a:fillRect/>
          </a:stretch>
        </p:blipFill>
        <p:spPr bwMode="auto">
          <a:xfrm>
            <a:off x="6934200" y="1219200"/>
            <a:ext cx="2209800" cy="1371600"/>
          </a:xfrm>
          <a:prstGeom prst="rect">
            <a:avLst/>
          </a:prstGeom>
          <a:noFill/>
        </p:spPr>
      </p:pic>
      <p:pic>
        <p:nvPicPr>
          <p:cNvPr id="456708" name="Picture 4" descr="http://ngcoa.multiview.com/userlogo/ngcoa/3441738v1v1.jpg"/>
          <p:cNvPicPr>
            <a:picLocks noChangeAspect="1" noChangeArrowheads="1"/>
          </p:cNvPicPr>
          <p:nvPr/>
        </p:nvPicPr>
        <p:blipFill>
          <a:blip r:embed="rId5" cstate="print"/>
          <a:srcRect/>
          <a:stretch>
            <a:fillRect/>
          </a:stretch>
        </p:blipFill>
        <p:spPr bwMode="auto">
          <a:xfrm>
            <a:off x="4724400" y="1219200"/>
            <a:ext cx="2209800" cy="1371600"/>
          </a:xfrm>
          <a:prstGeom prst="rect">
            <a:avLst/>
          </a:prstGeom>
          <a:noFill/>
        </p:spPr>
      </p:pic>
      <p:pic>
        <p:nvPicPr>
          <p:cNvPr id="456710" name="Picture 6" descr="http://static7.ur.com/images/eqimages/1404.jpg"/>
          <p:cNvPicPr>
            <a:picLocks noChangeAspect="1" noChangeArrowheads="1"/>
          </p:cNvPicPr>
          <p:nvPr/>
        </p:nvPicPr>
        <p:blipFill>
          <a:blip r:embed="rId6" cstate="print"/>
          <a:srcRect/>
          <a:stretch>
            <a:fillRect/>
          </a:stretch>
        </p:blipFill>
        <p:spPr bwMode="auto">
          <a:xfrm>
            <a:off x="7086600" y="2590800"/>
            <a:ext cx="1752600" cy="1388533"/>
          </a:xfrm>
          <a:prstGeom prst="rect">
            <a:avLst/>
          </a:prstGeom>
          <a:noFill/>
        </p:spPr>
      </p:pic>
      <p:pic>
        <p:nvPicPr>
          <p:cNvPr id="456712" name="Picture 8" descr="http://www.ceunbound.com/pix/blog/07-19-10/7-21-10-unitedrentals.jpg"/>
          <p:cNvPicPr>
            <a:picLocks noChangeAspect="1" noChangeArrowheads="1"/>
          </p:cNvPicPr>
          <p:nvPr/>
        </p:nvPicPr>
        <p:blipFill>
          <a:blip r:embed="rId7" cstate="print"/>
          <a:srcRect/>
          <a:stretch>
            <a:fillRect/>
          </a:stretch>
        </p:blipFill>
        <p:spPr bwMode="auto">
          <a:xfrm>
            <a:off x="4800600" y="2590800"/>
            <a:ext cx="1905000" cy="1428751"/>
          </a:xfrm>
          <a:prstGeom prst="rect">
            <a:avLst/>
          </a:prstGeom>
          <a:noFill/>
        </p:spPr>
      </p:pic>
      <p:pic>
        <p:nvPicPr>
          <p:cNvPr id="456714" name="Picture 10" descr="http://www.rutlandplastics.co.uk/images/crane%203.JPG"/>
          <p:cNvPicPr>
            <a:picLocks noChangeAspect="1" noChangeArrowheads="1"/>
          </p:cNvPicPr>
          <p:nvPr/>
        </p:nvPicPr>
        <p:blipFill>
          <a:blip r:embed="rId8" cstate="print"/>
          <a:srcRect/>
          <a:stretch>
            <a:fillRect/>
          </a:stretch>
        </p:blipFill>
        <p:spPr bwMode="auto">
          <a:xfrm>
            <a:off x="4724400" y="1219200"/>
            <a:ext cx="4419600" cy="3124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 calcmode="lin" valueType="num">
                                      <p:cBhvr>
                                        <p:cTn id="7" dur="500" fill="hold"/>
                                        <p:tgtEl>
                                          <p:spTgt spid="175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51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5107">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175107">
                                            <p:txEl>
                                              <p:pRg st="1" end="1"/>
                                            </p:txEl>
                                          </p:spTgt>
                                        </p:tgtEl>
                                        <p:attrNameLst>
                                          <p:attrName>style.visibility</p:attrName>
                                        </p:attrNameLst>
                                      </p:cBhvr>
                                      <p:to>
                                        <p:strVal val="visible"/>
                                      </p:to>
                                    </p:set>
                                    <p:anim calcmode="lin" valueType="num">
                                      <p:cBhvr>
                                        <p:cTn id="12" dur="500" fill="hold"/>
                                        <p:tgtEl>
                                          <p:spTgt spid="17510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7510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7510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75107">
                                            <p:txEl>
                                              <p:pRg st="2" end="2"/>
                                            </p:txEl>
                                          </p:spTgt>
                                        </p:tgtEl>
                                        <p:attrNameLst>
                                          <p:attrName>style.visibility</p:attrName>
                                        </p:attrNameLst>
                                      </p:cBhvr>
                                      <p:to>
                                        <p:strVal val="visible"/>
                                      </p:to>
                                    </p:set>
                                    <p:anim calcmode="lin" valueType="num">
                                      <p:cBhvr>
                                        <p:cTn id="19" dur="500" fill="hold"/>
                                        <p:tgtEl>
                                          <p:spTgt spid="17510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7510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75107">
                                            <p:txEl>
                                              <p:pRg st="2" end="2"/>
                                            </p:txEl>
                                          </p:spTgt>
                                        </p:tgtEl>
                                      </p:cBhvr>
                                    </p:animEffect>
                                  </p:childTnLst>
                                </p:cTn>
                              </p:par>
                              <p:par>
                                <p:cTn id="22" presetID="9" presetClass="exit" presetSubtype="0" fill="hold" nodeType="withEffect">
                                  <p:stCondLst>
                                    <p:cond delay="0"/>
                                  </p:stCondLst>
                                  <p:childTnLst>
                                    <p:animEffect transition="out" filter="dissolve">
                                      <p:cBhvr>
                                        <p:cTn id="23" dur="500"/>
                                        <p:tgtEl>
                                          <p:spTgt spid="456714"/>
                                        </p:tgtEl>
                                      </p:cBhvr>
                                    </p:animEffect>
                                    <p:set>
                                      <p:cBhvr>
                                        <p:cTn id="24" dur="1" fill="hold">
                                          <p:stCondLst>
                                            <p:cond delay="499"/>
                                          </p:stCondLst>
                                        </p:cTn>
                                        <p:tgtEl>
                                          <p:spTgt spid="4567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15" presetClass="entr" presetSubtype="0" fill="hold" nodeType="withEffect">
                                  <p:stCondLst>
                                    <p:cond delay="0"/>
                                  </p:stCondLst>
                                  <p:childTnLst>
                                    <p:set>
                                      <p:cBhvr>
                                        <p:cTn id="33" dur="1" fill="hold">
                                          <p:stCondLst>
                                            <p:cond delay="0"/>
                                          </p:stCondLst>
                                        </p:cTn>
                                        <p:tgtEl>
                                          <p:spTgt spid="458756"/>
                                        </p:tgtEl>
                                        <p:attrNameLst>
                                          <p:attrName>style.visibility</p:attrName>
                                        </p:attrNameLst>
                                      </p:cBhvr>
                                      <p:to>
                                        <p:strVal val="visible"/>
                                      </p:to>
                                    </p:set>
                                    <p:anim calcmode="lin" valueType="num">
                                      <p:cBhvr>
                                        <p:cTn id="34" dur="1000" fill="hold"/>
                                        <p:tgtEl>
                                          <p:spTgt spid="458756"/>
                                        </p:tgtEl>
                                        <p:attrNameLst>
                                          <p:attrName>ppt_w</p:attrName>
                                        </p:attrNameLst>
                                      </p:cBhvr>
                                      <p:tavLst>
                                        <p:tav tm="0">
                                          <p:val>
                                            <p:fltVal val="0"/>
                                          </p:val>
                                        </p:tav>
                                        <p:tav tm="100000">
                                          <p:val>
                                            <p:strVal val="#ppt_w"/>
                                          </p:val>
                                        </p:tav>
                                      </p:tavLst>
                                    </p:anim>
                                    <p:anim calcmode="lin" valueType="num">
                                      <p:cBhvr>
                                        <p:cTn id="35" dur="1000" fill="hold"/>
                                        <p:tgtEl>
                                          <p:spTgt spid="458756"/>
                                        </p:tgtEl>
                                        <p:attrNameLst>
                                          <p:attrName>ppt_h</p:attrName>
                                        </p:attrNameLst>
                                      </p:cBhvr>
                                      <p:tavLst>
                                        <p:tav tm="0">
                                          <p:val>
                                            <p:fltVal val="0"/>
                                          </p:val>
                                        </p:tav>
                                        <p:tav tm="100000">
                                          <p:val>
                                            <p:strVal val="#ppt_h"/>
                                          </p:val>
                                        </p:tav>
                                      </p:tavLst>
                                    </p:anim>
                                    <p:anim calcmode="lin" valueType="num">
                                      <p:cBhvr>
                                        <p:cTn id="36" dur="1000" fill="hold"/>
                                        <p:tgtEl>
                                          <p:spTgt spid="458756"/>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587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a:t>
            </a:r>
            <a:r>
              <a:rPr kumimoji="0" lang="en-US" sz="2000" b="1" i="0" u="none" strike="noStrike" kern="1200" cap="none" spc="0" normalizeH="0" baseline="0" noProof="0" dirty="0" err="1"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Recertificaton</a:t>
            </a: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4572000" y="1295400"/>
            <a:ext cx="4572000" cy="5562600"/>
          </a:xfrm>
          <a:prstGeom prst="rect">
            <a:avLst/>
          </a:prstGeom>
          <a:solidFill>
            <a:srgbClr val="33DDFF"/>
          </a:solidFill>
        </p:spPr>
        <p:txBody>
          <a:bodyPr wrap="square">
            <a:noAutofit/>
          </a:bodyPr>
          <a:lstStyle/>
          <a:p>
            <a:r>
              <a:rPr lang="en-US" sz="2000" b="1" dirty="0" smtClean="0"/>
              <a:t>1.11 Certified MAP and PIT Operators and Authorized Jack (Critical) Operators shall </a:t>
            </a:r>
          </a:p>
          <a:p>
            <a:r>
              <a:rPr lang="en-US" sz="2000" dirty="0" smtClean="0"/>
              <a:t>a. Verify the GSFC RECERT certification status of equipment is current before commencing operations (using uncertified LDE is a violation of Center policy); </a:t>
            </a:r>
          </a:p>
          <a:p>
            <a:r>
              <a:rPr lang="en-US" sz="2000" dirty="0" smtClean="0"/>
              <a:t>b. Perform daily inspection in accordance with daily checklist before operation; </a:t>
            </a:r>
          </a:p>
          <a:p>
            <a:r>
              <a:rPr lang="en-US" sz="2000" dirty="0" smtClean="0"/>
              <a:t>c. Provide entries in the equipment log book for all inspections, tests, and operations; and </a:t>
            </a:r>
          </a:p>
          <a:p>
            <a:r>
              <a:rPr lang="en-US" sz="2000" dirty="0" smtClean="0"/>
              <a:t>d. If any deficiencies are observed, lock out the equipment using GSFC Administrative locking procedures as defined in GPR 1700.5, immediately enter the deficiencies into the log book, and notify the RECERT Manager. </a:t>
            </a:r>
          </a:p>
        </p:txBody>
      </p:sp>
      <p:pic>
        <p:nvPicPr>
          <p:cNvPr id="5" name="Picture 4" descr="gs2632sm.jpg"/>
          <p:cNvPicPr>
            <a:picLocks noChangeAspect="1"/>
          </p:cNvPicPr>
          <p:nvPr/>
        </p:nvPicPr>
        <p:blipFill>
          <a:blip r:embed="rId4" cstate="print"/>
          <a:stretch>
            <a:fillRect/>
          </a:stretch>
        </p:blipFill>
        <p:spPr>
          <a:xfrm>
            <a:off x="0" y="1295400"/>
            <a:ext cx="2286000" cy="2576322"/>
          </a:xfrm>
          <a:prstGeom prst="rect">
            <a:avLst/>
          </a:prstGeom>
        </p:spPr>
      </p:pic>
      <p:pic>
        <p:nvPicPr>
          <p:cNvPr id="7" name="Picture 6" descr="Powered industrial trucks 085.jpg"/>
          <p:cNvPicPr>
            <a:picLocks noChangeAspect="1"/>
          </p:cNvPicPr>
          <p:nvPr/>
        </p:nvPicPr>
        <p:blipFill>
          <a:blip r:embed="rId5" cstate="print"/>
          <a:stretch>
            <a:fillRect/>
          </a:stretch>
        </p:blipFill>
        <p:spPr>
          <a:xfrm>
            <a:off x="0" y="3810000"/>
            <a:ext cx="2819400" cy="1996440"/>
          </a:xfrm>
          <a:prstGeom prst="rect">
            <a:avLst/>
          </a:prstGeom>
        </p:spPr>
      </p:pic>
      <p:pic>
        <p:nvPicPr>
          <p:cNvPr id="248834" name="Picture 2" descr="http://2.bp.blogspot.com/_x6u_KeCF_GY/S9p0ckkv-WI/AAAAAAAAAgU/BP9bFm1AMA4/s1600/forklift.jpg"/>
          <p:cNvPicPr>
            <a:picLocks noChangeAspect="1" noChangeArrowheads="1"/>
          </p:cNvPicPr>
          <p:nvPr/>
        </p:nvPicPr>
        <p:blipFill>
          <a:blip r:embed="rId6" cstate="print"/>
          <a:srcRect/>
          <a:stretch>
            <a:fillRect/>
          </a:stretch>
        </p:blipFill>
        <p:spPr bwMode="auto">
          <a:xfrm>
            <a:off x="2324696" y="3124200"/>
            <a:ext cx="2197617" cy="1752600"/>
          </a:xfrm>
          <a:prstGeom prst="rect">
            <a:avLst/>
          </a:prstGeom>
          <a:noFill/>
          <a:ln w="41275" cmpd="tri">
            <a:solidFill>
              <a:srgbClr val="0066FF"/>
            </a:solidFill>
          </a:ln>
        </p:spPr>
      </p:pic>
      <p:pic>
        <p:nvPicPr>
          <p:cNvPr id="248836" name="Picture 4" descr="http://imgc.classistatic.com/cps/poc/120117/456r1/1674292_27.jpeg"/>
          <p:cNvPicPr>
            <a:picLocks noChangeAspect="1" noChangeArrowheads="1"/>
          </p:cNvPicPr>
          <p:nvPr/>
        </p:nvPicPr>
        <p:blipFill>
          <a:blip r:embed="rId7" cstate="print"/>
          <a:srcRect/>
          <a:stretch>
            <a:fillRect/>
          </a:stretch>
        </p:blipFill>
        <p:spPr bwMode="auto">
          <a:xfrm>
            <a:off x="1905000" y="1219200"/>
            <a:ext cx="2641600" cy="1981200"/>
          </a:xfrm>
          <a:prstGeom prst="rect">
            <a:avLst/>
          </a:prstGeom>
          <a:noFill/>
          <a:ln w="47625" cmpd="thickThin">
            <a:solidFill>
              <a:schemeClr val="tx1"/>
            </a:solidFill>
          </a:ln>
        </p:spPr>
      </p:pic>
      <p:pic>
        <p:nvPicPr>
          <p:cNvPr id="248838" name="Picture 6" descr="http://ts2.mm.bing.net/th?id=I4996705411729213&amp;pid=1.7&amp;w=142&amp;h=145&amp;c=7&amp;rs=1"/>
          <p:cNvPicPr>
            <a:picLocks noChangeAspect="1" noChangeArrowheads="1"/>
          </p:cNvPicPr>
          <p:nvPr/>
        </p:nvPicPr>
        <p:blipFill>
          <a:blip r:embed="rId8" cstate="print"/>
          <a:srcRect/>
          <a:stretch>
            <a:fillRect/>
          </a:stretch>
        </p:blipFill>
        <p:spPr bwMode="auto">
          <a:xfrm>
            <a:off x="0" y="5613042"/>
            <a:ext cx="1219200" cy="1244958"/>
          </a:xfrm>
          <a:prstGeom prst="rect">
            <a:avLst/>
          </a:prstGeom>
          <a:noFill/>
          <a:ln cmpd="tri">
            <a:solidFill>
              <a:schemeClr val="tx1"/>
            </a:solidFill>
          </a:ln>
        </p:spPr>
      </p:pic>
      <p:pic>
        <p:nvPicPr>
          <p:cNvPr id="248840" name="Picture 8" descr="http://www.hydraulicpumpsmotors.com/wp-content/uploads/2011/02/Hydraulic-Jacks.jpg"/>
          <p:cNvPicPr>
            <a:picLocks noChangeAspect="1" noChangeArrowheads="1"/>
          </p:cNvPicPr>
          <p:nvPr/>
        </p:nvPicPr>
        <p:blipFill>
          <a:blip r:embed="rId9" cstate="print"/>
          <a:srcRect/>
          <a:stretch>
            <a:fillRect/>
          </a:stretch>
        </p:blipFill>
        <p:spPr bwMode="auto">
          <a:xfrm>
            <a:off x="2895600" y="4800600"/>
            <a:ext cx="1676400" cy="2057400"/>
          </a:xfrm>
          <a:prstGeom prst="rect">
            <a:avLst/>
          </a:prstGeom>
          <a:noFill/>
          <a:ln w="38100" cap="rnd" cmpd="dbl">
            <a:solidFill>
              <a:srgbClr val="FF0000"/>
            </a:solidFill>
            <a:bevel/>
          </a:ln>
        </p:spPr>
      </p:pic>
      <p:pic>
        <p:nvPicPr>
          <p:cNvPr id="248842" name="Picture 10" descr="http://ts2.mm.bing.net/th?id=I4892831639798241&amp;pid=1.7&amp;w=147&amp;h=150&amp;c=7&amp;rs=1"/>
          <p:cNvPicPr>
            <a:picLocks noChangeAspect="1" noChangeArrowheads="1"/>
          </p:cNvPicPr>
          <p:nvPr/>
        </p:nvPicPr>
        <p:blipFill>
          <a:blip r:embed="rId10" cstate="print"/>
          <a:srcRect/>
          <a:stretch>
            <a:fillRect/>
          </a:stretch>
        </p:blipFill>
        <p:spPr bwMode="auto">
          <a:xfrm>
            <a:off x="1219200" y="5486400"/>
            <a:ext cx="1600200" cy="1371600"/>
          </a:xfrm>
          <a:prstGeom prst="rect">
            <a:avLst/>
          </a:prstGeom>
          <a:noFill/>
          <a:ln w="31750" cmpd="thinThick">
            <a:solidFill>
              <a:schemeClr val="tx1"/>
            </a:solidFill>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143000" cy="1034143"/>
          </a:xfrm>
          <a:prstGeom prst="rect">
            <a:avLst/>
          </a:prstGeom>
          <a:noFill/>
          <a:ln w="9525">
            <a:noFill/>
            <a:miter lim="800000"/>
            <a:headEnd/>
            <a:tailEnd/>
          </a:ln>
        </p:spPr>
      </p:pic>
      <p:sp>
        <p:nvSpPr>
          <p:cNvPr id="3" name="Rectangle 3"/>
          <p:cNvSpPr txBox="1">
            <a:spLocks noChangeArrowheads="1"/>
          </p:cNvSpPr>
          <p:nvPr/>
        </p:nvSpPr>
        <p:spPr>
          <a:xfrm>
            <a:off x="1219200" y="0"/>
            <a:ext cx="7924800" cy="990600"/>
          </a:xfrm>
          <a:prstGeom prst="rect">
            <a:avLst/>
          </a:prstGeom>
          <a:solidFill>
            <a:srgbClr val="0066FF"/>
          </a:solidFill>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pic>
        <p:nvPicPr>
          <p:cNvPr id="569346" name="Picture 2"/>
          <p:cNvPicPr>
            <a:picLocks noChangeAspect="1" noChangeArrowheads="1"/>
          </p:cNvPicPr>
          <p:nvPr/>
        </p:nvPicPr>
        <p:blipFill>
          <a:blip r:embed="rId3" cstate="print"/>
          <a:srcRect/>
          <a:stretch>
            <a:fillRect/>
          </a:stretch>
        </p:blipFill>
        <p:spPr bwMode="auto">
          <a:xfrm>
            <a:off x="381000" y="1371600"/>
            <a:ext cx="8534400" cy="5191760"/>
          </a:xfrm>
          <a:prstGeom prst="rect">
            <a:avLst/>
          </a:prstGeom>
          <a:noFill/>
          <a:ln w="9525">
            <a:noFill/>
            <a:miter lim="800000"/>
            <a:headEnd/>
            <a:tailEnd/>
          </a:ln>
          <a:effectLst>
            <a:outerShdw blurRad="533400" dist="76200" dir="15780000" sx="99000" sy="99000" algn="ctr" rotWithShape="0">
              <a:srgbClr val="31FF21"/>
            </a:outerShdw>
          </a:effectLst>
        </p:spPr>
      </p:pic>
      <p:sp>
        <p:nvSpPr>
          <p:cNvPr id="6" name="Right Arrow 5"/>
          <p:cNvSpPr/>
          <p:nvPr/>
        </p:nvSpPr>
        <p:spPr>
          <a:xfrm>
            <a:off x="4343400" y="4038600"/>
            <a:ext cx="533400" cy="22860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repeatCount="indefinite" fill="hold" grpId="1" nodeType="afterEffect">
                                  <p:stCondLst>
                                    <p:cond delay="0"/>
                                  </p:stCondLst>
                                  <p:childTnLst>
                                    <p:animClr clrSpc="rgb">
                                      <p:cBhvr override="childStyle">
                                        <p:cTn id="13" dur="100" fill="hold"/>
                                        <p:tgtEl>
                                          <p:spTgt spid="6"/>
                                        </p:tgtEl>
                                        <p:attrNameLst>
                                          <p:attrName>style.color</p:attrName>
                                        </p:attrNameLst>
                                      </p:cBhvr>
                                      <p:to>
                                        <a:schemeClr val="accent2"/>
                                      </p:to>
                                    </p:animClr>
                                    <p:animClr clrSpc="rgb">
                                      <p:cBhvr>
                                        <p:cTn id="14" dur="100" fill="hold"/>
                                        <p:tgtEl>
                                          <p:spTgt spid="6"/>
                                        </p:tgtEl>
                                        <p:attrNameLst>
                                          <p:attrName>fillcolor</p:attrName>
                                        </p:attrNameLst>
                                      </p:cBhvr>
                                      <p:to>
                                        <a:schemeClr val="accent2"/>
                                      </p:to>
                                    </p:animClr>
                                    <p:set>
                                      <p:cBhvr>
                                        <p:cTn id="15" dur="100" fill="hold"/>
                                        <p:tgtEl>
                                          <p:spTgt spid="6"/>
                                        </p:tgtEl>
                                        <p:attrNameLst>
                                          <p:attrName>fill.type</p:attrName>
                                        </p:attrNameLst>
                                      </p:cBhvr>
                                      <p:to>
                                        <p:strVal val="solid"/>
                                      </p:to>
                                    </p:set>
                                    <p:set>
                                      <p:cBhvr>
                                        <p:cTn id="16" dur="100" fill="hold"/>
                                        <p:tgtEl>
                                          <p:spTgt spid="6"/>
                                        </p:tgtEl>
                                        <p:attrNameLst>
                                          <p:attrName>fill.on</p:attrName>
                                        </p:attrNameLst>
                                      </p:cBhvr>
                                      <p:to>
                                        <p:strVal val="true"/>
                                      </p:to>
                                    </p:se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066800" cy="965200"/>
          </a:xfrm>
          <a:prstGeom prst="rect">
            <a:avLst/>
          </a:prstGeom>
          <a:noFill/>
          <a:ln w="9525">
            <a:noFill/>
            <a:miter lim="800000"/>
            <a:headEnd/>
            <a:tailEnd/>
          </a:ln>
        </p:spPr>
      </p:pic>
      <p:sp>
        <p:nvSpPr>
          <p:cNvPr id="3" name="Rectangle 3"/>
          <p:cNvSpPr txBox="1">
            <a:spLocks noChangeArrowheads="1"/>
          </p:cNvSpPr>
          <p:nvPr/>
        </p:nvSpPr>
        <p:spPr>
          <a:xfrm>
            <a:off x="1143000" y="0"/>
            <a:ext cx="8001000" cy="990600"/>
          </a:xfrm>
          <a:prstGeom prst="rect">
            <a:avLst/>
          </a:prstGeom>
          <a:solidFill>
            <a:srgbClr val="0066FF"/>
          </a:solidFill>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0" y="990600"/>
            <a:ext cx="5486400" cy="5867400"/>
          </a:xfrm>
          <a:prstGeom prst="rect">
            <a:avLst/>
          </a:prstGeom>
          <a:solidFill>
            <a:schemeClr val="tx2">
              <a:lumMod val="20000"/>
              <a:lumOff val="80000"/>
            </a:schemeClr>
          </a:solidFill>
        </p:spPr>
        <p:txBody>
          <a:bodyPr wrap="square">
            <a:noAutofit/>
          </a:bodyPr>
          <a:lstStyle/>
          <a:p>
            <a:endParaRPr lang="en-US" sz="1100" b="1" dirty="0" smtClean="0"/>
          </a:p>
          <a:p>
            <a:r>
              <a:rPr lang="en-US" sz="2400" b="1" dirty="0" smtClean="0"/>
              <a:t>2.1.2 Traceability to Original Equipment Manufacturer (OEM). </a:t>
            </a:r>
          </a:p>
          <a:p>
            <a:pPr marL="457200" indent="-457200">
              <a:buAutoNum type="alphaLcPeriod"/>
            </a:pPr>
            <a:r>
              <a:rPr lang="en-US" sz="2400" dirty="0" smtClean="0"/>
              <a:t>All LE hardware components shall be traceable to a credible source of information, such as OEM for </a:t>
            </a:r>
            <a:r>
              <a:rPr lang="en-US" sz="2400" b="1" dirty="0" smtClean="0">
                <a:solidFill>
                  <a:srgbClr val="C00000"/>
                </a:solidFill>
              </a:rPr>
              <a:t>purposes of certification. </a:t>
            </a:r>
          </a:p>
          <a:p>
            <a:pPr marL="457200" indent="-457200"/>
            <a:endParaRPr lang="en-US" sz="1050" dirty="0" smtClean="0"/>
          </a:p>
          <a:p>
            <a:r>
              <a:rPr lang="en-US" sz="2400" dirty="0" smtClean="0"/>
              <a:t>b. Fork extensions and attachments to PITs that affect capacity and/or stability shall be OEM equipment; or approved by the OEM in writing for its design and fabrication. In all cases, a tag or notice shall be affixed to the equipment clearly showing the new CG and capacity restrictions.</a:t>
            </a:r>
          </a:p>
          <a:p>
            <a:r>
              <a:rPr lang="en-US" sz="2400" dirty="0" smtClean="0"/>
              <a:t> </a:t>
            </a:r>
            <a:endParaRPr lang="en-US" sz="2400" b="1" dirty="0" smtClean="0"/>
          </a:p>
        </p:txBody>
      </p:sp>
      <p:pic>
        <p:nvPicPr>
          <p:cNvPr id="36866" name="Picture 2" descr="http://www.labonville.com/assets/images/products/cleviscrl.jpg"/>
          <p:cNvPicPr>
            <a:picLocks noChangeAspect="1" noChangeArrowheads="1"/>
          </p:cNvPicPr>
          <p:nvPr/>
        </p:nvPicPr>
        <p:blipFill>
          <a:blip r:embed="rId3" cstate="print"/>
          <a:srcRect/>
          <a:stretch>
            <a:fillRect/>
          </a:stretch>
        </p:blipFill>
        <p:spPr bwMode="auto">
          <a:xfrm>
            <a:off x="6172200" y="1447800"/>
            <a:ext cx="1904999" cy="1953845"/>
          </a:xfrm>
          <a:prstGeom prst="rect">
            <a:avLst/>
          </a:prstGeom>
          <a:noFill/>
        </p:spPr>
      </p:pic>
      <p:sp>
        <p:nvSpPr>
          <p:cNvPr id="6" name="Oval 5"/>
          <p:cNvSpPr/>
          <p:nvPr/>
        </p:nvSpPr>
        <p:spPr>
          <a:xfrm>
            <a:off x="6324600" y="1447800"/>
            <a:ext cx="1143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86400" y="3276600"/>
            <a:ext cx="3657600" cy="338554"/>
          </a:xfrm>
          <a:prstGeom prst="rect">
            <a:avLst/>
          </a:prstGeom>
          <a:solidFill>
            <a:srgbClr val="FFFF00"/>
          </a:solidFill>
        </p:spPr>
        <p:txBody>
          <a:bodyPr wrap="square" rtlCol="0">
            <a:spAutoFit/>
          </a:bodyPr>
          <a:lstStyle/>
          <a:p>
            <a:r>
              <a:rPr lang="en-US" sz="1600" dirty="0" smtClean="0">
                <a:solidFill>
                  <a:srgbClr val="FF0000"/>
                </a:solidFill>
              </a:rPr>
              <a:t>China Is a Country Not a Manufacturer</a:t>
            </a:r>
            <a:endParaRPr lang="en-US" sz="1600" dirty="0">
              <a:solidFill>
                <a:srgbClr val="FF0000"/>
              </a:solidFill>
            </a:endParaRPr>
          </a:p>
        </p:txBody>
      </p:sp>
      <p:pic>
        <p:nvPicPr>
          <p:cNvPr id="8" name="Picture 7" descr="Clark forklift with illegal extentions attached (3).jpg"/>
          <p:cNvPicPr>
            <a:picLocks noChangeAspect="1"/>
          </p:cNvPicPr>
          <p:nvPr/>
        </p:nvPicPr>
        <p:blipFill>
          <a:blip r:embed="rId4" cstate="print"/>
          <a:stretch>
            <a:fillRect/>
          </a:stretch>
        </p:blipFill>
        <p:spPr>
          <a:xfrm>
            <a:off x="5496127" y="3962400"/>
            <a:ext cx="3512767" cy="266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Scale>
                                      <p:cBhvr>
                                        <p:cTn id="7" dur="1000" decel="50000" fill="hold">
                                          <p:stCondLst>
                                            <p:cond delay="0"/>
                                          </p:stCondLst>
                                        </p:cTn>
                                        <p:tgtEl>
                                          <p:spTgt spid="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2" end="2"/>
                                            </p:txEl>
                                          </p:spTgt>
                                        </p:tgtEl>
                                        <p:attrNameLst>
                                          <p:attrName>ppt_x</p:attrName>
                                          <p:attrName>ppt_y</p:attrName>
                                        </p:attrNameLst>
                                      </p:cBhvr>
                                    </p:animMotion>
                                    <p:animEffect transition="in" filter="fade">
                                      <p:cBhvr>
                                        <p:cTn id="9" dur="1000"/>
                                        <p:tgtEl>
                                          <p:spTgt spid="4">
                                            <p:txEl>
                                              <p:pRg st="2" end="2"/>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6866"/>
                                        </p:tgtEl>
                                        <p:attrNameLst>
                                          <p:attrName>style.visibility</p:attrName>
                                        </p:attrNameLst>
                                      </p:cBhvr>
                                      <p:to>
                                        <p:strVal val="visible"/>
                                      </p:to>
                                    </p:set>
                                    <p:animScale>
                                      <p:cBhvr>
                                        <p:cTn id="12" dur="1000" decel="50000" fill="hold">
                                          <p:stCondLst>
                                            <p:cond delay="0"/>
                                          </p:stCondLst>
                                        </p:cTn>
                                        <p:tgtEl>
                                          <p:spTgt spid="368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6866"/>
                                        </p:tgtEl>
                                        <p:attrNameLst>
                                          <p:attrName>ppt_x</p:attrName>
                                          <p:attrName>ppt_y</p:attrName>
                                        </p:attrNameLst>
                                      </p:cBhvr>
                                    </p:animMotion>
                                    <p:animEffect transition="in" filter="fade">
                                      <p:cBhvr>
                                        <p:cTn id="14" dur="1000"/>
                                        <p:tgtEl>
                                          <p:spTgt spid="3686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Scale>
                                      <p:cBhvr>
                                        <p:cTn id="29" dur="1000" decel="50000" fill="hold">
                                          <p:stCondLst>
                                            <p:cond delay="0"/>
                                          </p:stCondLst>
                                        </p:cTn>
                                        <p:tgtEl>
                                          <p:spTgt spid="4">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4">
                                            <p:txEl>
                                              <p:pRg st="4" end="4"/>
                                            </p:txEl>
                                          </p:spTgt>
                                        </p:tgtEl>
                                        <p:attrNameLst>
                                          <p:attrName>ppt_x</p:attrName>
                                          <p:attrName>ppt_y</p:attrName>
                                        </p:attrNameLst>
                                      </p:cBhvr>
                                    </p:animMotion>
                                    <p:animEffect transition="in" filter="fade">
                                      <p:cBhvr>
                                        <p:cTn id="31" dur="1000"/>
                                        <p:tgtEl>
                                          <p:spTgt spid="4">
                                            <p:txEl>
                                              <p:pRg st="4" end="4"/>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66800"/>
            <a:ext cx="5181600" cy="1754326"/>
          </a:xfrm>
          <a:prstGeom prst="rect">
            <a:avLst/>
          </a:prstGeom>
          <a:ln w="25400">
            <a:solidFill>
              <a:srgbClr val="FF0000"/>
            </a:solidFill>
          </a:ln>
        </p:spPr>
        <p:txBody>
          <a:bodyPr wrap="square">
            <a:spAutoFit/>
          </a:bodyPr>
          <a:lstStyle/>
          <a:p>
            <a:r>
              <a:rPr lang="en-US" b="1" dirty="0" smtClean="0"/>
              <a:t>c. All LDE shall be used consistent with their intended purpose per OEM recommendations. The use of LDE that is contrary to OEM instructions or recommendations is not permitted, unless approved by the </a:t>
            </a:r>
            <a:r>
              <a:rPr lang="en-US" b="1" dirty="0" smtClean="0">
                <a:solidFill>
                  <a:srgbClr val="C00000"/>
                </a:solidFill>
              </a:rPr>
              <a:t>LDE </a:t>
            </a:r>
            <a:r>
              <a:rPr lang="en-US" b="1" dirty="0" smtClean="0"/>
              <a:t>manager and complies with the applicable ASME/ANSI B30 series documents. </a:t>
            </a:r>
            <a:endParaRPr lang="en-US" b="1" dirty="0"/>
          </a:p>
        </p:txBody>
      </p:sp>
      <p:sp>
        <p:nvSpPr>
          <p:cNvPr id="3" name="Rectangle 3"/>
          <p:cNvSpPr txBox="1">
            <a:spLocks noChangeArrowheads="1"/>
          </p:cNvSpPr>
          <p:nvPr/>
        </p:nvSpPr>
        <p:spPr>
          <a:xfrm>
            <a:off x="1143000" y="0"/>
            <a:ext cx="8001000" cy="990600"/>
          </a:xfrm>
          <a:prstGeom prst="rect">
            <a:avLst/>
          </a:prstGeom>
          <a:solidFill>
            <a:srgbClr val="0066FF"/>
          </a:solidFill>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pic>
        <p:nvPicPr>
          <p:cNvPr id="4" name="Picture 3"/>
          <p:cNvPicPr>
            <a:picLocks noChangeAspect="1" noChangeArrowheads="1"/>
          </p:cNvPicPr>
          <p:nvPr/>
        </p:nvPicPr>
        <p:blipFill>
          <a:blip r:embed="rId2" cstate="print"/>
          <a:srcRect l="-688" t="-635" r="-688" b="-635"/>
          <a:stretch>
            <a:fillRect/>
          </a:stretch>
        </p:blipFill>
        <p:spPr bwMode="auto">
          <a:xfrm>
            <a:off x="0" y="0"/>
            <a:ext cx="1066800" cy="965200"/>
          </a:xfrm>
          <a:prstGeom prst="rect">
            <a:avLst/>
          </a:prstGeom>
          <a:noFill/>
          <a:ln w="9525">
            <a:noFill/>
            <a:miter lim="800000"/>
            <a:headEnd/>
            <a:tailEnd/>
          </a:ln>
        </p:spPr>
      </p:pic>
      <p:sp>
        <p:nvSpPr>
          <p:cNvPr id="70658" name="AutoShape 2" descr="data:image/jpeg;base64,/9j/4AAQSkZJRgABAQAAAQABAAD/2wCEAAkGBxMTEhUUExQWFRUXFxcYFxcXGRwaFxcYGBcXFxgYGhgaHCggGBolHBgXITEiJSkrLi4uFx8zODMsNygtLisBCgoKDg0OGhAQGywkHyQsLCwsLCwsLCwsLCwsLCwsLCwsLCwsLCwsLCwsLCwsLCwsLCwsLCwsLCwsLCwsLCwsLP/AABEIAMIBAwMBIgACEQEDEQH/xAAcAAACAgMBAQAAAAAAAAAAAAAEBQMGAAIHAQj/xABGEAABAwIDBQUFBQUGBgIDAAABAgMRACEEEjEFQVFhcQYigZGhEzKxwdEHQlLh8BQjYnKCFTNTotLxQ3OSssLik7MWJFT/xAAaAQADAQEBAQAAAAAAAAAAAAAAAQIDBAUG/8QALREAAgIBBAEEAQMDBQAAAAAAAAECEQMEEiExQRMiUWEycZHwFKHxI0KBseH/2gAMAwEAAhEDEQA/AOXAVbdlLzZeaUnx0PqKqzYJ3Uz2Y8QsCJHWwvXPkplpUP8AFuFCFGIj9A1FgMQpWZKveTEwZEHSDHI0Q8LXQPP8qXYZEOLgTISbnTXlWe3gVhGLUQJj86WYjGe0bS2rKpGZSkpIKikwQpRta26fCmjhVwT4qP8ApoVYMj3bTF53UQ4EVvFYMJQ3YAx3tZPMzb/evW3MoAG6i9qOkNrvwFuopVm6V0w5XIpBTeLyKKhr/t9KIb2kpW4x/NNLD1FF4FqxM74+dKUU+QUmMMOsgEnrR2DxJImlMm4I47+VEZykxB3Xms3CyrLRshbSld9JWeEAj1NdH7P4Vh0BKE5TGndTx3pSeBrlnZx9q5WlRIKSAIiN4J1v8q692ZxLCUIJUlsmySSlKjwHA762xxio8mUnK+Ct9pglBUAkCMwBUSoEgkEWy8K59jsW9mTkSFyknupNiFERY8h512PtWlJBEAxNzHrljfXJtqsOJWhS0QD3kWglNxPGJB8RTyShGN0TG75YE2/iZu0pNjf2bhuBIFuJt40y2e4teGxBcTlUlSExBB1Sbg330RhdopSZLQVbRUwNL90i9vWtwsFrFECJcZsNB3G7Vz+rGdqJcXbEWXuc48ai2gP3auSVf9ppukpCRMaAbtTA+Y86X7WWC05H4T8KdGllPZ0pm+ytSe4CTcmDoLXPKlzItR2NZBCSQTE7wOHHWtX2SiB/D5UpUtFlWBzC5AvaZFRobSQVBBiQPe3nTfUSEoP3VnpXoS3wVbjFMYywa4cRmz5MzchJIOXPcAjx8asHa/tQlbZZbU4Qs9/2iYgJWHEZeBzST/NFVlloKLkpJAQSImyo7pMaCY1teljir8IFKrC6YS1iL3Jg661Gy3nF1aWqNh3KtJ4GavzeFJ1VCSJASEpBnjArm1GdYEvs1jH1GUpabgC8AC3IVqKt7+zRrmPWTp0qv7MYCWwpQJOZSTBM2VFr1WDVrInRGTDTBAg8D5VikcRT1ITvSuP5v/agnscxcZVSDGp1861c210QopCvJyFZWjypUev61rKKKHg2QV/eyIkd5Ri+UmPGKb4HYiEAE5irfJPwqRnuhmNJSSOJEX9adYhqKS4JbsRYpoZ03iL9e8BHlUmJSkqXBHuom2hBiK92oj3I4mhWWIccO6T41LAkbZ7qjA+7u51iQAB4/CpiqEqnl8eG+lzmKSlRU57oF/DRI4386OxBfaIJ/Z4ACSSgbrqzJ0qtvYMEEJTMWtEzQmP2sp55KlWSkjKnckT8edMTiindrJq2muhpcALGAOqxHLwJOnSpMMlabpSSk6j4ETvqQ43OPMeaTWytoZbRFU3JhSJmyFDnUuEYMif1BFaYNU34/OmaGjWblQ6PGu4pJAsRBrqXZ5xT7SGkhIAygqyZjCVBYi9iSL8q5uw2DAJiujdlMW00AXMT7PkQB6i/rV45WiJIsHaXAKDZi9onwrke2HHStCFEEJsJOg152knzNdL7S9osD7M58QtXDLnynztXLMRj2Vu/ukmAbnQxfjS1Cex3/cMajKX0NGtkyE3F/wCL49y1YpMM4oERDrQ46Ib5D9GmOFxIyo10jdy+hoHE/wB3i/8AnN//AFt1x4d6coyil/lmm3GqcGKs0evjdFvL50Fjz+4c45D10/I06Rh0xJHA0t26U+wciPdOnj+ddQinsaCiselJyzOh0I486Ga0Fb45SFQcxsI0trWnkRAjJFlLFZkb/ErXhWobRMSesaeG+pGcKlRhKiTrGU1X/ID7s7gvauOJ3BpSzIBsgDiDvNVh9Fgd++rLsvBrLeLcDpZUy1nBBylcrSkNzIjNPObWvVbzzaoVlqn2aE38PlXRNjvBeHbVN8oB6ptr51z9LEnf5Vu3tR1CPZpXCRNhzM1zavTvPFJeGXCWx8nSEugapCrEQdNLE8aqmLfbbKkOSJOaw1kzu0vVccxritVqPia0BJMqJPXhUabRPE3bCeXcWT9uYj73+b61E65hpugyb3Bv60q4dR8al2ovv11ONSSM4u02Mc+F/CfI/WsoXDo7ojSsqR2zoGCYQoiQCEwRw/VqOxl6G2cgAADdRTwpWZix1oHwqFTY8aNWKgdFJsYA8mlONwYc7hVlk6xMX4U5eFKsWsJMnTfSX0NAh7KIt+/H/T/7UUjsvu9uD/T+dJTtRXnUydprPhzq2p/I+Pgaf/iSR/xT4AR8TQ+I2AgC7iieUfSgjtpzn51A7tdXD1ppZG+wdLwPcJhUo3jTUqSP0aun2e9nBjXV5yfYtp7xSb5jZIBjqfAca59srBrfWhCZKlkJSkbybAV9Ldj+z6MDhUMJuR3nFfjWfePTcOQFOOO3bBs5l2j7A4jDHO3L7V5KR30j+JA1HMelb7M7BoX+8W4pBQMygoAJMqISEyRAlOpO8ca7JSFtn969axQsRxJUK0jBRdozk/BzftPhkuYIFIEpC2zuM+8hR/W6qHsrYbqyCIEHeb9Iror2Efw61NYxKcrpUAtBlC72I3gwRIInXXWly2i2ohcnSFSTaABIB5a/716GoxSyQUocv+eDy9PlWKcoT4V/zkjaT3QOHID4a+NC4j+6xP8Azm//AKm6PzjgY/mV8lUBiB+5xP8Az0bydWmzqb15coqMdqPThzK2L1JsTKtLXgDXQafGg9rpPsnBygf5opqWp1BNtN2/z1pZtpyGlBIAIBNqRoikOmYTooWjjRCWobjKcxkkkWBuBEbo4760U4lWiQFbxoTzAm9QKcAsbVq/oaM9jeLwSLwTY60UENpOhOsSL8jGk79dagDkyZ6n61hXO+fGp5Gkhxh0qXhsQEJJA9kpapAEJUskZZlRlSTbTJ0pA2mCTU40rZKE8BVqNkSltIFPk9KgUaNbQLnn8KDCCTFOqGpbuDZxNh0qRs6dK9dbMDkDWrY0pJ2ElQRh0AqCToazEA5oNzoOfCpsA2SsHcNTuFqIxDOYnKoCdSdeg4CspyqfPwOEbjZKwgBIE7uE1lSYdHdFeVmWX3BUU6KDwxvR7ptQZALlDOUU6aFcVSGCvCkG3B3DT55VINtK7iulC7BFdc3daLw+h/W6g3N1EYVcAg766KDwFbHCcxK9wtab7/TfTVCydAFJ3Qb9DmEUb9m2JZZedU+UplASjNpdUqA52TXQ3tr4JafZrUwUgg5VKAgjSx31m7s6cep2R20Uzsl2j/ZH0KKG1RICTCYkEaptm4G9dp7P9scLijkQsId/wlkBX9O5Xh6Ug2Vh2XUj2TbRR+JISU+YF6cYXYOHQrP7NBVrJSLHlw61rjjN+ODDLJSdrgsWKxKW0layEpAkk8Kq7e1V5nXQjuJUZzSk5QpCiQN5AzelNEshcgjumQQd4Oo4xUGNwzYbcQkASkJ87R8K6VCPkxadhHaTCNPYdSXbpN0kahX3Sk8b+U1zRrZ76nCyRmWkSg2AWnkSbRTvZW0nHR7FejJyp5jdPMC3gKsWAbgg767cSlhizx9VOGTPsmuFwc/2hstzDqAXEGZvYc7/ACpUt1JZxCgQUl9NwZFmmwYI13107bOzyvW8XHI/KqXt3YKFtqbUC2FKzFTehVEAkRG6uXPieb3KrPWw4liiknwUXH7eA7oJUdwGn686AU9iXPdZtpod/Grbs7YDSZSjKlW9a4UesqsfKi3eyTjmmJeX/KkBPnIHkK4JpY5VLsv3vpV+pUGXcejVsqA4g/EEUSz2hyGMSw62PxAyPJSfmafn7P3hcKnrc/GhcJsR9RyocO+ygQDG6FWJ5UvVh5sNmT6JWcRgnEylcjf3AfPu2rY4PBH8Hiyn/TQGM7LlM5k+yWfvNymeqD3VelLcBsxxTgZUtLa1GG1KJ9m4fwgxKV/wnwo7VxdiT5p8MeObJwJ/w/BoD1SKEd7LYJWjuTor5Kmj19jsYPdUg8ibHjB1imGzOxzqwS6tDJG4yoHoU6eMVO9l7fsqa+xrY/u8Uj+pIPqFCitj9hVvOpbKsKUn3l+0dCgOOTPfzp9tXsyyygLViknN7uVJObp50D2dSDiXUoBCUNmJMlRgkk8+lUm2FteRH267NYbCQlp4LcBuESoZY1JzqCb6CZPCqu2UACTJ4EQPzp32mV+8UOaR6UsRpE0Nmkba5JsIErIGZNp6DpRLmxMwJBTM2JFMdn9nm8gDiQpZuToRO6f1vofG4FltZQh11BGuUykdQay88Db4MbwRAArKF9u8LB1pQ4kEE9RFq9o2yDeW3AJCQAKYLVagmBei5psyBl0O4mjFihnaQwF4Uh2sO4roasD9Itq+4roaF2CK4R7o/iFHrwiRu3VLsDs9icYYw7JWAbrJCWweajbwEnlXYOy3YRnDJQcQEvvjiJbTfRKT70cVeAFdscUpBdHLezHZLGYtQLKClre6uzYHET7/AETPhXYuz3YTB4bKpxIfcH3nBIBme6i4GliZPOrD7RUWgCvO6BKiI33t4mumOFImw5K8whCYA0OgFRO4htoAqMkkAb7k2AH0pLju0QAOT3QYkXBIgwANZEweIpLtBaiQlKlupcTmbIlQBAOp3WUDuHxrSOP5EWbaG3Mv3bRMi6SNSQdDEacAaCexS8SJaITbKrNeZSFJUAIhQNr8ZvUb2zm1MpXilBoJQA5KwlAAsJPujWbcYmqXtv7SENj2OzmgUpEe2cBCbb0oMFX8yuOlTKUIIa5LKjDpwqvaqKgXD30TIJOU5gNxHeuNauGCSCkKBkESDxFcBZ29ilkqW8Vq3lQB8I0A5CBV8+zrtM6UFt8iFLKWSbEqSnMtA4gCD1JpLUQyJRT5PM1enmpvK0q/udHU6FHLQWLwYO6gX8Rvmq4PtPYQ84y8FpKFFJJSCkxcEFBkAyNRVzh6dMvQan1Lg+1/0H7Q2ChR0g8RS99vFMp7mVwCYzTp4GYp5g+0+FfMIcSSeChPkYPDdTKWzcGJ4iPU024zVSVnos5Q/wBtcThu6vBoSBoULVlO+xy2130mX20PtAsJfTecoezJmZsFJ05V2HGbIadBzJSoHpVP2n9nTapLZKDwi3l9IrkyaTzAaoUH7TmlCF4Z2DwUk/Eiq5tbtCw4Tkbeyn3kOZSmORCpBG47qO2l2NxDV/Z5xxT9PpSJeDvBTB4EQa5ZRljdtUNwUlReNh9uQ2yA8pa06NuQCrmh3+MD728eZbYbt7h1G5UNfuE6dBXLEuZCUqHcVGYcRuI5jca8wpyuiO+M0SN44xVuMWrRkk09rLt2v7SIcWgIzZCmFKKSIvJACheeXDnWnZFYLmIXNshg+dWHbOHwQwvsWyhxawklwXy6HufWqj2PRH7Ryt8amqG+iudp8SS8pIAsrxPd61P2UwKnFlxSe6iw1uv6JF+pTzqHaOHDmIWN5WY+FXvZLTbTSUticoyi/vKOpMayZJ5dKmT8GiTI2k5Qom0TcmL1RnrKIUZM6iYJN5BOtWzbzJQ3Y2MDqdST41T8auwJ1mpggkyFRIOhr2pA9zrytOSKL8zRRoRk0TNYsZooUO4KIXRGztkO4gw2mw95ZshPVXy1oim3wMSqaUohKQSTYAXJPIVZdmfZ6gpz4xUD/DSY5Qpf086suytkMYPvqUCrRTirADeEj7o9TyoXG9pic3sEQmYLrisiI5CM6jygV6GHS1zIm34HeDwgQhLbKA22BCQiwA3RFRpWAtQXPdV3TbviNYHu+mluFUDEdtUsJypVMzJiATyTJIHieoqsbR7dOLiJTHA69ZrrlKEO2Lk65jtrpAUcwTAMSbTzHCqniu10qHswo6SVWRFgoQTrMma5ni+0Dy9THPU+tvSl6nlKNyVHmZrOWpgvxQUdKxnaDBoJW+4XJkpabSSbmYCxp3hOo1pfiftSWlOTC4dDSQISXDmIHJCYE9SfGqq5sl5xDakptkJzGwABvSrEYYo37z6GPKueWqnPrgqkONobdfxJC8Q6pxQ0BslNz7qBCU67hUKHZ0NL2GSSOdEttLJIQkqj8IJ+FcrVvkqxlhMNMnMR0pyzh3HMVhWGblkNGJCSVKV7Zwgk63jomgdjtlIT7QFMqSO8Dx6TpT7Z2J9ntFxxsDISruhUEZUKAurS4m/GiCd8Gc2u2+DTtb27UR7NkZVwM6rEIVF0pIsog2nTrVAaaWVFaySTqSZJJ4052nhT7RZOWZiAfhFo8aDX3SJB4+Ea1tmyzm/cZ6fBixR9hJhV3IO6PhTbB7Zfb/u3nExuzGPI29KVMJKjmGhFTrRyrmfD4Z1/qXPZnb91Jh9CHRvIASv4ZT5CrRgO2uCcI762VH/ElI80lSfOK5Dl4TXkKraGoyR82S4Jn0CMriQUrSoHQ2IV/Um1V/amwiuczAWPxIIPTumDNcp2dtB1hWZpRQrlv6jRQ61dtj/aE5ZLzYPFaLHqUGx8CByrqx6uL4l/4Q4NdC/a3ZFlw5UuFtY3KgxPFJM7uVV7GdlMS0e6A4NxSQD/ANKiD8a61+04THoykpcO4DuvI5ie8OotVX2j2SfQf3TntQJgKJQsa2MiD6VusWKXXH6E2/JQ3G3mEytDiBpKkkCeE6TTfsao+zePE39PrVt2DszEuABaVJSZSpKspA3kKBsoHiJBvRWJ7I+wC/YJ7q7lI0BsLcNOnTSufLpdv4ux3aOf7PwkuOuXkrUBAJi5m4FWTDPtpjMQkJH3swuR3lTl3C2771IHcG82kylae8onh7x4Wo3D4kQAvLMJ68a4MilHwbRSfZL2rcBQgIJgqJJi1hxqqPMSCD1qybeyqbBTEA34wbfGPOljLQtO+pg+LM8vtYsbwNtfh9K8pgMosdRasq+TD1GWVo0RQ7dSzUGw12HswOrlfdaTdaum6aI2z2mKgGsGUttJF3AABzyZrAAarNzx4xjF5cAtKfeWsN9M8A+hJ61S9t7RSUBDIlCTlKz7qlDWE7wOJ114V6uBY8WPc+xdhm0+1SUnulT7g+84SUJ5gEyfQcjVe2ht194d9y14SLATuAGlL2cOpegohzA5Rc1yZNVkl2/2LpCP9o4kk1ntSaJf2WUKKT4EbxUf7Lz9Km0TRFRLOFMTFq3ZaSNZNHMSswkEnkP1FJyodFr2UYwjMDNLbgAOh75saSbW2UnM4ACTJyidCb+VNW1kMNtRGVKwTOuZU/lUS0KN4md9RZPkT4bZgF1GY3fnRiGl5klDYygz3rJt6+lEex41uFRw86TkUkSoxCg8kphBymcpsb766n2T2Phn0ZncOytX4i2gHSNQBNckbVLw5J+c12rsKuWp5V34l/o2edmk1mSXRRu3WBZZUfZMtIvqG0kz1INUjAuMOEh6c8nvm4PC4vyq9/aO6faHxHnY1Stl9nsWs5gwuNxMJnoFQaeoj7VSHom5XbDhgMPolxA8Y+dZ/YyDo4k9FCmLPYzELE9wEapUe8LTuBExB130q2lsZxgw4iJ0OoPQiuKWNpW4ndz8m6uzx3H1H0qM9nl8fQfWh0s8JHQ1Kn2g0cWP6jWftHcjVew3OHofpWv9lqT16H5iiP2p4f8AFV4wfjXv9pPj74PVI+lG2IbpAL2CXM7xpBAj6VJg9t4phUtvLFxKSrMk9UkxRg2y7wQeoP1qfCYp145U4ZLnTTzIgU4waftbK3v4LTsbtfh8VlQ4UMv8CqErPFtRt/Sb8JovbmPKU5TiFJmwDZSFGeZSY62quL+zVzEJkpbYNrAlc9UgAetKtsfZ/isM2Shz2qESVIIKSEgSSASQQL2nd4V6eLJNL3KzN0XHZvZ5aEKOcKkZiVn2hUNT3hE+tC4/ssyiF5SZEylRAHIAmIpZ2PQWng1mJQpBcSmSEBfcv/EYWbaTrpVn7V7ZZYw/fVCiO4kxmJIjS8Dfy5U5SjmhbDlcFYXsBlQhJdA6pOvVNVN1JQS2feSSD4H6VdMEylSEqBXcblr/ANVVntWwEPJUCZWmTJk92BMnlHlXm0K77FziQTJAJ415WhNZSonYWpFbKFaJUOI8j9K3kcfQ/SskbB2y3CoKakDPlUmd6kEKAndMR1ikowCP7McXotvEkEHUAKSPHU1vjsQlCQozAO7nuqut7RJYdbk5VKKoPWfOuiOVyiovwFFs2l2cH7Q4Ufu88uJ3twozBP3DJF9OlV7bWz3Wv7xCkToVAgHmDoR0rq2ym21obeCgpC0JgTv0iRwMjdFuFysVgmVqzPISvuhKUrHcSATEDSu3LpYy5jwTuOIbZQZRlTNjMeFQ4bZ7ijpHrXZE9jWC1lMheZRzIsL6JKdIFudKnuxjgkpcsJ1t8Na5Xp8keFyUmikYbs8RdZBHCY/Oi/YZBA7o5C3wq2Ybsu7AUClYgG8/TWvVbIX/AIYmoeDJ8MdoqK8Mo7z5Vt7K2k+ZqynZjw/4duByn11ipFbGeUAQ3bhII9flU+hk+GFoqyGxyFF4bDoOsE9BTVXZhcmSGgDdSiMusamJodzZWHSe88XTwZE+BVeOomrWlyPwG5CnGsJS4hQPvDKAASSQdITPGundmccnDsgOWJAhO/xBuDyqo4dt7TDYN0DTMEEHxccIjpYU92b2edhSn1BsAX74MD+JcQI5GK9HDCMYbZS/Y5cmFTnvZs6v2rhUlBmffOo6T7voaYYNpU6HibEfr8qH/tNttCUvKS0SspSCbZUj3raJMjvVOnHsFV8SzlAF/aJvyiZrRzj0aQioqkEYVqRKlAElVjY+8QPgPOt9o4JC0ZVALQbEagHWgndq4eTGJajkT8YrZh5Kz3Voc391QVr0Mj0qbUvJXJXcV2HaUZacLfWSJ+VVjaGyn2VEE5gPvJuPUW8a6kyhAJEqST91RkaaAm46E9Kleyp1nmIv5iZHWsJ6eEvpjUjjgfXvAPh9KmTcd5GUcZI/3ro2M2WlSgpoJTzEC87wRE/SvcH2VanM4ParP3lGw6J0AqI6NLmTKspezNlhQlKCvTX3R4afGr3s/BFIG8+nhypuzs+BAhI4Ci2mEjnXQnCCqKJPcOO7FK+0zI/Z3iTENrP+U0fi8XkE+ZOgrlPbbtipwlpokouFL1CpBGURuqUv9zdATJxCMI7g3ioALw7hPEd2IjjKYqobYxC8diFKuABabwn615jMUp9TaJHcRAk8wIHnpVv2XsEMskwFOKgeJIAFcLyNLYh3SsKwWH9m2lOsCqj2zWPbpHBsH/Mr6VdTgnGjlWXDwzhuR/8AH13gaVVu2WziSl4T3RCiPuwZSrpJPpUozKzn8ORtWVAtZUZWc6jqo3J5zWUFloTjhW4xo41VHFrTwPjUuFWtYNwI41lsGWLE4deIRlRBMg3sPPjSpWykpKkrUULSJUkX56inGznMoASvKY3xemreGW4JUE9SBp5ULgoU9m0PNkKbeKGj90GSr+k23amrcjtS4mAsJVwJGU+Yt6UoGzY4qPLSjTh4TKzlHCRPnW0c0o9MTXyOsN2ob++0occpnxOhotjbbChZxQ/mSR8RVRaSknuz1tUq2E71H4/Ct1q5LsnYXJjabMWeR4kb68XtFoGS835j61S/2SSYV4EflUatmLJhKvMWHrVf1n0LaWrEdqMMmZcKv5UmPhehx24wCdzh6JPzIFVLEbJc0JF+GlCL2MudR51D1TY9hc1faHhQSQ25fdlRB/zjlUL32mNJ9xhRtaSlPwm1VBOyCdBNRObKjUDzqXqWPYNNp/aNi3LNhDI5d9XmoR6VWsdtJ567zy3OSiSB0ToPAUcvAAbq1OGTwioeVvse2hShw7pqUTTJvCA1I3g0caNyChZJO/1rZKb+9605YwjYtrziplbNSdI8qGwoDw+1X0iE4hwDhnMeRp1s/tniEJCFlt1I0z+8I5jXynnQreAAOgnnRDLCJgpnpyoWSS6Yto8w3a5lV1trSeKSFD5GmLPaNgfeXHQ0hRhmhwv5VL+zJF4rVaqfkVIeP9sWUCwWrqYHx+VKsb2qeUO7CAd85j5m3pQysmmSeGlRKWU2yADp+dQ80mFC91r2xIWc0zcmdeE2FB7O2E3/AHDqjkWZDgkZCNJsQaeFpKzYDqJ+Fau4P+PL1rJyfkZU/wCxQJKDmAVcq4A2gRVve2pOFUtNlIExwIuJ5Wpa7go1cBFLsS2QlaUknMIIG8H51N8g1wS4jt/i1x7VLS40OVST5ya8Z7ZKI7zKfBcT4FNK1bDX+FY8xUKtkEfirS4/JlUvg3xmMwq1lXsXEzHdQUZRaLfHxrKgOyzxPlWUXH5F7vgDK5IjgRpPprUuFZygjNYg/dXP/bQxTCySbEbzeY/KpWsSU7zHU1m7NqD9n4qQBwq44PayUp72g4Ca5y0/lJy+FOMHtPjY/rfUtGlWdAU+nKlWUwrS1/KhzgRew5XkfG1I8PjALqkcDTPD7VbWoZzaOGvlSQqCFYY6AAeP5VMywBx/XWsTi2QbE+Bt60QcWz+ImmJkf7MqZF+U0QhsgaUK5ih90x1+lBYjEuEWXImxi9AqGCpgyLdI9KEUyCmU2HM0AVuH/iHztUhYI1X8TTHQM4FDQiOs1ApxXEk9LUR7OdT61iQUbwZ0Agx1JosYKXCEwRfpQ5b5UyIWq6gR5fStVhPP0+AFCELkt1ulhNTFW+Kjf6R41QGKQOMfrjR7C8qffnlEilaF7tamb7qxGm7rRYByG8xslR8Yv402vlggDobjqKDDikwcqgd8ibcv1vpjgXEKuYKvA0CZG3hswEmDwi3lUeJwzhNifT4GmHtkzwPMEfEVIoWndxoEKUMCO/mB/XGakQpCZAMjmbCpsbi0QUlQnhVfxD4mxpjHTiREhR8KDUAprOp1KVgxkjvHnM6UocxqtxpXi8Z+I0DoZPvAfeBoF/aKUpX+IiAdwvJPkKT4naBNh50rxrhy8ZMT60qBnXdk4mW03m240fmnnXGsEhMTAB5WPpTFp1afdddHRxf1rVYG12crypPk6iW0/hT/ANI+lZXNhtF//wDod8x8xWUf07F60fsWxFeqqTKK9LfCsbOwGxCZEjUfA14yuifYE8KH9lB5+hotAH4fFrSIBt+E3HrRuHx7f30qTzQf/E/WlbbR3eRqV5lSdRUtKy7HSXUK9x1J4Zu6fW1FMpc1KVEcQZ+E1VwsUZhHjqkkdDHwpU0HBZw6I+8DzrA+mN9L8NtN4WzZhwVB+NHo2oCO8w0eeUj4Gp3MVBOFxSfvAH4UUCg8KACmDq0Qf4XD8DNTJwmGV955J/pNVf0Kgpa0pVaB0ivVLzCDl62oYbJbPuvqH86PpW7ew3Nz6PEEU7FRIy2dQR528KjVgFL0g8YIOtEt9lntRiGCOaoFG4fspiRcOsDfZw7qaAXnsy4mVLsBzEX+FDK2eNAJ5yI+lO8fsXGOT7TEs3EEZrEDcQKAHZtY1xDY6E07EKzh8sSn5VE9l+l6Yr2EZg4lMckqNCPbHbTMvFXRJAPnRY6NsFtMIsolQ5k2r1zaDRMjX0/OhFYNof4h8hQi2kTZJ8TSsKGC9o8D5GR61C/tleiVH9dKAcMaADw+tDKdVxPw+FLcw2hDuJVqbczagnseOR86gfI30A88gb/KqVsCd7Fq6UEtU3PrUTmK4DzrZCcw57yTaqFaN8IASc06GBpJiB4DXwqTaTSFIARo2Eg8SoySekkxyAqAK4AmbfrgKFwqyM6VakieoNNUyX1YYzhxFFIQAKjbNSg12Ujz22ayK8rwmso4EMPZCthh62BrevJs9UiIjQTQGJQtV0oI6wPnTXOKidxEaU06CgXAuqTcgcwbpo1eJSswe6PFQHhr8aEwzxK9LEfq1M8LhG1G+vyolOuWdOPTvIrizZeESW5CW121bXJ8UGFDypMlJm0irGrs+lQlCqGc2Q+jdmHK/ob0oZY+GGTS5Y+P2FrOJWLT5imDGKO9IPGDFQJZAPeTB8UmihhUbiseSv8ASa04ZztSXYW1jk2BSr0Pzo5jHNfxf9J+VL2Wk7z6EfWiktjcfh86aSJsb4fHNHVUeBHxFNcM40fvp8xSTBsTu8o+tWDZzZtu8CPlV+miHMNZZRFiLc6a4LZ+YSBM6EEUfsvCgxcafrdTttAAtT9NAptlKxuCTN7HqKBXhmo98eJHwq/YtgKFVvaWFO5Y4aE/Kj00DmyoPpaH3x8fhQDrrek+MH6U02gxvz+SVW9KSYvDiNVHwHzNT6aBZGB4vaLYtCvI0rf2mm8JPoKkxTad/qfpNBYh1uIgA9P9qe1Ie5gr+01HRIHmfpQwW44YmPQVj7qefoPrWjTbij3EE84JHnpQ0kVFSl0D4hkgkEz60KtAGtPjsjEOe+QOp/8AFNqkRsBCbqUVHyH19aj1oLybx0mWXiv1K0NYAk/rdXjzhBgiDz+lWhxpKB3UhPSqss53Crn/ALVUJ7ic2BYlV8jHYOCcdACElUqN9wjieFG9rtgnDBpzMFFVlQIAUNIHDd4VZOx+dGEbDSJUtTkqPup7xufkBUH2gIP7O2lSsxzGTpO/dQvyOZsqLGKSdYBrZzEpG+elKC2oaXrUhZ3V0+o6MvRjdhqsaZtFeUL7I1lTufyXsh8FurxVZWVwnQab/wBcKiVrXlZTQGISMwpgfdrKyomeho/xY22co2uadI92vKyuSfZ6sPAMROt6X7RbAFgB0EVlZVYfyMdUvYyPCmjWxXlZXpI+fl2G4VIp3gRWVlWjKRZcDrVrw3uisrKsldg+0jaqltI1lZQxMr20/dHQVXcYs3uaysqWNCPaKj6mlh39ayspMtdlqwGGR7MHImbXgT50YqvayvJyfmfT4V7ECu0E9XlZVRFIV7T9xXQ1WMPWVld+Ho8fW/mjpvZM/wD6SP6/+9VJu2yicOwSZMm5rKyqj2eeU2tlV5WVoM0Fe1lZQI//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0660" name="AutoShape 4" descr="data:image/jpeg;base64,/9j/4AAQSkZJRgABAQAAAQABAAD/2wCEAAkGBxMTEhUUExQWFRUXFxcYFxcXGRwaFxcYGBcXFxgYGhgaHCggGBolHBgXITEiJSkrLi4uFx8zODMsNygtLisBCgoKDg0OGhAQGywkHyQsLCwsLCwsLCwsLCwsLCwsLCwsLCwsLCwsLCwsLCwsLCwsLCwsLCwsLCwsLCwsLCwsLP/AABEIAMIBAwMBIgACEQEDEQH/xAAcAAACAgMBAQAAAAAAAAAAAAAEBQMGAAIHAQj/xABGEAABAwIDBQUFBQUGBgIDAAABAgMRACEEEjEFQVFhcQYigZGhEzKxwdEHQlLh8BQjYnKCFTNTotLxQ3OSssLik7MWJFT/xAAaAQADAQEBAQAAAAAAAAAAAAAAAQIDBAUG/8QALREAAgIBBAEEAQMDBQAAAAAAAAECEQMEEiExQRMiUWEycZHwFKHxI0KBseH/2gAMAwEAAhEDEQA/AOXAVbdlLzZeaUnx0PqKqzYJ3Uz2Y8QsCJHWwvXPkplpUP8AFuFCFGIj9A1FgMQpWZKveTEwZEHSDHI0Q8LXQPP8qXYZEOLgTISbnTXlWe3gVhGLUQJj86WYjGe0bS2rKpGZSkpIKikwQpRta26fCmjhVwT4qP8ApoVYMj3bTF53UQ4EVvFYMJQ3YAx3tZPMzb/evW3MoAG6i9qOkNrvwFuopVm6V0w5XIpBTeLyKKhr/t9KIb2kpW4x/NNLD1FF4FqxM74+dKUU+QUmMMOsgEnrR2DxJImlMm4I47+VEZykxB3Xms3CyrLRshbSld9JWeEAj1NdH7P4Vh0BKE5TGndTx3pSeBrlnZx9q5WlRIKSAIiN4J1v8q692ZxLCUIJUlsmySSlKjwHA762xxio8mUnK+Ct9pglBUAkCMwBUSoEgkEWy8K59jsW9mTkSFyknupNiFERY8h512PtWlJBEAxNzHrljfXJtqsOJWhS0QD3kWglNxPGJB8RTyShGN0TG75YE2/iZu0pNjf2bhuBIFuJt40y2e4teGxBcTlUlSExBB1Sbg330RhdopSZLQVbRUwNL90i9vWtwsFrFECJcZsNB3G7Vz+rGdqJcXbEWXuc48ai2gP3auSVf9ppukpCRMaAbtTA+Y86X7WWC05H4T8KdGllPZ0pm+ytSe4CTcmDoLXPKlzItR2NZBCSQTE7wOHHWtX2SiB/D5UpUtFlWBzC5AvaZFRobSQVBBiQPe3nTfUSEoP3VnpXoS3wVbjFMYywa4cRmz5MzchJIOXPcAjx8asHa/tQlbZZbU4Qs9/2iYgJWHEZeBzST/NFVlloKLkpJAQSImyo7pMaCY1teljir8IFKrC6YS1iL3Jg661Gy3nF1aWqNh3KtJ4GavzeFJ1VCSJASEpBnjArm1GdYEvs1jH1GUpabgC8AC3IVqKt7+zRrmPWTp0qv7MYCWwpQJOZSTBM2VFr1WDVrInRGTDTBAg8D5VikcRT1ITvSuP5v/agnscxcZVSDGp1861c210QopCvJyFZWjypUev61rKKKHg2QV/eyIkd5Ri+UmPGKb4HYiEAE5irfJPwqRnuhmNJSSOJEX9adYhqKS4JbsRYpoZ03iL9e8BHlUmJSkqXBHuom2hBiK92oj3I4mhWWIccO6T41LAkbZ7qjA+7u51iQAB4/CpiqEqnl8eG+lzmKSlRU57oF/DRI4386OxBfaIJ/Z4ACSSgbrqzJ0qtvYMEEJTMWtEzQmP2sp55KlWSkjKnckT8edMTiindrJq2muhpcALGAOqxHLwJOnSpMMlabpSSk6j4ETvqQ43OPMeaTWytoZbRFU3JhSJmyFDnUuEYMif1BFaYNU34/OmaGjWblQ6PGu4pJAsRBrqXZ5xT7SGkhIAygqyZjCVBYi9iSL8q5uw2DAJiujdlMW00AXMT7PkQB6i/rV45WiJIsHaXAKDZi9onwrke2HHStCFEEJsJOg152knzNdL7S9osD7M58QtXDLnynztXLMRj2Vu/ukmAbnQxfjS1Cex3/cMajKX0NGtkyE3F/wCL49y1YpMM4oERDrQ46Ib5D9GmOFxIyo10jdy+hoHE/wB3i/8AnN//AFt1x4d6coyil/lmm3GqcGKs0evjdFvL50Fjz+4c45D10/I06Rh0xJHA0t26U+wciPdOnj+ddQinsaCiselJyzOh0I486Ga0Fb45SFQcxsI0trWnkRAjJFlLFZkb/ErXhWobRMSesaeG+pGcKlRhKiTrGU1X/ID7s7gvauOJ3BpSzIBsgDiDvNVh9Fgd++rLsvBrLeLcDpZUy1nBBylcrSkNzIjNPObWvVbzzaoVlqn2aE38PlXRNjvBeHbVN8oB6ptr51z9LEnf5Vu3tR1CPZpXCRNhzM1zavTvPFJeGXCWx8nSEugapCrEQdNLE8aqmLfbbKkOSJOaw1kzu0vVccxritVqPia0BJMqJPXhUabRPE3bCeXcWT9uYj73+b61E65hpugyb3Bv60q4dR8al2ovv11ONSSM4u02Mc+F/CfI/WsoXDo7ojSsqR2zoGCYQoiQCEwRw/VqOxl6G2cgAADdRTwpWZix1oHwqFTY8aNWKgdFJsYA8mlONwYc7hVlk6xMX4U5eFKsWsJMnTfSX0NAh7KIt+/H/T/7UUjsvu9uD/T+dJTtRXnUydprPhzq2p/I+Pgaf/iSR/xT4AR8TQ+I2AgC7iieUfSgjtpzn51A7tdXD1ppZG+wdLwPcJhUo3jTUqSP0aun2e9nBjXV5yfYtp7xSb5jZIBjqfAca59srBrfWhCZKlkJSkbybAV9Ldj+z6MDhUMJuR3nFfjWfePTcOQFOOO3bBs5l2j7A4jDHO3L7V5KR30j+JA1HMelb7M7BoX+8W4pBQMygoAJMqISEyRAlOpO8ca7JSFtn969axQsRxJUK0jBRdozk/BzftPhkuYIFIEpC2zuM+8hR/W6qHsrYbqyCIEHeb9Iror2Efw61NYxKcrpUAtBlC72I3gwRIInXXWly2i2ohcnSFSTaABIB5a/716GoxSyQUocv+eDy9PlWKcoT4V/zkjaT3QOHID4a+NC4j+6xP8Azm//AKm6PzjgY/mV8lUBiB+5xP8Az0bydWmzqb15coqMdqPThzK2L1JsTKtLXgDXQafGg9rpPsnBygf5opqWp1BNtN2/z1pZtpyGlBIAIBNqRoikOmYTooWjjRCWobjKcxkkkWBuBEbo4760U4lWiQFbxoTzAm9QKcAsbVq/oaM9jeLwSLwTY60UENpOhOsSL8jGk79dagDkyZ6n61hXO+fGp5Gkhxh0qXhsQEJJA9kpapAEJUskZZlRlSTbTJ0pA2mCTU40rZKE8BVqNkSltIFPk9KgUaNbQLnn8KDCCTFOqGpbuDZxNh0qRs6dK9dbMDkDWrY0pJ2ElQRh0AqCToazEA5oNzoOfCpsA2SsHcNTuFqIxDOYnKoCdSdeg4CspyqfPwOEbjZKwgBIE7uE1lSYdHdFeVmWX3BUU6KDwxvR7ptQZALlDOUU6aFcVSGCvCkG3B3DT55VINtK7iulC7BFdc3daLw+h/W6g3N1EYVcAg766KDwFbHCcxK9wtab7/TfTVCydAFJ3Qb9DmEUb9m2JZZedU+UplASjNpdUqA52TXQ3tr4JafZrUwUgg5VKAgjSx31m7s6cep2R20Uzsl2j/ZH0KKG1RICTCYkEaptm4G9dp7P9scLijkQsId/wlkBX9O5Xh6Ug2Vh2XUj2TbRR+JISU+YF6cYXYOHQrP7NBVrJSLHlw61rjjN+ODDLJSdrgsWKxKW0layEpAkk8Kq7e1V5nXQjuJUZzSk5QpCiQN5AzelNEshcgjumQQd4Oo4xUGNwzYbcQkASkJ87R8K6VCPkxadhHaTCNPYdSXbpN0kahX3Sk8b+U1zRrZ76nCyRmWkSg2AWnkSbRTvZW0nHR7FejJyp5jdPMC3gKsWAbgg767cSlhizx9VOGTPsmuFwc/2hstzDqAXEGZvYc7/ACpUt1JZxCgQUl9NwZFmmwYI13107bOzyvW8XHI/KqXt3YKFtqbUC2FKzFTehVEAkRG6uXPieb3KrPWw4liiknwUXH7eA7oJUdwGn686AU9iXPdZtpod/Grbs7YDSZSjKlW9a4UesqsfKi3eyTjmmJeX/KkBPnIHkK4JpY5VLsv3vpV+pUGXcejVsqA4g/EEUSz2hyGMSw62PxAyPJSfmafn7P3hcKnrc/GhcJsR9RyocO+ygQDG6FWJ5UvVh5sNmT6JWcRgnEylcjf3AfPu2rY4PBH8Hiyn/TQGM7LlM5k+yWfvNymeqD3VelLcBsxxTgZUtLa1GG1KJ9m4fwgxKV/wnwo7VxdiT5p8MeObJwJ/w/BoD1SKEd7LYJWjuTor5Kmj19jsYPdUg8ibHjB1imGzOxzqwS6tDJG4yoHoU6eMVO9l7fsqa+xrY/u8Uj+pIPqFCitj9hVvOpbKsKUn3l+0dCgOOTPfzp9tXsyyygLViknN7uVJObp50D2dSDiXUoBCUNmJMlRgkk8+lUm2FteRH267NYbCQlp4LcBuESoZY1JzqCb6CZPCqu2UACTJ4EQPzp32mV+8UOaR6UsRpE0Nmkba5JsIErIGZNp6DpRLmxMwJBTM2JFMdn9nm8gDiQpZuToRO6f1vofG4FltZQh11BGuUykdQay88Db4MbwRAArKF9u8LB1pQ4kEE9RFq9o2yDeW3AJCQAKYLVagmBei5psyBl0O4mjFihnaQwF4Uh2sO4roasD9Itq+4roaF2CK4R7o/iFHrwiRu3VLsDs9icYYw7JWAbrJCWweajbwEnlXYOy3YRnDJQcQEvvjiJbTfRKT70cVeAFdscUpBdHLezHZLGYtQLKClre6uzYHET7/AETPhXYuz3YTB4bKpxIfcH3nBIBme6i4GliZPOrD7RUWgCvO6BKiI33t4mumOFImw5K8whCYA0OgFRO4htoAqMkkAb7k2AH0pLju0QAOT3QYkXBIgwANZEweIpLtBaiQlKlupcTmbIlQBAOp3WUDuHxrSOP5EWbaG3Mv3bRMi6SNSQdDEacAaCexS8SJaITbKrNeZSFJUAIhQNr8ZvUb2zm1MpXilBoJQA5KwlAAsJPujWbcYmqXtv7SENj2OzmgUpEe2cBCbb0oMFX8yuOlTKUIIa5LKjDpwqvaqKgXD30TIJOU5gNxHeuNauGCSCkKBkESDxFcBZ29ilkqW8Vq3lQB8I0A5CBV8+zrtM6UFt8iFLKWSbEqSnMtA4gCD1JpLUQyJRT5PM1enmpvK0q/udHU6FHLQWLwYO6gX8Rvmq4PtPYQ84y8FpKFFJJSCkxcEFBkAyNRVzh6dMvQan1Lg+1/0H7Q2ChR0g8RS99vFMp7mVwCYzTp4GYp5g+0+FfMIcSSeChPkYPDdTKWzcGJ4iPU024zVSVnos5Q/wBtcThu6vBoSBoULVlO+xy2130mX20PtAsJfTecoezJmZsFJ05V2HGbIadBzJSoHpVP2n9nTapLZKDwi3l9IrkyaTzAaoUH7TmlCF4Z2DwUk/Eiq5tbtCw4Tkbeyn3kOZSmORCpBG47qO2l2NxDV/Z5xxT9PpSJeDvBTB4EQa5ZRljdtUNwUlReNh9uQ2yA8pa06NuQCrmh3+MD728eZbYbt7h1G5UNfuE6dBXLEuZCUqHcVGYcRuI5jca8wpyuiO+M0SN44xVuMWrRkk09rLt2v7SIcWgIzZCmFKKSIvJACheeXDnWnZFYLmIXNshg+dWHbOHwQwvsWyhxawklwXy6HufWqj2PRH7Ryt8amqG+iudp8SS8pIAsrxPd61P2UwKnFlxSe6iw1uv6JF+pTzqHaOHDmIWN5WY+FXvZLTbTSUticoyi/vKOpMayZJ5dKmT8GiTI2k5Qom0TcmL1RnrKIUZM6iYJN5BOtWzbzJQ3Y2MDqdST41T8auwJ1mpggkyFRIOhr2pA9zrytOSKL8zRRoRk0TNYsZooUO4KIXRGztkO4gw2mw95ZshPVXy1oim3wMSqaUohKQSTYAXJPIVZdmfZ6gpz4xUD/DSY5Qpf086suytkMYPvqUCrRTirADeEj7o9TyoXG9pic3sEQmYLrisiI5CM6jygV6GHS1zIm34HeDwgQhLbKA22BCQiwA3RFRpWAtQXPdV3TbviNYHu+mluFUDEdtUsJypVMzJiATyTJIHieoqsbR7dOLiJTHA69ZrrlKEO2Lk65jtrpAUcwTAMSbTzHCqniu10qHswo6SVWRFgoQTrMma5ni+0Dy9THPU+tvSl6nlKNyVHmZrOWpgvxQUdKxnaDBoJW+4XJkpabSSbmYCxp3hOo1pfiftSWlOTC4dDSQISXDmIHJCYE9SfGqq5sl5xDakptkJzGwABvSrEYYo37z6GPKueWqnPrgqkONobdfxJC8Q6pxQ0BslNz7qBCU67hUKHZ0NL2GSSOdEttLJIQkqj8IJ+FcrVvkqxlhMNMnMR0pyzh3HMVhWGblkNGJCSVKV7Zwgk63jomgdjtlIT7QFMqSO8Dx6TpT7Z2J9ntFxxsDISruhUEZUKAurS4m/GiCd8Gc2u2+DTtb27UR7NkZVwM6rEIVF0pIsog2nTrVAaaWVFaySTqSZJJ4052nhT7RZOWZiAfhFo8aDX3SJB4+Ea1tmyzm/cZ6fBixR9hJhV3IO6PhTbB7Zfb/u3nExuzGPI29KVMJKjmGhFTrRyrmfD4Z1/qXPZnb91Jh9CHRvIASv4ZT5CrRgO2uCcI762VH/ElI80lSfOK5Dl4TXkKraGoyR82S4Jn0CMriQUrSoHQ2IV/Um1V/amwiuczAWPxIIPTumDNcp2dtB1hWZpRQrlv6jRQ61dtj/aE5ZLzYPFaLHqUGx8CByrqx6uL4l/4Q4NdC/a3ZFlw5UuFtY3KgxPFJM7uVV7GdlMS0e6A4NxSQD/ANKiD8a61+04THoykpcO4DuvI5ie8OotVX2j2SfQf3TntQJgKJQsa2MiD6VusWKXXH6E2/JQ3G3mEytDiBpKkkCeE6TTfsao+zePE39PrVt2DszEuABaVJSZSpKspA3kKBsoHiJBvRWJ7I+wC/YJ7q7lI0BsLcNOnTSufLpdv4ux3aOf7PwkuOuXkrUBAJi5m4FWTDPtpjMQkJH3swuR3lTl3C2771IHcG82kylae8onh7x4Wo3D4kQAvLMJ68a4MilHwbRSfZL2rcBQgIJgqJJi1hxqqPMSCD1qybeyqbBTEA34wbfGPOljLQtO+pg+LM8vtYsbwNtfh9K8pgMosdRasq+TD1GWVo0RQ7dSzUGw12HswOrlfdaTdaum6aI2z2mKgGsGUttJF3AABzyZrAAarNzx4xjF5cAtKfeWsN9M8A+hJ61S9t7RSUBDIlCTlKz7qlDWE7wOJ114V6uBY8WPc+xdhm0+1SUnulT7g+84SUJ5gEyfQcjVe2ht194d9y14SLATuAGlL2cOpegohzA5Rc1yZNVkl2/2LpCP9o4kk1ntSaJf2WUKKT4EbxUf7Lz9Km0TRFRLOFMTFq3ZaSNZNHMSswkEnkP1FJyodFr2UYwjMDNLbgAOh75saSbW2UnM4ACTJyidCb+VNW1kMNtRGVKwTOuZU/lUS0KN4md9RZPkT4bZgF1GY3fnRiGl5klDYygz3rJt6+lEex41uFRw86TkUkSoxCg8kphBymcpsb766n2T2Phn0ZncOytX4i2gHSNQBNckbVLw5J+c12rsKuWp5V34l/o2edmk1mSXRRu3WBZZUfZMtIvqG0kz1INUjAuMOEh6c8nvm4PC4vyq9/aO6faHxHnY1Stl9nsWs5gwuNxMJnoFQaeoj7VSHom5XbDhgMPolxA8Y+dZ/YyDo4k9FCmLPYzELE9wEapUe8LTuBExB130q2lsZxgw4iJ0OoPQiuKWNpW4ndz8m6uzx3H1H0qM9nl8fQfWh0s8JHQ1Kn2g0cWP6jWftHcjVew3OHofpWv9lqT16H5iiP2p4f8AFV4wfjXv9pPj74PVI+lG2IbpAL2CXM7xpBAj6VJg9t4phUtvLFxKSrMk9UkxRg2y7wQeoP1qfCYp145U4ZLnTTzIgU4waftbK3v4LTsbtfh8VlQ4UMv8CqErPFtRt/Sb8JovbmPKU5TiFJmwDZSFGeZSY62quL+zVzEJkpbYNrAlc9UgAetKtsfZ/isM2Shz2qESVIIKSEgSSASQQL2nd4V6eLJNL3KzN0XHZvZ5aEKOcKkZiVn2hUNT3hE+tC4/ssyiF5SZEylRAHIAmIpZ2PQWng1mJQpBcSmSEBfcv/EYWbaTrpVn7V7ZZYw/fVCiO4kxmJIjS8Dfy5U5SjmhbDlcFYXsBlQhJdA6pOvVNVN1JQS2feSSD4H6VdMEylSEqBXcblr/ANVVntWwEPJUCZWmTJk92BMnlHlXm0K77FziQTJAJ415WhNZSonYWpFbKFaJUOI8j9K3kcfQ/SskbB2y3CoKakDPlUmd6kEKAndMR1ikowCP7McXotvEkEHUAKSPHU1vjsQlCQozAO7nuqut7RJYdbk5VKKoPWfOuiOVyiovwFFs2l2cH7Q4Ufu88uJ3twozBP3DJF9OlV7bWz3Wv7xCkToVAgHmDoR0rq2ym21obeCgpC0JgTv0iRwMjdFuFysVgmVqzPISvuhKUrHcSATEDSu3LpYy5jwTuOIbZQZRlTNjMeFQ4bZ7ijpHrXZE9jWC1lMheZRzIsL6JKdIFudKnuxjgkpcsJ1t8Na5Xp8keFyUmikYbs8RdZBHCY/Oi/YZBA7o5C3wq2Ybsu7AUClYgG8/TWvVbIX/AIYmoeDJ8MdoqK8Mo7z5Vt7K2k+ZqynZjw/4duByn11ipFbGeUAQ3bhII9flU+hk+GFoqyGxyFF4bDoOsE9BTVXZhcmSGgDdSiMusamJodzZWHSe88XTwZE+BVeOomrWlyPwG5CnGsJS4hQPvDKAASSQdITPGundmccnDsgOWJAhO/xBuDyqo4dt7TDYN0DTMEEHxccIjpYU92b2edhSn1BsAX74MD+JcQI5GK9HDCMYbZS/Y5cmFTnvZs6v2rhUlBmffOo6T7voaYYNpU6HibEfr8qH/tNttCUvKS0SspSCbZUj3raJMjvVOnHsFV8SzlAF/aJvyiZrRzj0aQioqkEYVqRKlAElVjY+8QPgPOt9o4JC0ZVALQbEagHWgndq4eTGJajkT8YrZh5Kz3Voc391QVr0Mj0qbUvJXJXcV2HaUZacLfWSJ+VVjaGyn2VEE5gPvJuPUW8a6kyhAJEqST91RkaaAm46E9Kleyp1nmIv5iZHWsJ6eEvpjUjjgfXvAPh9KmTcd5GUcZI/3ro2M2WlSgpoJTzEC87wRE/SvcH2VanM4ParP3lGw6J0AqI6NLmTKspezNlhQlKCvTX3R4afGr3s/BFIG8+nhypuzs+BAhI4Ci2mEjnXQnCCqKJPcOO7FK+0zI/Z3iTENrP+U0fi8XkE+ZOgrlPbbtipwlpokouFL1CpBGURuqUv9zdATJxCMI7g3ioALw7hPEd2IjjKYqobYxC8diFKuABabwn615jMUp9TaJHcRAk8wIHnpVv2XsEMskwFOKgeJIAFcLyNLYh3SsKwWH9m2lOsCqj2zWPbpHBsH/Mr6VdTgnGjlWXDwzhuR/8AH13gaVVu2WziSl4T3RCiPuwZSrpJPpUozKzn8ORtWVAtZUZWc6jqo3J5zWUFloTjhW4xo41VHFrTwPjUuFWtYNwI41lsGWLE4deIRlRBMg3sPPjSpWykpKkrUULSJUkX56inGznMoASvKY3xemreGW4JUE9SBp5ULgoU9m0PNkKbeKGj90GSr+k23amrcjtS4mAsJVwJGU+Yt6UoGzY4qPLSjTh4TKzlHCRPnW0c0o9MTXyOsN2ob++0occpnxOhotjbbChZxQ/mSR8RVRaSknuz1tUq2E71H4/Ct1q5LsnYXJjabMWeR4kb68XtFoGS835j61S/2SSYV4EflUatmLJhKvMWHrVf1n0LaWrEdqMMmZcKv5UmPhehx24wCdzh6JPzIFVLEbJc0JF+GlCL2MudR51D1TY9hc1faHhQSQ25fdlRB/zjlUL32mNJ9xhRtaSlPwm1VBOyCdBNRObKjUDzqXqWPYNNp/aNi3LNhDI5d9XmoR6VWsdtJ567zy3OSiSB0ToPAUcvAAbq1OGTwioeVvse2hShw7pqUTTJvCA1I3g0caNyChZJO/1rZKb+9605YwjYtrziplbNSdI8qGwoDw+1X0iE4hwDhnMeRp1s/tniEJCFlt1I0z+8I5jXynnQreAAOgnnRDLCJgpnpyoWSS6Yto8w3a5lV1trSeKSFD5GmLPaNgfeXHQ0hRhmhwv5VL+zJF4rVaqfkVIeP9sWUCwWrqYHx+VKsb2qeUO7CAd85j5m3pQysmmSeGlRKWU2yADp+dQ80mFC91r2xIWc0zcmdeE2FB7O2E3/AHDqjkWZDgkZCNJsQaeFpKzYDqJ+Fau4P+PL1rJyfkZU/wCxQJKDmAVcq4A2gRVve2pOFUtNlIExwIuJ5Wpa7go1cBFLsS2QlaUknMIIG8H51N8g1wS4jt/i1x7VLS40OVST5ya8Z7ZKI7zKfBcT4FNK1bDX+FY8xUKtkEfirS4/JlUvg3xmMwq1lXsXEzHdQUZRaLfHxrKgOyzxPlWUXH5F7vgDK5IjgRpPprUuFZygjNYg/dXP/bQxTCySbEbzeY/KpWsSU7zHU1m7NqD9n4qQBwq44PayUp72g4Ca5y0/lJy+FOMHtPjY/rfUtGlWdAU+nKlWUwrS1/KhzgRew5XkfG1I8PjALqkcDTPD7VbWoZzaOGvlSQqCFYY6AAeP5VMywBx/XWsTi2QbE+Bt60QcWz+ImmJkf7MqZF+U0QhsgaUK5ih90x1+lBYjEuEWXImxi9AqGCpgyLdI9KEUyCmU2HM0AVuH/iHztUhYI1X8TTHQM4FDQiOs1ApxXEk9LUR7OdT61iQUbwZ0Agx1JosYKXCEwRfpQ5b5UyIWq6gR5fStVhPP0+AFCELkt1ulhNTFW+Kjf6R41QGKQOMfrjR7C8qffnlEilaF7tamb7qxGm7rRYByG8xslR8Yv402vlggDobjqKDDikwcqgd8ibcv1vpjgXEKuYKvA0CZG3hswEmDwi3lUeJwzhNifT4GmHtkzwPMEfEVIoWndxoEKUMCO/mB/XGakQpCZAMjmbCpsbi0QUlQnhVfxD4mxpjHTiREhR8KDUAprOp1KVgxkjvHnM6UocxqtxpXi8Z+I0DoZPvAfeBoF/aKUpX+IiAdwvJPkKT4naBNh50rxrhy8ZMT60qBnXdk4mW03m240fmnnXGsEhMTAB5WPpTFp1afdddHRxf1rVYG12crypPk6iW0/hT/ANI+lZXNhtF//wDod8x8xWUf07F60fsWxFeqqTKK9LfCsbOwGxCZEjUfA14yuifYE8KH9lB5+hotAH4fFrSIBt+E3HrRuHx7f30qTzQf/E/WlbbR3eRqV5lSdRUtKy7HSXUK9x1J4Zu6fW1FMpc1KVEcQZ+E1VwsUZhHjqkkdDHwpU0HBZw6I+8DzrA+mN9L8NtN4WzZhwVB+NHo2oCO8w0eeUj4Gp3MVBOFxSfvAH4UUCg8KACmDq0Qf4XD8DNTJwmGV955J/pNVf0Kgpa0pVaB0ivVLzCDl62oYbJbPuvqH86PpW7ew3Nz6PEEU7FRIy2dQR528KjVgFL0g8YIOtEt9lntRiGCOaoFG4fspiRcOsDfZw7qaAXnsy4mVLsBzEX+FDK2eNAJ5yI+lO8fsXGOT7TEs3EEZrEDcQKAHZtY1xDY6E07EKzh8sSn5VE9l+l6Yr2EZg4lMckqNCPbHbTMvFXRJAPnRY6NsFtMIsolQ5k2r1zaDRMjX0/OhFYNof4h8hQi2kTZJ8TSsKGC9o8D5GR61C/tleiVH9dKAcMaADw+tDKdVxPw+FLcw2hDuJVqbczagnseOR86gfI30A88gb/KqVsCd7Fq6UEtU3PrUTmK4DzrZCcw57yTaqFaN8IASc06GBpJiB4DXwqTaTSFIARo2Eg8SoySekkxyAqAK4AmbfrgKFwqyM6VakieoNNUyX1YYzhxFFIQAKjbNSg12Ujz22ayK8rwmso4EMPZCthh62BrevJs9UiIjQTQGJQtV0oI6wPnTXOKidxEaU06CgXAuqTcgcwbpo1eJSswe6PFQHhr8aEwzxK9LEfq1M8LhG1G+vyolOuWdOPTvIrizZeESW5CW121bXJ8UGFDypMlJm0irGrs+lQlCqGc2Q+jdmHK/ob0oZY+GGTS5Y+P2FrOJWLT5imDGKO9IPGDFQJZAPeTB8UmihhUbiseSv8ASa04ZztSXYW1jk2BSr0Pzo5jHNfxf9J+VL2Wk7z6EfWiktjcfh86aSJsb4fHNHVUeBHxFNcM40fvp8xSTBsTu8o+tWDZzZtu8CPlV+miHMNZZRFiLc6a4LZ+YSBM6EEUfsvCgxcafrdTttAAtT9NAptlKxuCTN7HqKBXhmo98eJHwq/YtgKFVvaWFO5Y4aE/Kj00DmyoPpaH3x8fhQDrrek+MH6U02gxvz+SVW9KSYvDiNVHwHzNT6aBZGB4vaLYtCvI0rf2mm8JPoKkxTad/qfpNBYh1uIgA9P9qe1Ie5gr+01HRIHmfpQwW44YmPQVj7qefoPrWjTbij3EE84JHnpQ0kVFSl0D4hkgkEz60KtAGtPjsjEOe+QOp/8AFNqkRsBCbqUVHyH19aj1oLybx0mWXiv1K0NYAk/rdXjzhBgiDz+lWhxpKB3UhPSqss53Crn/ALVUJ7ic2BYlV8jHYOCcdACElUqN9wjieFG9rtgnDBpzMFFVlQIAUNIHDd4VZOx+dGEbDSJUtTkqPup7xufkBUH2gIP7O2lSsxzGTpO/dQvyOZsqLGKSdYBrZzEpG+elKC2oaXrUhZ3V0+o6MvRjdhqsaZtFeUL7I1lTufyXsh8FurxVZWVwnQab/wBcKiVrXlZTQGISMwpgfdrKyomeho/xY22co2uadI92vKyuSfZ6sPAMROt6X7RbAFgB0EVlZVYfyMdUvYyPCmjWxXlZXpI+fl2G4VIp3gRWVlWjKRZcDrVrw3uisrKsldg+0jaqltI1lZQxMr20/dHQVXcYs3uaysqWNCPaKj6mlh39ayspMtdlqwGGR7MHImbXgT50YqvayvJyfmfT4V7ECu0E9XlZVRFIV7T9xXQ1WMPWVld+Ho8fW/mjpvZM/wD6SP6/+9VJu2yicOwSZMm5rKyqj2eeU2tlV5WVoM0Fe1lZQI//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0662" name="AutoShape 6" descr="data:image/jpeg;base64,/9j/4AAQSkZJRgABAQAAAQABAAD/2wCEAAkGBxMTEhUUExQWFRUXFxcYFxcXGRwaFxcYGBcXFxgYGhgaHCggGBolHBgXITEiJSkrLi4uFx8zODMsNygtLisBCgoKDg0OGhAQGywkHyQsLCwsLCwsLCwsLCwsLCwsLCwsLCwsLCwsLCwsLCwsLCwsLCwsLCwsLCwsLCwsLCwsLP/AABEIAMIBAwMBIgACEQEDEQH/xAAcAAACAgMBAQAAAAAAAAAAAAAEBQMGAAIHAQj/xABGEAABAwIDBQUFBQUGBgIDAAABAgMRACEEEjEFQVFhcQYigZGhEzKxwdEHQlLh8BQjYnKCFTNTotLxQ3OSssLik7MWJFT/xAAaAQADAQEBAQAAAAAAAAAAAAAAAQIDBAUG/8QALREAAgIBBAEEAQMDBQAAAAAAAAECEQMEEiExQRMiUWEycZHwFKHxI0KBseH/2gAMAwEAAhEDEQA/AOXAVbdlLzZeaUnx0PqKqzYJ3Uz2Y8QsCJHWwvXPkplpUP8AFuFCFGIj9A1FgMQpWZKveTEwZEHSDHI0Q8LXQPP8qXYZEOLgTISbnTXlWe3gVhGLUQJj86WYjGe0bS2rKpGZSkpIKikwQpRta26fCmjhVwT4qP8ApoVYMj3bTF53UQ4EVvFYMJQ3YAx3tZPMzb/evW3MoAG6i9qOkNrvwFuopVm6V0w5XIpBTeLyKKhr/t9KIb2kpW4x/NNLD1FF4FqxM74+dKUU+QUmMMOsgEnrR2DxJImlMm4I47+VEZykxB3Xms3CyrLRshbSld9JWeEAj1NdH7P4Vh0BKE5TGndTx3pSeBrlnZx9q5WlRIKSAIiN4J1v8q692ZxLCUIJUlsmySSlKjwHA762xxio8mUnK+Ct9pglBUAkCMwBUSoEgkEWy8K59jsW9mTkSFyknupNiFERY8h512PtWlJBEAxNzHrljfXJtqsOJWhS0QD3kWglNxPGJB8RTyShGN0TG75YE2/iZu0pNjf2bhuBIFuJt40y2e4teGxBcTlUlSExBB1Sbg330RhdopSZLQVbRUwNL90i9vWtwsFrFECJcZsNB3G7Vz+rGdqJcXbEWXuc48ai2gP3auSVf9ppukpCRMaAbtTA+Y86X7WWC05H4T8KdGllPZ0pm+ytSe4CTcmDoLXPKlzItR2NZBCSQTE7wOHHWtX2SiB/D5UpUtFlWBzC5AvaZFRobSQVBBiQPe3nTfUSEoP3VnpXoS3wVbjFMYywa4cRmz5MzchJIOXPcAjx8asHa/tQlbZZbU4Qs9/2iYgJWHEZeBzST/NFVlloKLkpJAQSImyo7pMaCY1teljir8IFKrC6YS1iL3Jg661Gy3nF1aWqNh3KtJ4GavzeFJ1VCSJASEpBnjArm1GdYEvs1jH1GUpabgC8AC3IVqKt7+zRrmPWTp0qv7MYCWwpQJOZSTBM2VFr1WDVrInRGTDTBAg8D5VikcRT1ITvSuP5v/agnscxcZVSDGp1861c210QopCvJyFZWjypUev61rKKKHg2QV/eyIkd5Ri+UmPGKb4HYiEAE5irfJPwqRnuhmNJSSOJEX9adYhqKS4JbsRYpoZ03iL9e8BHlUmJSkqXBHuom2hBiK92oj3I4mhWWIccO6T41LAkbZ7qjA+7u51iQAB4/CpiqEqnl8eG+lzmKSlRU57oF/DRI4386OxBfaIJ/Z4ACSSgbrqzJ0qtvYMEEJTMWtEzQmP2sp55KlWSkjKnckT8edMTiindrJq2muhpcALGAOqxHLwJOnSpMMlabpSSk6j4ETvqQ43OPMeaTWytoZbRFU3JhSJmyFDnUuEYMif1BFaYNU34/OmaGjWblQ6PGu4pJAsRBrqXZ5xT7SGkhIAygqyZjCVBYi9iSL8q5uw2DAJiujdlMW00AXMT7PkQB6i/rV45WiJIsHaXAKDZi9onwrke2HHStCFEEJsJOg152knzNdL7S9osD7M58QtXDLnynztXLMRj2Vu/ukmAbnQxfjS1Cex3/cMajKX0NGtkyE3F/wCL49y1YpMM4oERDrQ46Ib5D9GmOFxIyo10jdy+hoHE/wB3i/8AnN//AFt1x4d6coyil/lmm3GqcGKs0evjdFvL50Fjz+4c45D10/I06Rh0xJHA0t26U+wciPdOnj+ddQinsaCiselJyzOh0I486Ga0Fb45SFQcxsI0trWnkRAjJFlLFZkb/ErXhWobRMSesaeG+pGcKlRhKiTrGU1X/ID7s7gvauOJ3BpSzIBsgDiDvNVh9Fgd++rLsvBrLeLcDpZUy1nBBylcrSkNzIjNPObWvVbzzaoVlqn2aE38PlXRNjvBeHbVN8oB6ptr51z9LEnf5Vu3tR1CPZpXCRNhzM1zavTvPFJeGXCWx8nSEugapCrEQdNLE8aqmLfbbKkOSJOaw1kzu0vVccxritVqPia0BJMqJPXhUabRPE3bCeXcWT9uYj73+b61E65hpugyb3Bv60q4dR8al2ovv11ONSSM4u02Mc+F/CfI/WsoXDo7ojSsqR2zoGCYQoiQCEwRw/VqOxl6G2cgAADdRTwpWZix1oHwqFTY8aNWKgdFJsYA8mlONwYc7hVlk6xMX4U5eFKsWsJMnTfSX0NAh7KIt+/H/T/7UUjsvu9uD/T+dJTtRXnUydprPhzq2p/I+Pgaf/iSR/xT4AR8TQ+I2AgC7iieUfSgjtpzn51A7tdXD1ppZG+wdLwPcJhUo3jTUqSP0aun2e9nBjXV5yfYtp7xSb5jZIBjqfAca59srBrfWhCZKlkJSkbybAV9Ldj+z6MDhUMJuR3nFfjWfePTcOQFOOO3bBs5l2j7A4jDHO3L7V5KR30j+JA1HMelb7M7BoX+8W4pBQMygoAJMqISEyRAlOpO8ca7JSFtn969axQsRxJUK0jBRdozk/BzftPhkuYIFIEpC2zuM+8hR/W6qHsrYbqyCIEHeb9Iror2Efw61NYxKcrpUAtBlC72I3gwRIInXXWly2i2ohcnSFSTaABIB5a/716GoxSyQUocv+eDy9PlWKcoT4V/zkjaT3QOHID4a+NC4j+6xP8Azm//AKm6PzjgY/mV8lUBiB+5xP8Az0bydWmzqb15coqMdqPThzK2L1JsTKtLXgDXQafGg9rpPsnBygf5opqWp1BNtN2/z1pZtpyGlBIAIBNqRoikOmYTooWjjRCWobjKcxkkkWBuBEbo4760U4lWiQFbxoTzAm9QKcAsbVq/oaM9jeLwSLwTY60UENpOhOsSL8jGk79dagDkyZ6n61hXO+fGp5Gkhxh0qXhsQEJJA9kpapAEJUskZZlRlSTbTJ0pA2mCTU40rZKE8BVqNkSltIFPk9KgUaNbQLnn8KDCCTFOqGpbuDZxNh0qRs6dK9dbMDkDWrY0pJ2ElQRh0AqCToazEA5oNzoOfCpsA2SsHcNTuFqIxDOYnKoCdSdeg4CspyqfPwOEbjZKwgBIE7uE1lSYdHdFeVmWX3BUU6KDwxvR7ptQZALlDOUU6aFcVSGCvCkG3B3DT55VINtK7iulC7BFdc3daLw+h/W6g3N1EYVcAg766KDwFbHCcxK9wtab7/TfTVCydAFJ3Qb9DmEUb9m2JZZedU+UplASjNpdUqA52TXQ3tr4JafZrUwUgg5VKAgjSx31m7s6cep2R20Uzsl2j/ZH0KKG1RICTCYkEaptm4G9dp7P9scLijkQsId/wlkBX9O5Xh6Ug2Vh2XUj2TbRR+JISU+YF6cYXYOHQrP7NBVrJSLHlw61rjjN+ODDLJSdrgsWKxKW0layEpAkk8Kq7e1V5nXQjuJUZzSk5QpCiQN5AzelNEshcgjumQQd4Oo4xUGNwzYbcQkASkJ87R8K6VCPkxadhHaTCNPYdSXbpN0kahX3Sk8b+U1zRrZ76nCyRmWkSg2AWnkSbRTvZW0nHR7FejJyp5jdPMC3gKsWAbgg767cSlhizx9VOGTPsmuFwc/2hstzDqAXEGZvYc7/ACpUt1JZxCgQUl9NwZFmmwYI13107bOzyvW8XHI/KqXt3YKFtqbUC2FKzFTehVEAkRG6uXPieb3KrPWw4liiknwUXH7eA7oJUdwGn686AU9iXPdZtpod/Grbs7YDSZSjKlW9a4UesqsfKi3eyTjmmJeX/KkBPnIHkK4JpY5VLsv3vpV+pUGXcejVsqA4g/EEUSz2hyGMSw62PxAyPJSfmafn7P3hcKnrc/GhcJsR9RyocO+ygQDG6FWJ5UvVh5sNmT6JWcRgnEylcjf3AfPu2rY4PBH8Hiyn/TQGM7LlM5k+yWfvNymeqD3VelLcBsxxTgZUtLa1GG1KJ9m4fwgxKV/wnwo7VxdiT5p8MeObJwJ/w/BoD1SKEd7LYJWjuTor5Kmj19jsYPdUg8ibHjB1imGzOxzqwS6tDJG4yoHoU6eMVO9l7fsqa+xrY/u8Uj+pIPqFCitj9hVvOpbKsKUn3l+0dCgOOTPfzp9tXsyyygLViknN7uVJObp50D2dSDiXUoBCUNmJMlRgkk8+lUm2FteRH267NYbCQlp4LcBuESoZY1JzqCb6CZPCqu2UACTJ4EQPzp32mV+8UOaR6UsRpE0Nmkba5JsIErIGZNp6DpRLmxMwJBTM2JFMdn9nm8gDiQpZuToRO6f1vofG4FltZQh11BGuUykdQay88Db4MbwRAArKF9u8LB1pQ4kEE9RFq9o2yDeW3AJCQAKYLVagmBei5psyBl0O4mjFihnaQwF4Uh2sO4roasD9Itq+4roaF2CK4R7o/iFHrwiRu3VLsDs9icYYw7JWAbrJCWweajbwEnlXYOy3YRnDJQcQEvvjiJbTfRKT70cVeAFdscUpBdHLezHZLGYtQLKClre6uzYHET7/AETPhXYuz3YTB4bKpxIfcH3nBIBme6i4GliZPOrD7RUWgCvO6BKiI33t4mumOFImw5K8whCYA0OgFRO4htoAqMkkAb7k2AH0pLju0QAOT3QYkXBIgwANZEweIpLtBaiQlKlupcTmbIlQBAOp3WUDuHxrSOP5EWbaG3Mv3bRMi6SNSQdDEacAaCexS8SJaITbKrNeZSFJUAIhQNr8ZvUb2zm1MpXilBoJQA5KwlAAsJPujWbcYmqXtv7SENj2OzmgUpEe2cBCbb0oMFX8yuOlTKUIIa5LKjDpwqvaqKgXD30TIJOU5gNxHeuNauGCSCkKBkESDxFcBZ29ilkqW8Vq3lQB8I0A5CBV8+zrtM6UFt8iFLKWSbEqSnMtA4gCD1JpLUQyJRT5PM1enmpvK0q/udHU6FHLQWLwYO6gX8Rvmq4PtPYQ84y8FpKFFJJSCkxcEFBkAyNRVzh6dMvQan1Lg+1/0H7Q2ChR0g8RS99vFMp7mVwCYzTp4GYp5g+0+FfMIcSSeChPkYPDdTKWzcGJ4iPU024zVSVnos5Q/wBtcThu6vBoSBoULVlO+xy2130mX20PtAsJfTecoezJmZsFJ05V2HGbIadBzJSoHpVP2n9nTapLZKDwi3l9IrkyaTzAaoUH7TmlCF4Z2DwUk/Eiq5tbtCw4Tkbeyn3kOZSmORCpBG47qO2l2NxDV/Z5xxT9PpSJeDvBTB4EQa5ZRljdtUNwUlReNh9uQ2yA8pa06NuQCrmh3+MD728eZbYbt7h1G5UNfuE6dBXLEuZCUqHcVGYcRuI5jca8wpyuiO+M0SN44xVuMWrRkk09rLt2v7SIcWgIzZCmFKKSIvJACheeXDnWnZFYLmIXNshg+dWHbOHwQwvsWyhxawklwXy6HufWqj2PRH7Ryt8amqG+iudp8SS8pIAsrxPd61P2UwKnFlxSe6iw1uv6JF+pTzqHaOHDmIWN5WY+FXvZLTbTSUticoyi/vKOpMayZJ5dKmT8GiTI2k5Qom0TcmL1RnrKIUZM6iYJN5BOtWzbzJQ3Y2MDqdST41T8auwJ1mpggkyFRIOhr2pA9zrytOSKL8zRRoRk0TNYsZooUO4KIXRGztkO4gw2mw95ZshPVXy1oim3wMSqaUohKQSTYAXJPIVZdmfZ6gpz4xUD/DSY5Qpf086suytkMYPvqUCrRTirADeEj7o9TyoXG9pic3sEQmYLrisiI5CM6jygV6GHS1zIm34HeDwgQhLbKA22BCQiwA3RFRpWAtQXPdV3TbviNYHu+mluFUDEdtUsJypVMzJiATyTJIHieoqsbR7dOLiJTHA69ZrrlKEO2Lk65jtrpAUcwTAMSbTzHCqniu10qHswo6SVWRFgoQTrMma5ni+0Dy9THPU+tvSl6nlKNyVHmZrOWpgvxQUdKxnaDBoJW+4XJkpabSSbmYCxp3hOo1pfiftSWlOTC4dDSQISXDmIHJCYE9SfGqq5sl5xDakptkJzGwABvSrEYYo37z6GPKueWqnPrgqkONobdfxJC8Q6pxQ0BslNz7qBCU67hUKHZ0NL2GSSOdEttLJIQkqj8IJ+FcrVvkqxlhMNMnMR0pyzh3HMVhWGblkNGJCSVKV7Zwgk63jomgdjtlIT7QFMqSO8Dx6TpT7Z2J9ntFxxsDISruhUEZUKAurS4m/GiCd8Gc2u2+DTtb27UR7NkZVwM6rEIVF0pIsog2nTrVAaaWVFaySTqSZJJ4052nhT7RZOWZiAfhFo8aDX3SJB4+Ea1tmyzm/cZ6fBixR9hJhV3IO6PhTbB7Zfb/u3nExuzGPI29KVMJKjmGhFTrRyrmfD4Z1/qXPZnb91Jh9CHRvIASv4ZT5CrRgO2uCcI762VH/ElI80lSfOK5Dl4TXkKraGoyR82S4Jn0CMriQUrSoHQ2IV/Um1V/amwiuczAWPxIIPTumDNcp2dtB1hWZpRQrlv6jRQ61dtj/aE5ZLzYPFaLHqUGx8CByrqx6uL4l/4Q4NdC/a3ZFlw5UuFtY3KgxPFJM7uVV7GdlMS0e6A4NxSQD/ANKiD8a61+04THoykpcO4DuvI5ie8OotVX2j2SfQf3TntQJgKJQsa2MiD6VusWKXXH6E2/JQ3G3mEytDiBpKkkCeE6TTfsao+zePE39PrVt2DszEuABaVJSZSpKspA3kKBsoHiJBvRWJ7I+wC/YJ7q7lI0BsLcNOnTSufLpdv4ux3aOf7PwkuOuXkrUBAJi5m4FWTDPtpjMQkJH3swuR3lTl3C2771IHcG82kylae8onh7x4Wo3D4kQAvLMJ68a4MilHwbRSfZL2rcBQgIJgqJJi1hxqqPMSCD1qybeyqbBTEA34wbfGPOljLQtO+pg+LM8vtYsbwNtfh9K8pgMosdRasq+TD1GWVo0RQ7dSzUGw12HswOrlfdaTdaum6aI2z2mKgGsGUttJF3AABzyZrAAarNzx4xjF5cAtKfeWsN9M8A+hJ61S9t7RSUBDIlCTlKz7qlDWE7wOJ114V6uBY8WPc+xdhm0+1SUnulT7g+84SUJ5gEyfQcjVe2ht194d9y14SLATuAGlL2cOpegohzA5Rc1yZNVkl2/2LpCP9o4kk1ntSaJf2WUKKT4EbxUf7Lz9Km0TRFRLOFMTFq3ZaSNZNHMSswkEnkP1FJyodFr2UYwjMDNLbgAOh75saSbW2UnM4ACTJyidCb+VNW1kMNtRGVKwTOuZU/lUS0KN4md9RZPkT4bZgF1GY3fnRiGl5klDYygz3rJt6+lEex41uFRw86TkUkSoxCg8kphBymcpsb766n2T2Phn0ZncOytX4i2gHSNQBNckbVLw5J+c12rsKuWp5V34l/o2edmk1mSXRRu3WBZZUfZMtIvqG0kz1INUjAuMOEh6c8nvm4PC4vyq9/aO6faHxHnY1Stl9nsWs5gwuNxMJnoFQaeoj7VSHom5XbDhgMPolxA8Y+dZ/YyDo4k9FCmLPYzELE9wEapUe8LTuBExB130q2lsZxgw4iJ0OoPQiuKWNpW4ndz8m6uzx3H1H0qM9nl8fQfWh0s8JHQ1Kn2g0cWP6jWftHcjVew3OHofpWv9lqT16H5iiP2p4f8AFV4wfjXv9pPj74PVI+lG2IbpAL2CXM7xpBAj6VJg9t4phUtvLFxKSrMk9UkxRg2y7wQeoP1qfCYp145U4ZLnTTzIgU4waftbK3v4LTsbtfh8VlQ4UMv8CqErPFtRt/Sb8JovbmPKU5TiFJmwDZSFGeZSY62quL+zVzEJkpbYNrAlc9UgAetKtsfZ/isM2Shz2qESVIIKSEgSSASQQL2nd4V6eLJNL3KzN0XHZvZ5aEKOcKkZiVn2hUNT3hE+tC4/ssyiF5SZEylRAHIAmIpZ2PQWng1mJQpBcSmSEBfcv/EYWbaTrpVn7V7ZZYw/fVCiO4kxmJIjS8Dfy5U5SjmhbDlcFYXsBlQhJdA6pOvVNVN1JQS2feSSD4H6VdMEylSEqBXcblr/ANVVntWwEPJUCZWmTJk92BMnlHlXm0K77FziQTJAJ415WhNZSonYWpFbKFaJUOI8j9K3kcfQ/SskbB2y3CoKakDPlUmd6kEKAndMR1ikowCP7McXotvEkEHUAKSPHU1vjsQlCQozAO7nuqut7RJYdbk5VKKoPWfOuiOVyiovwFFs2l2cH7Q4Ufu88uJ3twozBP3DJF9OlV7bWz3Wv7xCkToVAgHmDoR0rq2ym21obeCgpC0JgTv0iRwMjdFuFysVgmVqzPISvuhKUrHcSATEDSu3LpYy5jwTuOIbZQZRlTNjMeFQ4bZ7ijpHrXZE9jWC1lMheZRzIsL6JKdIFudKnuxjgkpcsJ1t8Na5Xp8keFyUmikYbs8RdZBHCY/Oi/YZBA7o5C3wq2Ybsu7AUClYgG8/TWvVbIX/AIYmoeDJ8MdoqK8Mo7z5Vt7K2k+ZqynZjw/4duByn11ipFbGeUAQ3bhII9flU+hk+GFoqyGxyFF4bDoOsE9BTVXZhcmSGgDdSiMusamJodzZWHSe88XTwZE+BVeOomrWlyPwG5CnGsJS4hQPvDKAASSQdITPGundmccnDsgOWJAhO/xBuDyqo4dt7TDYN0DTMEEHxccIjpYU92b2edhSn1BsAX74MD+JcQI5GK9HDCMYbZS/Y5cmFTnvZs6v2rhUlBmffOo6T7voaYYNpU6HibEfr8qH/tNttCUvKS0SspSCbZUj3raJMjvVOnHsFV8SzlAF/aJvyiZrRzj0aQioqkEYVqRKlAElVjY+8QPgPOt9o4JC0ZVALQbEagHWgndq4eTGJajkT8YrZh5Kz3Voc391QVr0Mj0qbUvJXJXcV2HaUZacLfWSJ+VVjaGyn2VEE5gPvJuPUW8a6kyhAJEqST91RkaaAm46E9Kleyp1nmIv5iZHWsJ6eEvpjUjjgfXvAPh9KmTcd5GUcZI/3ro2M2WlSgpoJTzEC87wRE/SvcH2VanM4ParP3lGw6J0AqI6NLmTKspezNlhQlKCvTX3R4afGr3s/BFIG8+nhypuzs+BAhI4Ci2mEjnXQnCCqKJPcOO7FK+0zI/Z3iTENrP+U0fi8XkE+ZOgrlPbbtipwlpokouFL1CpBGURuqUv9zdATJxCMI7g3ioALw7hPEd2IjjKYqobYxC8diFKuABabwn615jMUp9TaJHcRAk8wIHnpVv2XsEMskwFOKgeJIAFcLyNLYh3SsKwWH9m2lOsCqj2zWPbpHBsH/Mr6VdTgnGjlWXDwzhuR/8AH13gaVVu2WziSl4T3RCiPuwZSrpJPpUozKzn8ORtWVAtZUZWc6jqo3J5zWUFloTjhW4xo41VHFrTwPjUuFWtYNwI41lsGWLE4deIRlRBMg3sPPjSpWykpKkrUULSJUkX56inGznMoASvKY3xemreGW4JUE9SBp5ULgoU9m0PNkKbeKGj90GSr+k23amrcjtS4mAsJVwJGU+Yt6UoGzY4qPLSjTh4TKzlHCRPnW0c0o9MTXyOsN2ob++0occpnxOhotjbbChZxQ/mSR8RVRaSknuz1tUq2E71H4/Ct1q5LsnYXJjabMWeR4kb68XtFoGS835j61S/2SSYV4EflUatmLJhKvMWHrVf1n0LaWrEdqMMmZcKv5UmPhehx24wCdzh6JPzIFVLEbJc0JF+GlCL2MudR51D1TY9hc1faHhQSQ25fdlRB/zjlUL32mNJ9xhRtaSlPwm1VBOyCdBNRObKjUDzqXqWPYNNp/aNi3LNhDI5d9XmoR6VWsdtJ567zy3OSiSB0ToPAUcvAAbq1OGTwioeVvse2hShw7pqUTTJvCA1I3g0caNyChZJO/1rZKb+9605YwjYtrziplbNSdI8qGwoDw+1X0iE4hwDhnMeRp1s/tniEJCFlt1I0z+8I5jXynnQreAAOgnnRDLCJgpnpyoWSS6Yto8w3a5lV1trSeKSFD5GmLPaNgfeXHQ0hRhmhwv5VL+zJF4rVaqfkVIeP9sWUCwWrqYHx+VKsb2qeUO7CAd85j5m3pQysmmSeGlRKWU2yADp+dQ80mFC91r2xIWc0zcmdeE2FB7O2E3/AHDqjkWZDgkZCNJsQaeFpKzYDqJ+Fau4P+PL1rJyfkZU/wCxQJKDmAVcq4A2gRVve2pOFUtNlIExwIuJ5Wpa7go1cBFLsS2QlaUknMIIG8H51N8g1wS4jt/i1x7VLS40OVST5ya8Z7ZKI7zKfBcT4FNK1bDX+FY8xUKtkEfirS4/JlUvg3xmMwq1lXsXEzHdQUZRaLfHxrKgOyzxPlWUXH5F7vgDK5IjgRpPprUuFZygjNYg/dXP/bQxTCySbEbzeY/KpWsSU7zHU1m7NqD9n4qQBwq44PayUp72g4Ca5y0/lJy+FOMHtPjY/rfUtGlWdAU+nKlWUwrS1/KhzgRew5XkfG1I8PjALqkcDTPD7VbWoZzaOGvlSQqCFYY6AAeP5VMywBx/XWsTi2QbE+Bt60QcWz+ImmJkf7MqZF+U0QhsgaUK5ih90x1+lBYjEuEWXImxi9AqGCpgyLdI9KEUyCmU2HM0AVuH/iHztUhYI1X8TTHQM4FDQiOs1ApxXEk9LUR7OdT61iQUbwZ0Agx1JosYKXCEwRfpQ5b5UyIWq6gR5fStVhPP0+AFCELkt1ulhNTFW+Kjf6R41QGKQOMfrjR7C8qffnlEilaF7tamb7qxGm7rRYByG8xslR8Yv402vlggDobjqKDDikwcqgd8ibcv1vpjgXEKuYKvA0CZG3hswEmDwi3lUeJwzhNifT4GmHtkzwPMEfEVIoWndxoEKUMCO/mB/XGakQpCZAMjmbCpsbi0QUlQnhVfxD4mxpjHTiREhR8KDUAprOp1KVgxkjvHnM6UocxqtxpXi8Z+I0DoZPvAfeBoF/aKUpX+IiAdwvJPkKT4naBNh50rxrhy8ZMT60qBnXdk4mW03m240fmnnXGsEhMTAB5WPpTFp1afdddHRxf1rVYG12crypPk6iW0/hT/ANI+lZXNhtF//wDod8x8xWUf07F60fsWxFeqqTKK9LfCsbOwGxCZEjUfA14yuifYE8KH9lB5+hotAH4fFrSIBt+E3HrRuHx7f30qTzQf/E/WlbbR3eRqV5lSdRUtKy7HSXUK9x1J4Zu6fW1FMpc1KVEcQZ+E1VwsUZhHjqkkdDHwpU0HBZw6I+8DzrA+mN9L8NtN4WzZhwVB+NHo2oCO8w0eeUj4Gp3MVBOFxSfvAH4UUCg8KACmDq0Qf4XD8DNTJwmGV955J/pNVf0Kgpa0pVaB0ivVLzCDl62oYbJbPuvqH86PpW7ew3Nz6PEEU7FRIy2dQR528KjVgFL0g8YIOtEt9lntRiGCOaoFG4fspiRcOsDfZw7qaAXnsy4mVLsBzEX+FDK2eNAJ5yI+lO8fsXGOT7TEs3EEZrEDcQKAHZtY1xDY6E07EKzh8sSn5VE9l+l6Yr2EZg4lMckqNCPbHbTMvFXRJAPnRY6NsFtMIsolQ5k2r1zaDRMjX0/OhFYNof4h8hQi2kTZJ8TSsKGC9o8D5GR61C/tleiVH9dKAcMaADw+tDKdVxPw+FLcw2hDuJVqbczagnseOR86gfI30A88gb/KqVsCd7Fq6UEtU3PrUTmK4DzrZCcw57yTaqFaN8IASc06GBpJiB4DXwqTaTSFIARo2Eg8SoySekkxyAqAK4AmbfrgKFwqyM6VakieoNNUyX1YYzhxFFIQAKjbNSg12Ujz22ayK8rwmso4EMPZCthh62BrevJs9UiIjQTQGJQtV0oI6wPnTXOKidxEaU06CgXAuqTcgcwbpo1eJSswe6PFQHhr8aEwzxK9LEfq1M8LhG1G+vyolOuWdOPTvIrizZeESW5CW121bXJ8UGFDypMlJm0irGrs+lQlCqGc2Q+jdmHK/ob0oZY+GGTS5Y+P2FrOJWLT5imDGKO9IPGDFQJZAPeTB8UmihhUbiseSv8ASa04ZztSXYW1jk2BSr0Pzo5jHNfxf9J+VL2Wk7z6EfWiktjcfh86aSJsb4fHNHVUeBHxFNcM40fvp8xSTBsTu8o+tWDZzZtu8CPlV+miHMNZZRFiLc6a4LZ+YSBM6EEUfsvCgxcafrdTttAAtT9NAptlKxuCTN7HqKBXhmo98eJHwq/YtgKFVvaWFO5Y4aE/Kj00DmyoPpaH3x8fhQDrrek+MH6U02gxvz+SVW9KSYvDiNVHwHzNT6aBZGB4vaLYtCvI0rf2mm8JPoKkxTad/qfpNBYh1uIgA9P9qe1Ie5gr+01HRIHmfpQwW44YmPQVj7qefoPrWjTbij3EE84JHnpQ0kVFSl0D4hkgkEz60KtAGtPjsjEOe+QOp/8AFNqkRsBCbqUVHyH19aj1oLybx0mWXiv1K0NYAk/rdXjzhBgiDz+lWhxpKB3UhPSqss53Crn/ALVUJ7ic2BYlV8jHYOCcdACElUqN9wjieFG9rtgnDBpzMFFVlQIAUNIHDd4VZOx+dGEbDSJUtTkqPup7xufkBUH2gIP7O2lSsxzGTpO/dQvyOZsqLGKSdYBrZzEpG+elKC2oaXrUhZ3V0+o6MvRjdhqsaZtFeUL7I1lTufyXsh8FurxVZWVwnQab/wBcKiVrXlZTQGISMwpgfdrKyomeho/xY22co2uadI92vKyuSfZ6sPAMROt6X7RbAFgB0EVlZVYfyMdUvYyPCmjWxXlZXpI+fl2G4VIp3gRWVlWjKRZcDrVrw3uisrKsldg+0jaqltI1lZQxMr20/dHQVXcYs3uaysqWNCPaKj6mlh39ayspMtdlqwGGR7MHImbXgT50YqvayvJyfmfT4V7ECu0E9XlZVRFIV7T9xXQ1WMPWVld+Ho8fW/mjpvZM/wD6SP6/+9VJu2yicOwSZMm5rKyqj2eeU2tlV5WVoM0Fe1lZQI//2Q=="/>
          <p:cNvSpPr>
            <a:spLocks noChangeAspect="1" noChangeArrowheads="1"/>
          </p:cNvSpPr>
          <p:nvPr/>
        </p:nvSpPr>
        <p:spPr bwMode="auto">
          <a:xfrm>
            <a:off x="155575" y="-2065338"/>
            <a:ext cx="5734050" cy="4305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0664" name="AutoShape 8" descr="data:image/jpeg;base64,/9j/4AAQSkZJRgABAQAAAQABAAD/2wCEAAkGBxMTEhUUExQWFRUXFxcYFxcXGRwaFxcYGBcXFxgYGhgaHCggGBolHBgXITEiJSkrLi4uFx8zODMsNygtLisBCgoKDg0OGhAQGywkHyQsLCwsLCwsLCwsLCwsLCwsLCwsLCwsLCwsLCwsLCwsLCwsLCwsLCwsLCwsLCwsLCwsLP/AABEIAMIBAwMBIgACEQEDEQH/xAAcAAACAgMBAQAAAAAAAAAAAAAEBQMGAAIHAQj/xABGEAABAwIDBQUFBQUGBgIDAAABAgMRACEEEjEFQVFhcQYigZGhEzKxwdEHQlLh8BQjYnKCFTNTotLxQ3OSssLik7MWJFT/xAAaAQADAQEBAQAAAAAAAAAAAAAAAQIDBAUG/8QALREAAgIBBAEEAQMDBQAAAAAAAAECEQMEEiExQRMiUWEycZHwFKHxI0KBseH/2gAMAwEAAhEDEQA/AOXAVbdlLzZeaUnx0PqKqzYJ3Uz2Y8QsCJHWwvXPkplpUP8AFuFCFGIj9A1FgMQpWZKveTEwZEHSDHI0Q8LXQPP8qXYZEOLgTISbnTXlWe3gVhGLUQJj86WYjGe0bS2rKpGZSkpIKikwQpRta26fCmjhVwT4qP8ApoVYMj3bTF53UQ4EVvFYMJQ3YAx3tZPMzb/evW3MoAG6i9qOkNrvwFuopVm6V0w5XIpBTeLyKKhr/t9KIb2kpW4x/NNLD1FF4FqxM74+dKUU+QUmMMOsgEnrR2DxJImlMm4I47+VEZykxB3Xms3CyrLRshbSld9JWeEAj1NdH7P4Vh0BKE5TGndTx3pSeBrlnZx9q5WlRIKSAIiN4J1v8q692ZxLCUIJUlsmySSlKjwHA762xxio8mUnK+Ct9pglBUAkCMwBUSoEgkEWy8K59jsW9mTkSFyknupNiFERY8h512PtWlJBEAxNzHrljfXJtqsOJWhS0QD3kWglNxPGJB8RTyShGN0TG75YE2/iZu0pNjf2bhuBIFuJt40y2e4teGxBcTlUlSExBB1Sbg330RhdopSZLQVbRUwNL90i9vWtwsFrFECJcZsNB3G7Vz+rGdqJcXbEWXuc48ai2gP3auSVf9ppukpCRMaAbtTA+Y86X7WWC05H4T8KdGllPZ0pm+ytSe4CTcmDoLXPKlzItR2NZBCSQTE7wOHHWtX2SiB/D5UpUtFlWBzC5AvaZFRobSQVBBiQPe3nTfUSEoP3VnpXoS3wVbjFMYywa4cRmz5MzchJIOXPcAjx8asHa/tQlbZZbU4Qs9/2iYgJWHEZeBzST/NFVlloKLkpJAQSImyo7pMaCY1teljir8IFKrC6YS1iL3Jg661Gy3nF1aWqNh3KtJ4GavzeFJ1VCSJASEpBnjArm1GdYEvs1jH1GUpabgC8AC3IVqKt7+zRrmPWTp0qv7MYCWwpQJOZSTBM2VFr1WDVrInRGTDTBAg8D5VikcRT1ITvSuP5v/agnscxcZVSDGp1861c210QopCvJyFZWjypUev61rKKKHg2QV/eyIkd5Ri+UmPGKb4HYiEAE5irfJPwqRnuhmNJSSOJEX9adYhqKS4JbsRYpoZ03iL9e8BHlUmJSkqXBHuom2hBiK92oj3I4mhWWIccO6T41LAkbZ7qjA+7u51iQAB4/CpiqEqnl8eG+lzmKSlRU57oF/DRI4386OxBfaIJ/Z4ACSSgbrqzJ0qtvYMEEJTMWtEzQmP2sp55KlWSkjKnckT8edMTiindrJq2muhpcALGAOqxHLwJOnSpMMlabpSSk6j4ETvqQ43OPMeaTWytoZbRFU3JhSJmyFDnUuEYMif1BFaYNU34/OmaGjWblQ6PGu4pJAsRBrqXZ5xT7SGkhIAygqyZjCVBYi9iSL8q5uw2DAJiujdlMW00AXMT7PkQB6i/rV45WiJIsHaXAKDZi9onwrke2HHStCFEEJsJOg152knzNdL7S9osD7M58QtXDLnynztXLMRj2Vu/ukmAbnQxfjS1Cex3/cMajKX0NGtkyE3F/wCL49y1YpMM4oERDrQ46Ib5D9GmOFxIyo10jdy+hoHE/wB3i/8AnN//AFt1x4d6coyil/lmm3GqcGKs0evjdFvL50Fjz+4c45D10/I06Rh0xJHA0t26U+wciPdOnj+ddQinsaCiselJyzOh0I486Ga0Fb45SFQcxsI0trWnkRAjJFlLFZkb/ErXhWobRMSesaeG+pGcKlRhKiTrGU1X/ID7s7gvauOJ3BpSzIBsgDiDvNVh9Fgd++rLsvBrLeLcDpZUy1nBBylcrSkNzIjNPObWvVbzzaoVlqn2aE38PlXRNjvBeHbVN8oB6ptr51z9LEnf5Vu3tR1CPZpXCRNhzM1zavTvPFJeGXCWx8nSEugapCrEQdNLE8aqmLfbbKkOSJOaw1kzu0vVccxritVqPia0BJMqJPXhUabRPE3bCeXcWT9uYj73+b61E65hpugyb3Bv60q4dR8al2ovv11ONSSM4u02Mc+F/CfI/WsoXDo7ojSsqR2zoGCYQoiQCEwRw/VqOxl6G2cgAADdRTwpWZix1oHwqFTY8aNWKgdFJsYA8mlONwYc7hVlk6xMX4U5eFKsWsJMnTfSX0NAh7KIt+/H/T/7UUjsvu9uD/T+dJTtRXnUydprPhzq2p/I+Pgaf/iSR/xT4AR8TQ+I2AgC7iieUfSgjtpzn51A7tdXD1ppZG+wdLwPcJhUo3jTUqSP0aun2e9nBjXV5yfYtp7xSb5jZIBjqfAca59srBrfWhCZKlkJSkbybAV9Ldj+z6MDhUMJuR3nFfjWfePTcOQFOOO3bBs5l2j7A4jDHO3L7V5KR30j+JA1HMelb7M7BoX+8W4pBQMygoAJMqISEyRAlOpO8ca7JSFtn969axQsRxJUK0jBRdozk/BzftPhkuYIFIEpC2zuM+8hR/W6qHsrYbqyCIEHeb9Iror2Efw61NYxKcrpUAtBlC72I3gwRIInXXWly2i2ohcnSFSTaABIB5a/716GoxSyQUocv+eDy9PlWKcoT4V/zkjaT3QOHID4a+NC4j+6xP8Azm//AKm6PzjgY/mV8lUBiB+5xP8Az0bydWmzqb15coqMdqPThzK2L1JsTKtLXgDXQafGg9rpPsnBygf5opqWp1BNtN2/z1pZtpyGlBIAIBNqRoikOmYTooWjjRCWobjKcxkkkWBuBEbo4760U4lWiQFbxoTzAm9QKcAsbVq/oaM9jeLwSLwTY60UENpOhOsSL8jGk79dagDkyZ6n61hXO+fGp5Gkhxh0qXhsQEJJA9kpapAEJUskZZlRlSTbTJ0pA2mCTU40rZKE8BVqNkSltIFPk9KgUaNbQLnn8KDCCTFOqGpbuDZxNh0qRs6dK9dbMDkDWrY0pJ2ElQRh0AqCToazEA5oNzoOfCpsA2SsHcNTuFqIxDOYnKoCdSdeg4CspyqfPwOEbjZKwgBIE7uE1lSYdHdFeVmWX3BUU6KDwxvR7ptQZALlDOUU6aFcVSGCvCkG3B3DT55VINtK7iulC7BFdc3daLw+h/W6g3N1EYVcAg766KDwFbHCcxK9wtab7/TfTVCydAFJ3Qb9DmEUb9m2JZZedU+UplASjNpdUqA52TXQ3tr4JafZrUwUgg5VKAgjSx31m7s6cep2R20Uzsl2j/ZH0KKG1RICTCYkEaptm4G9dp7P9scLijkQsId/wlkBX9O5Xh6Ug2Vh2XUj2TbRR+JISU+YF6cYXYOHQrP7NBVrJSLHlw61rjjN+ODDLJSdrgsWKxKW0layEpAkk8Kq7e1V5nXQjuJUZzSk5QpCiQN5AzelNEshcgjumQQd4Oo4xUGNwzYbcQkASkJ87R8K6VCPkxadhHaTCNPYdSXbpN0kahX3Sk8b+U1zRrZ76nCyRmWkSg2AWnkSbRTvZW0nHR7FejJyp5jdPMC3gKsWAbgg767cSlhizx9VOGTPsmuFwc/2hstzDqAXEGZvYc7/ACpUt1JZxCgQUl9NwZFmmwYI13107bOzyvW8XHI/KqXt3YKFtqbUC2FKzFTehVEAkRG6uXPieb3KrPWw4liiknwUXH7eA7oJUdwGn686AU9iXPdZtpod/Grbs7YDSZSjKlW9a4UesqsfKi3eyTjmmJeX/KkBPnIHkK4JpY5VLsv3vpV+pUGXcejVsqA4g/EEUSz2hyGMSw62PxAyPJSfmafn7P3hcKnrc/GhcJsR9RyocO+ygQDG6FWJ5UvVh5sNmT6JWcRgnEylcjf3AfPu2rY4PBH8Hiyn/TQGM7LlM5k+yWfvNymeqD3VelLcBsxxTgZUtLa1GG1KJ9m4fwgxKV/wnwo7VxdiT5p8MeObJwJ/w/BoD1SKEd7LYJWjuTor5Kmj19jsYPdUg8ibHjB1imGzOxzqwS6tDJG4yoHoU6eMVO9l7fsqa+xrY/u8Uj+pIPqFCitj9hVvOpbKsKUn3l+0dCgOOTPfzp9tXsyyygLViknN7uVJObp50D2dSDiXUoBCUNmJMlRgkk8+lUm2FteRH267NYbCQlp4LcBuESoZY1JzqCb6CZPCqu2UACTJ4EQPzp32mV+8UOaR6UsRpE0Nmkba5JsIErIGZNp6DpRLmxMwJBTM2JFMdn9nm8gDiQpZuToRO6f1vofG4FltZQh11BGuUykdQay88Db4MbwRAArKF9u8LB1pQ4kEE9RFq9o2yDeW3AJCQAKYLVagmBei5psyBl0O4mjFihnaQwF4Uh2sO4roasD9Itq+4roaF2CK4R7o/iFHrwiRu3VLsDs9icYYw7JWAbrJCWweajbwEnlXYOy3YRnDJQcQEvvjiJbTfRKT70cVeAFdscUpBdHLezHZLGYtQLKClre6uzYHET7/AETPhXYuz3YTB4bKpxIfcH3nBIBme6i4GliZPOrD7RUWgCvO6BKiI33t4mumOFImw5K8whCYA0OgFRO4htoAqMkkAb7k2AH0pLju0QAOT3QYkXBIgwANZEweIpLtBaiQlKlupcTmbIlQBAOp3WUDuHxrSOP5EWbaG3Mv3bRMi6SNSQdDEacAaCexS8SJaITbKrNeZSFJUAIhQNr8ZvUb2zm1MpXilBoJQA5KwlAAsJPujWbcYmqXtv7SENj2OzmgUpEe2cBCbb0oMFX8yuOlTKUIIa5LKjDpwqvaqKgXD30TIJOU5gNxHeuNauGCSCkKBkESDxFcBZ29ilkqW8Vq3lQB8I0A5CBV8+zrtM6UFt8iFLKWSbEqSnMtA4gCD1JpLUQyJRT5PM1enmpvK0q/udHU6FHLQWLwYO6gX8Rvmq4PtPYQ84y8FpKFFJJSCkxcEFBkAyNRVzh6dMvQan1Lg+1/0H7Q2ChR0g8RS99vFMp7mVwCYzTp4GYp5g+0+FfMIcSSeChPkYPDdTKWzcGJ4iPU024zVSVnos5Q/wBtcThu6vBoSBoULVlO+xy2130mX20PtAsJfTecoezJmZsFJ05V2HGbIadBzJSoHpVP2n9nTapLZKDwi3l9IrkyaTzAaoUH7TmlCF4Z2DwUk/Eiq5tbtCw4Tkbeyn3kOZSmORCpBG47qO2l2NxDV/Z5xxT9PpSJeDvBTB4EQa5ZRljdtUNwUlReNh9uQ2yA8pa06NuQCrmh3+MD728eZbYbt7h1G5UNfuE6dBXLEuZCUqHcVGYcRuI5jca8wpyuiO+M0SN44xVuMWrRkk09rLt2v7SIcWgIzZCmFKKSIvJACheeXDnWnZFYLmIXNshg+dWHbOHwQwvsWyhxawklwXy6HufWqj2PRH7Ryt8amqG+iudp8SS8pIAsrxPd61P2UwKnFlxSe6iw1uv6JF+pTzqHaOHDmIWN5WY+FXvZLTbTSUticoyi/vKOpMayZJ5dKmT8GiTI2k5Qom0TcmL1RnrKIUZM6iYJN5BOtWzbzJQ3Y2MDqdST41T8auwJ1mpggkyFRIOhr2pA9zrytOSKL8zRRoRk0TNYsZooUO4KIXRGztkO4gw2mw95ZshPVXy1oim3wMSqaUohKQSTYAXJPIVZdmfZ6gpz4xUD/DSY5Qpf086suytkMYPvqUCrRTirADeEj7o9TyoXG9pic3sEQmYLrisiI5CM6jygV6GHS1zIm34HeDwgQhLbKA22BCQiwA3RFRpWAtQXPdV3TbviNYHu+mluFUDEdtUsJypVMzJiATyTJIHieoqsbR7dOLiJTHA69ZrrlKEO2Lk65jtrpAUcwTAMSbTzHCqniu10qHswo6SVWRFgoQTrMma5ni+0Dy9THPU+tvSl6nlKNyVHmZrOWpgvxQUdKxnaDBoJW+4XJkpabSSbmYCxp3hOo1pfiftSWlOTC4dDSQISXDmIHJCYE9SfGqq5sl5xDakptkJzGwABvSrEYYo37z6GPKueWqnPrgqkONobdfxJC8Q6pxQ0BslNz7qBCU67hUKHZ0NL2GSSOdEttLJIQkqj8IJ+FcrVvkqxlhMNMnMR0pyzh3HMVhWGblkNGJCSVKV7Zwgk63jomgdjtlIT7QFMqSO8Dx6TpT7Z2J9ntFxxsDISruhUEZUKAurS4m/GiCd8Gc2u2+DTtb27UR7NkZVwM6rEIVF0pIsog2nTrVAaaWVFaySTqSZJJ4052nhT7RZOWZiAfhFo8aDX3SJB4+Ea1tmyzm/cZ6fBixR9hJhV3IO6PhTbB7Zfb/u3nExuzGPI29KVMJKjmGhFTrRyrmfD4Z1/qXPZnb91Jh9CHRvIASv4ZT5CrRgO2uCcI762VH/ElI80lSfOK5Dl4TXkKraGoyR82S4Jn0CMriQUrSoHQ2IV/Um1V/amwiuczAWPxIIPTumDNcp2dtB1hWZpRQrlv6jRQ61dtj/aE5ZLzYPFaLHqUGx8CByrqx6uL4l/4Q4NdC/a3ZFlw5UuFtY3KgxPFJM7uVV7GdlMS0e6A4NxSQD/ANKiD8a61+04THoykpcO4DuvI5ie8OotVX2j2SfQf3TntQJgKJQsa2MiD6VusWKXXH6E2/JQ3G3mEytDiBpKkkCeE6TTfsao+zePE39PrVt2DszEuABaVJSZSpKspA3kKBsoHiJBvRWJ7I+wC/YJ7q7lI0BsLcNOnTSufLpdv4ux3aOf7PwkuOuXkrUBAJi5m4FWTDPtpjMQkJH3swuR3lTl3C2771IHcG82kylae8onh7x4Wo3D4kQAvLMJ68a4MilHwbRSfZL2rcBQgIJgqJJi1hxqqPMSCD1qybeyqbBTEA34wbfGPOljLQtO+pg+LM8vtYsbwNtfh9K8pgMosdRasq+TD1GWVo0RQ7dSzUGw12HswOrlfdaTdaum6aI2z2mKgGsGUttJF3AABzyZrAAarNzx4xjF5cAtKfeWsN9M8A+hJ61S9t7RSUBDIlCTlKz7qlDWE7wOJ114V6uBY8WPc+xdhm0+1SUnulT7g+84SUJ5gEyfQcjVe2ht194d9y14SLATuAGlL2cOpegohzA5Rc1yZNVkl2/2LpCP9o4kk1ntSaJf2WUKKT4EbxUf7Lz9Km0TRFRLOFMTFq3ZaSNZNHMSswkEnkP1FJyodFr2UYwjMDNLbgAOh75saSbW2UnM4ACTJyidCb+VNW1kMNtRGVKwTOuZU/lUS0KN4md9RZPkT4bZgF1GY3fnRiGl5klDYygz3rJt6+lEex41uFRw86TkUkSoxCg8kphBymcpsb766n2T2Phn0ZncOytX4i2gHSNQBNckbVLw5J+c12rsKuWp5V34l/o2edmk1mSXRRu3WBZZUfZMtIvqG0kz1INUjAuMOEh6c8nvm4PC4vyq9/aO6faHxHnY1Stl9nsWs5gwuNxMJnoFQaeoj7VSHom5XbDhgMPolxA8Y+dZ/YyDo4k9FCmLPYzELE9wEapUe8LTuBExB130q2lsZxgw4iJ0OoPQiuKWNpW4ndz8m6uzx3H1H0qM9nl8fQfWh0s8JHQ1Kn2g0cWP6jWftHcjVew3OHofpWv9lqT16H5iiP2p4f8AFV4wfjXv9pPj74PVI+lG2IbpAL2CXM7xpBAj6VJg9t4phUtvLFxKSrMk9UkxRg2y7wQeoP1qfCYp145U4ZLnTTzIgU4waftbK3v4LTsbtfh8VlQ4UMv8CqErPFtRt/Sb8JovbmPKU5TiFJmwDZSFGeZSY62quL+zVzEJkpbYNrAlc9UgAetKtsfZ/isM2Shz2qESVIIKSEgSSASQQL2nd4V6eLJNL3KzN0XHZvZ5aEKOcKkZiVn2hUNT3hE+tC4/ssyiF5SZEylRAHIAmIpZ2PQWng1mJQpBcSmSEBfcv/EYWbaTrpVn7V7ZZYw/fVCiO4kxmJIjS8Dfy5U5SjmhbDlcFYXsBlQhJdA6pOvVNVN1JQS2feSSD4H6VdMEylSEqBXcblr/ANVVntWwEPJUCZWmTJk92BMnlHlXm0K77FziQTJAJ415WhNZSonYWpFbKFaJUOI8j9K3kcfQ/SskbB2y3CoKakDPlUmd6kEKAndMR1ikowCP7McXotvEkEHUAKSPHU1vjsQlCQozAO7nuqut7RJYdbk5VKKoPWfOuiOVyiovwFFs2l2cH7Q4Ufu88uJ3twozBP3DJF9OlV7bWz3Wv7xCkToVAgHmDoR0rq2ym21obeCgpC0JgTv0iRwMjdFuFysVgmVqzPISvuhKUrHcSATEDSu3LpYy5jwTuOIbZQZRlTNjMeFQ4bZ7ijpHrXZE9jWC1lMheZRzIsL6JKdIFudKnuxjgkpcsJ1t8Na5Xp8keFyUmikYbs8RdZBHCY/Oi/YZBA7o5C3wq2Ybsu7AUClYgG8/TWvVbIX/AIYmoeDJ8MdoqK8Mo7z5Vt7K2k+ZqynZjw/4duByn11ipFbGeUAQ3bhII9flU+hk+GFoqyGxyFF4bDoOsE9BTVXZhcmSGgDdSiMusamJodzZWHSe88XTwZE+BVeOomrWlyPwG5CnGsJS4hQPvDKAASSQdITPGundmccnDsgOWJAhO/xBuDyqo4dt7TDYN0DTMEEHxccIjpYU92b2edhSn1BsAX74MD+JcQI5GK9HDCMYbZS/Y5cmFTnvZs6v2rhUlBmffOo6T7voaYYNpU6HibEfr8qH/tNttCUvKS0SspSCbZUj3raJMjvVOnHsFV8SzlAF/aJvyiZrRzj0aQioqkEYVqRKlAElVjY+8QPgPOt9o4JC0ZVALQbEagHWgndq4eTGJajkT8YrZh5Kz3Voc391QVr0Mj0qbUvJXJXcV2HaUZacLfWSJ+VVjaGyn2VEE5gPvJuPUW8a6kyhAJEqST91RkaaAm46E9Kleyp1nmIv5iZHWsJ6eEvpjUjjgfXvAPh9KmTcd5GUcZI/3ro2M2WlSgpoJTzEC87wRE/SvcH2VanM4ParP3lGw6J0AqI6NLmTKspezNlhQlKCvTX3R4afGr3s/BFIG8+nhypuzs+BAhI4Ci2mEjnXQnCCqKJPcOO7FK+0zI/Z3iTENrP+U0fi8XkE+ZOgrlPbbtipwlpokouFL1CpBGURuqUv9zdATJxCMI7g3ioALw7hPEd2IjjKYqobYxC8diFKuABabwn615jMUp9TaJHcRAk8wIHnpVv2XsEMskwFOKgeJIAFcLyNLYh3SsKwWH9m2lOsCqj2zWPbpHBsH/Mr6VdTgnGjlWXDwzhuR/8AH13gaVVu2WziSl4T3RCiPuwZSrpJPpUozKzn8ORtWVAtZUZWc6jqo3J5zWUFloTjhW4xo41VHFrTwPjUuFWtYNwI41lsGWLE4deIRlRBMg3sPPjSpWykpKkrUULSJUkX56inGznMoASvKY3xemreGW4JUE9SBp5ULgoU9m0PNkKbeKGj90GSr+k23amrcjtS4mAsJVwJGU+Yt6UoGzY4qPLSjTh4TKzlHCRPnW0c0o9MTXyOsN2ob++0occpnxOhotjbbChZxQ/mSR8RVRaSknuz1tUq2E71H4/Ct1q5LsnYXJjabMWeR4kb68XtFoGS835j61S/2SSYV4EflUatmLJhKvMWHrVf1n0LaWrEdqMMmZcKv5UmPhehx24wCdzh6JPzIFVLEbJc0JF+GlCL2MudR51D1TY9hc1faHhQSQ25fdlRB/zjlUL32mNJ9xhRtaSlPwm1VBOyCdBNRObKjUDzqXqWPYNNp/aNi3LNhDI5d9XmoR6VWsdtJ567zy3OSiSB0ToPAUcvAAbq1OGTwioeVvse2hShw7pqUTTJvCA1I3g0caNyChZJO/1rZKb+9605YwjYtrziplbNSdI8qGwoDw+1X0iE4hwDhnMeRp1s/tniEJCFlt1I0z+8I5jXynnQreAAOgnnRDLCJgpnpyoWSS6Yto8w3a5lV1trSeKSFD5GmLPaNgfeXHQ0hRhmhwv5VL+zJF4rVaqfkVIeP9sWUCwWrqYHx+VKsb2qeUO7CAd85j5m3pQysmmSeGlRKWU2yADp+dQ80mFC91r2xIWc0zcmdeE2FB7O2E3/AHDqjkWZDgkZCNJsQaeFpKzYDqJ+Fau4P+PL1rJyfkZU/wCxQJKDmAVcq4A2gRVve2pOFUtNlIExwIuJ5Wpa7go1cBFLsS2QlaUknMIIG8H51N8g1wS4jt/i1x7VLS40OVST5ya8Z7ZKI7zKfBcT4FNK1bDX+FY8xUKtkEfirS4/JlUvg3xmMwq1lXsXEzHdQUZRaLfHxrKgOyzxPlWUXH5F7vgDK5IjgRpPprUuFZygjNYg/dXP/bQxTCySbEbzeY/KpWsSU7zHU1m7NqD9n4qQBwq44PayUp72g4Ca5y0/lJy+FOMHtPjY/rfUtGlWdAU+nKlWUwrS1/KhzgRew5XkfG1I8PjALqkcDTPD7VbWoZzaOGvlSQqCFYY6AAeP5VMywBx/XWsTi2QbE+Bt60QcWz+ImmJkf7MqZF+U0QhsgaUK5ih90x1+lBYjEuEWXImxi9AqGCpgyLdI9KEUyCmU2HM0AVuH/iHztUhYI1X8TTHQM4FDQiOs1ApxXEk9LUR7OdT61iQUbwZ0Agx1JosYKXCEwRfpQ5b5UyIWq6gR5fStVhPP0+AFCELkt1ulhNTFW+Kjf6R41QGKQOMfrjR7C8qffnlEilaF7tamb7qxGm7rRYByG8xslR8Yv402vlggDobjqKDDikwcqgd8ibcv1vpjgXEKuYKvA0CZG3hswEmDwi3lUeJwzhNifT4GmHtkzwPMEfEVIoWndxoEKUMCO/mB/XGakQpCZAMjmbCpsbi0QUlQnhVfxD4mxpjHTiREhR8KDUAprOp1KVgxkjvHnM6UocxqtxpXi8Z+I0DoZPvAfeBoF/aKUpX+IiAdwvJPkKT4naBNh50rxrhy8ZMT60qBnXdk4mW03m240fmnnXGsEhMTAB5WPpTFp1afdddHRxf1rVYG12crypPk6iW0/hT/ANI+lZXNhtF//wDod8x8xWUf07F60fsWxFeqqTKK9LfCsbOwGxCZEjUfA14yuifYE8KH9lB5+hotAH4fFrSIBt+E3HrRuHx7f30qTzQf/E/WlbbR3eRqV5lSdRUtKy7HSXUK9x1J4Zu6fW1FMpc1KVEcQZ+E1VwsUZhHjqkkdDHwpU0HBZw6I+8DzrA+mN9L8NtN4WzZhwVB+NHo2oCO8w0eeUj4Gp3MVBOFxSfvAH4UUCg8KACmDq0Qf4XD8DNTJwmGV955J/pNVf0Kgpa0pVaB0ivVLzCDl62oYbJbPuvqH86PpW7ew3Nz6PEEU7FRIy2dQR528KjVgFL0g8YIOtEt9lntRiGCOaoFG4fspiRcOsDfZw7qaAXnsy4mVLsBzEX+FDK2eNAJ5yI+lO8fsXGOT7TEs3EEZrEDcQKAHZtY1xDY6E07EKzh8sSn5VE9l+l6Yr2EZg4lMckqNCPbHbTMvFXRJAPnRY6NsFtMIsolQ5k2r1zaDRMjX0/OhFYNof4h8hQi2kTZJ8TSsKGC9o8D5GR61C/tleiVH9dKAcMaADw+tDKdVxPw+FLcw2hDuJVqbczagnseOR86gfI30A88gb/KqVsCd7Fq6UEtU3PrUTmK4DzrZCcw57yTaqFaN8IASc06GBpJiB4DXwqTaTSFIARo2Eg8SoySekkxyAqAK4AmbfrgKFwqyM6VakieoNNUyX1YYzhxFFIQAKjbNSg12Ujz22ayK8rwmso4EMPZCthh62BrevJs9UiIjQTQGJQtV0oI6wPnTXOKidxEaU06CgXAuqTcgcwbpo1eJSswe6PFQHhr8aEwzxK9LEfq1M8LhG1G+vyolOuWdOPTvIrizZeESW5CW121bXJ8UGFDypMlJm0irGrs+lQlCqGc2Q+jdmHK/ob0oZY+GGTS5Y+P2FrOJWLT5imDGKO9IPGDFQJZAPeTB8UmihhUbiseSv8ASa04ZztSXYW1jk2BSr0Pzo5jHNfxf9J+VL2Wk7z6EfWiktjcfh86aSJsb4fHNHVUeBHxFNcM40fvp8xSTBsTu8o+tWDZzZtu8CPlV+miHMNZZRFiLc6a4LZ+YSBM6EEUfsvCgxcafrdTttAAtT9NAptlKxuCTN7HqKBXhmo98eJHwq/YtgKFVvaWFO5Y4aE/Kj00DmyoPpaH3x8fhQDrrek+MH6U02gxvz+SVW9KSYvDiNVHwHzNT6aBZGB4vaLYtCvI0rf2mm8JPoKkxTad/qfpNBYh1uIgA9P9qe1Ie5gr+01HRIHmfpQwW44YmPQVj7qefoPrWjTbij3EE84JHnpQ0kVFSl0D4hkgkEz60KtAGtPjsjEOe+QOp/8AFNqkRsBCbqUVHyH19aj1oLybx0mWXiv1K0NYAk/rdXjzhBgiDz+lWhxpKB3UhPSqss53Crn/ALVUJ7ic2BYlV8jHYOCcdACElUqN9wjieFG9rtgnDBpzMFFVlQIAUNIHDd4VZOx+dGEbDSJUtTkqPup7xufkBUH2gIP7O2lSsxzGTpO/dQvyOZsqLGKSdYBrZzEpG+elKC2oaXrUhZ3V0+o6MvRjdhqsaZtFeUL7I1lTufyXsh8FurxVZWVwnQab/wBcKiVrXlZTQGISMwpgfdrKyomeho/xY22co2uadI92vKyuSfZ6sPAMROt6X7RbAFgB0EVlZVYfyMdUvYyPCmjWxXlZXpI+fl2G4VIp3gRWVlWjKRZcDrVrw3uisrKsldg+0jaqltI1lZQxMr20/dHQVXcYs3uaysqWNCPaKj6mlh39ayspMtdlqwGGR7MHImbXgT50YqvayvJyfmfT4V7ECu0E9XlZVRFIV7T9xXQ1WMPWVld+Ho8fW/mjpvZM/wD6SP6/+9VJu2yicOwSZMm5rKyqj2eeU2tlV5WVoM0Fe1lZQI//2Q=="/>
          <p:cNvSpPr>
            <a:spLocks noChangeAspect="1" noChangeArrowheads="1"/>
          </p:cNvSpPr>
          <p:nvPr/>
        </p:nvSpPr>
        <p:spPr bwMode="auto">
          <a:xfrm>
            <a:off x="155575" y="-2065338"/>
            <a:ext cx="5734050" cy="4305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9538" name="Picture 2" descr="http://www.procurasia.com/wp-content/uploads/2007/03/special-award-misuse-of-forklift.jpg"/>
          <p:cNvPicPr>
            <a:picLocks noChangeAspect="1" noChangeArrowheads="1"/>
          </p:cNvPicPr>
          <p:nvPr/>
        </p:nvPicPr>
        <p:blipFill>
          <a:blip r:embed="rId3" cstate="print"/>
          <a:srcRect/>
          <a:stretch>
            <a:fillRect/>
          </a:stretch>
        </p:blipFill>
        <p:spPr bwMode="auto">
          <a:xfrm>
            <a:off x="2590800" y="2895600"/>
            <a:ext cx="2796540" cy="3810000"/>
          </a:xfrm>
          <a:prstGeom prst="rect">
            <a:avLst/>
          </a:prstGeom>
          <a:noFill/>
        </p:spPr>
      </p:pic>
      <p:pic>
        <p:nvPicPr>
          <p:cNvPr id="449540" name="Picture 4" descr="http://ts2.mm.bing.net/th?id=HN.607990940638511565&amp;pid=1.7"/>
          <p:cNvPicPr>
            <a:picLocks noChangeAspect="1" noChangeArrowheads="1"/>
          </p:cNvPicPr>
          <p:nvPr/>
        </p:nvPicPr>
        <p:blipFill>
          <a:blip r:embed="rId4" cstate="print"/>
          <a:srcRect/>
          <a:stretch>
            <a:fillRect/>
          </a:stretch>
        </p:blipFill>
        <p:spPr bwMode="auto">
          <a:xfrm>
            <a:off x="0" y="4800600"/>
            <a:ext cx="2667000" cy="2057400"/>
          </a:xfrm>
          <a:prstGeom prst="rect">
            <a:avLst/>
          </a:prstGeom>
          <a:noFill/>
        </p:spPr>
      </p:pic>
      <p:pic>
        <p:nvPicPr>
          <p:cNvPr id="449544" name="Picture 8" descr="http://www.premierhandling.com/wp-content/uploads/2012/07/forklift-funny-fail.jpg"/>
          <p:cNvPicPr>
            <a:picLocks noChangeAspect="1" noChangeArrowheads="1"/>
          </p:cNvPicPr>
          <p:nvPr/>
        </p:nvPicPr>
        <p:blipFill>
          <a:blip r:embed="rId5" cstate="print"/>
          <a:srcRect/>
          <a:stretch>
            <a:fillRect/>
          </a:stretch>
        </p:blipFill>
        <p:spPr bwMode="auto">
          <a:xfrm>
            <a:off x="5410200" y="1066800"/>
            <a:ext cx="3733800" cy="5791200"/>
          </a:xfrm>
          <a:prstGeom prst="rect">
            <a:avLst/>
          </a:prstGeom>
          <a:noFill/>
        </p:spPr>
      </p:pic>
      <p:pic>
        <p:nvPicPr>
          <p:cNvPr id="449546" name="Picture 10" descr="http://www.premierhandling.com/wp-content/uploads/2012/07/forklift-fail-funny.jpg"/>
          <p:cNvPicPr>
            <a:picLocks noChangeAspect="1" noChangeArrowheads="1"/>
          </p:cNvPicPr>
          <p:nvPr/>
        </p:nvPicPr>
        <p:blipFill>
          <a:blip r:embed="rId6" cstate="print"/>
          <a:srcRect/>
          <a:stretch>
            <a:fillRect/>
          </a:stretch>
        </p:blipFill>
        <p:spPr bwMode="auto">
          <a:xfrm>
            <a:off x="0" y="2895600"/>
            <a:ext cx="2619924" cy="1895475"/>
          </a:xfrm>
          <a:prstGeom prst="rect">
            <a:avLst/>
          </a:prstGeom>
          <a:noFill/>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066800" cy="965200"/>
          </a:xfrm>
          <a:prstGeom prst="rect">
            <a:avLst/>
          </a:prstGeom>
          <a:noFill/>
          <a:ln w="9525">
            <a:noFill/>
            <a:miter lim="800000"/>
            <a:headEnd/>
            <a:tailEnd/>
          </a:ln>
        </p:spPr>
      </p:pic>
      <p:sp>
        <p:nvSpPr>
          <p:cNvPr id="3" name="Rectangle 3"/>
          <p:cNvSpPr txBox="1">
            <a:spLocks noChangeArrowheads="1"/>
          </p:cNvSpPr>
          <p:nvPr/>
        </p:nvSpPr>
        <p:spPr>
          <a:xfrm>
            <a:off x="1143000" y="0"/>
            <a:ext cx="8001000" cy="914400"/>
          </a:xfrm>
          <a:prstGeom prst="rect">
            <a:avLst/>
          </a:prstGeom>
          <a:solidFill>
            <a:srgbClr val="0066FF"/>
          </a:solidFill>
        </p:spPr>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228600" y="1143000"/>
            <a:ext cx="4648200" cy="5334000"/>
          </a:xfrm>
          <a:prstGeom prst="rect">
            <a:avLst/>
          </a:prstGeom>
          <a:solidFill>
            <a:srgbClr val="FFC000"/>
          </a:solidFill>
        </p:spPr>
        <p:txBody>
          <a:bodyPr wrap="square">
            <a:noAutofit/>
          </a:bodyPr>
          <a:lstStyle/>
          <a:p>
            <a:r>
              <a:rPr lang="en-US" sz="2400" b="1" dirty="0" smtClean="0"/>
              <a:t>2.2 LDE Certification and Safety Analyses </a:t>
            </a:r>
          </a:p>
          <a:p>
            <a:r>
              <a:rPr lang="en-US" sz="2400" b="1" dirty="0" smtClean="0"/>
              <a:t>2.2.1 LDE Certification </a:t>
            </a:r>
          </a:p>
          <a:p>
            <a:r>
              <a:rPr lang="en-US" sz="2400" b="1" dirty="0" smtClean="0"/>
              <a:t>a. LDE shall be certified, before first use, by the </a:t>
            </a:r>
            <a:r>
              <a:rPr lang="en-US" sz="2400" b="1" dirty="0" smtClean="0">
                <a:solidFill>
                  <a:srgbClr val="C00000"/>
                </a:solidFill>
              </a:rPr>
              <a:t>LDE</a:t>
            </a:r>
            <a:r>
              <a:rPr lang="en-US" sz="2400" b="1" dirty="0" smtClean="0"/>
              <a:t> Manager based upon verification and acceptance of design safety factor, load testing, and nondestructive testing reports, if applicable, and by compliance with NASA-STD-8719.9 and this directive. It shall then be recertified thereafter in accordance with NASA-STD-8719.9 and this directive. </a:t>
            </a:r>
          </a:p>
          <a:p>
            <a:endParaRPr lang="en-US" sz="2400" b="1" dirty="0" smtClean="0"/>
          </a:p>
          <a:p>
            <a:endParaRPr lang="en-US" sz="2400" b="1" dirty="0" smtClean="0"/>
          </a:p>
        </p:txBody>
      </p:sp>
      <p:pic>
        <p:nvPicPr>
          <p:cNvPr id="33794" name="Picture 2" descr="http://www.enggpedia.com/images/stories/safety-factor-formula.jpg"/>
          <p:cNvPicPr>
            <a:picLocks noChangeAspect="1" noChangeArrowheads="1"/>
          </p:cNvPicPr>
          <p:nvPr/>
        </p:nvPicPr>
        <p:blipFill>
          <a:blip r:embed="rId3" cstate="print"/>
          <a:srcRect/>
          <a:stretch>
            <a:fillRect/>
          </a:stretch>
        </p:blipFill>
        <p:spPr bwMode="auto">
          <a:xfrm>
            <a:off x="4953000" y="1066800"/>
            <a:ext cx="4036218" cy="762000"/>
          </a:xfrm>
          <a:prstGeom prst="rect">
            <a:avLst/>
          </a:prstGeom>
          <a:noFill/>
          <a:ln>
            <a:solidFill>
              <a:srgbClr val="33DDFF"/>
            </a:solidFill>
          </a:ln>
          <a:effectLst>
            <a:outerShdw blurRad="622300" dist="50800" dir="5400000" algn="ctr" rotWithShape="0">
              <a:srgbClr val="33DDFF">
                <a:alpha val="43000"/>
              </a:srgbClr>
            </a:outerShdw>
          </a:effectLst>
        </p:spPr>
      </p:pic>
      <p:pic>
        <p:nvPicPr>
          <p:cNvPr id="33797" name="Picture 5"/>
          <p:cNvPicPr>
            <a:picLocks noChangeAspect="1" noChangeArrowheads="1"/>
          </p:cNvPicPr>
          <p:nvPr/>
        </p:nvPicPr>
        <p:blipFill>
          <a:blip r:embed="rId4" cstate="print"/>
          <a:srcRect/>
          <a:stretch>
            <a:fillRect/>
          </a:stretch>
        </p:blipFill>
        <p:spPr bwMode="auto">
          <a:xfrm>
            <a:off x="6705600" y="4267200"/>
            <a:ext cx="1905000" cy="1676400"/>
          </a:xfrm>
          <a:prstGeom prst="rect">
            <a:avLst/>
          </a:prstGeom>
          <a:noFill/>
          <a:ln w="9525">
            <a:noFill/>
            <a:miter lim="800000"/>
            <a:headEnd/>
            <a:tailEnd/>
          </a:ln>
        </p:spPr>
      </p:pic>
      <p:pic>
        <p:nvPicPr>
          <p:cNvPr id="33798" name="Picture 6"/>
          <p:cNvPicPr>
            <a:picLocks noChangeAspect="1" noChangeArrowheads="1"/>
          </p:cNvPicPr>
          <p:nvPr/>
        </p:nvPicPr>
        <p:blipFill>
          <a:blip r:embed="rId5" cstate="print"/>
          <a:srcRect/>
          <a:stretch>
            <a:fillRect/>
          </a:stretch>
        </p:blipFill>
        <p:spPr bwMode="auto">
          <a:xfrm>
            <a:off x="4953000" y="1981200"/>
            <a:ext cx="3810000" cy="2312091"/>
          </a:xfrm>
          <a:prstGeom prst="rect">
            <a:avLst/>
          </a:prstGeom>
          <a:noFill/>
          <a:ln w="9525">
            <a:noFill/>
            <a:miter lim="800000"/>
            <a:headEnd/>
            <a:tailEnd/>
          </a:ln>
        </p:spPr>
      </p:pic>
      <p:sp>
        <p:nvSpPr>
          <p:cNvPr id="10" name="Rectangle 9"/>
          <p:cNvSpPr/>
          <p:nvPr/>
        </p:nvSpPr>
        <p:spPr>
          <a:xfrm>
            <a:off x="152400" y="990600"/>
            <a:ext cx="4572000" cy="5632311"/>
          </a:xfrm>
          <a:prstGeom prst="rect">
            <a:avLst/>
          </a:prstGeom>
          <a:solidFill>
            <a:srgbClr val="FFC000"/>
          </a:solidFill>
        </p:spPr>
        <p:txBody>
          <a:bodyPr wrap="square">
            <a:spAutoFit/>
          </a:bodyPr>
          <a:lstStyle/>
          <a:p>
            <a:r>
              <a:rPr lang="en-US" sz="2000" b="1" dirty="0" smtClean="0"/>
              <a:t>b. The </a:t>
            </a:r>
            <a:r>
              <a:rPr lang="en-US" sz="2000" b="1" dirty="0" smtClean="0">
                <a:solidFill>
                  <a:srgbClr val="C00000"/>
                </a:solidFill>
              </a:rPr>
              <a:t>LDE</a:t>
            </a:r>
            <a:r>
              <a:rPr lang="en-US" sz="2000" b="1" dirty="0" smtClean="0"/>
              <a:t> Manager shall re-certify altered LDE assemblies as a system unless specifically exempted by a safety variance reviewed and approved in accordance with Section 4 of this directive. Alteration includes the extension, modification, addition, replacement, or deletion of components to the original certified configuration . All components comprising a critical LE assembly shall be uniquely identified and controlled, and should not be interchanged for use elsewhere. Replacement by identical, individually certified and tagged components of equal or greater load rating is permissible without having to recertify the LE assembly. </a:t>
            </a:r>
          </a:p>
        </p:txBody>
      </p:sp>
      <p:pic>
        <p:nvPicPr>
          <p:cNvPr id="11" name="Picture 21" descr="8719 pic"/>
          <p:cNvPicPr>
            <a:picLocks noChangeAspect="1" noChangeArrowheads="1"/>
          </p:cNvPicPr>
          <p:nvPr/>
        </p:nvPicPr>
        <p:blipFill>
          <a:blip r:embed="rId6" cstate="print"/>
          <a:srcRect/>
          <a:stretch>
            <a:fillRect/>
          </a:stretch>
        </p:blipFill>
        <p:spPr bwMode="auto">
          <a:xfrm rot="2038731">
            <a:off x="5303534" y="4625041"/>
            <a:ext cx="1534347" cy="1723189"/>
          </a:xfrm>
          <a:prstGeom prst="rect">
            <a:avLst/>
          </a:prstGeom>
          <a:noFill/>
          <a:ln w="9525">
            <a:noFill/>
            <a:miter lim="800000"/>
            <a:headEnd/>
            <a:tailEnd/>
          </a:ln>
        </p:spPr>
      </p:pic>
      <p:pic>
        <p:nvPicPr>
          <p:cNvPr id="33800" name="Picture 8" descr="http://www.lgiinc.com/rigging/images/gallery/11.jpg"/>
          <p:cNvPicPr>
            <a:picLocks noChangeAspect="1" noChangeArrowheads="1"/>
          </p:cNvPicPr>
          <p:nvPr/>
        </p:nvPicPr>
        <p:blipFill>
          <a:blip r:embed="rId7" cstate="print"/>
          <a:srcRect/>
          <a:stretch>
            <a:fillRect/>
          </a:stretch>
        </p:blipFill>
        <p:spPr bwMode="auto">
          <a:xfrm>
            <a:off x="4876800" y="1066800"/>
            <a:ext cx="4267200" cy="556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Scale>
                                      <p:cBhvr>
                                        <p:cTn id="7" dur="1000" decel="50000" fill="hold">
                                          <p:stCondLst>
                                            <p:cond delay="0"/>
                                          </p:stCondLst>
                                        </p:cTn>
                                        <p:tgtEl>
                                          <p:spTgt spid="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2" end="2"/>
                                            </p:txEl>
                                          </p:spTgt>
                                        </p:tgtEl>
                                        <p:attrNameLst>
                                          <p:attrName>ppt_x</p:attrName>
                                          <p:attrName>ppt_y</p:attrName>
                                        </p:attrNameLst>
                                      </p:cBhvr>
                                    </p:animMotion>
                                    <p:animEffect transition="in" filter="fade">
                                      <p:cBhvr>
                                        <p:cTn id="9" dur="1000"/>
                                        <p:tgtEl>
                                          <p:spTgt spid="4">
                                            <p:txEl>
                                              <p:pRg st="2" end="2"/>
                                            </p:txEl>
                                          </p:spTgt>
                                        </p:tgtEl>
                                      </p:cBhvr>
                                    </p:animEffect>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33794"/>
                                        </p:tgtEl>
                                        <p:attrNameLst>
                                          <p:attrName>style.visibility</p:attrName>
                                        </p:attrNameLst>
                                      </p:cBhvr>
                                      <p:to>
                                        <p:strVal val="visible"/>
                                      </p:to>
                                    </p:set>
                                    <p:anim calcmode="lin" valueType="num">
                                      <p:cBhvr>
                                        <p:cTn id="13" dur="1000" fill="hold"/>
                                        <p:tgtEl>
                                          <p:spTgt spid="33794"/>
                                        </p:tgtEl>
                                        <p:attrNameLst>
                                          <p:attrName>ppt_w</p:attrName>
                                        </p:attrNameLst>
                                      </p:cBhvr>
                                      <p:tavLst>
                                        <p:tav tm="0">
                                          <p:val>
                                            <p:fltVal val="0"/>
                                          </p:val>
                                        </p:tav>
                                        <p:tav tm="100000">
                                          <p:val>
                                            <p:strVal val="#ppt_w"/>
                                          </p:val>
                                        </p:tav>
                                      </p:tavLst>
                                    </p:anim>
                                    <p:anim calcmode="lin" valueType="num">
                                      <p:cBhvr>
                                        <p:cTn id="14" dur="1000" fill="hold"/>
                                        <p:tgtEl>
                                          <p:spTgt spid="33794"/>
                                        </p:tgtEl>
                                        <p:attrNameLst>
                                          <p:attrName>ppt_h</p:attrName>
                                        </p:attrNameLst>
                                      </p:cBhvr>
                                      <p:tavLst>
                                        <p:tav tm="0">
                                          <p:val>
                                            <p:fltVal val="0"/>
                                          </p:val>
                                        </p:tav>
                                        <p:tav tm="100000">
                                          <p:val>
                                            <p:strVal val="#ppt_h"/>
                                          </p:val>
                                        </p:tav>
                                      </p:tavLst>
                                    </p:anim>
                                    <p:anim calcmode="lin" valueType="num">
                                      <p:cBhvr>
                                        <p:cTn id="15" dur="1000" fill="hold"/>
                                        <p:tgtEl>
                                          <p:spTgt spid="337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379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5" presetClass="entr" presetSubtype="0" fill="hold" nodeType="afterEffect">
                                  <p:stCondLst>
                                    <p:cond delay="0"/>
                                  </p:stCondLst>
                                  <p:childTnLst>
                                    <p:set>
                                      <p:cBhvr>
                                        <p:cTn id="19" dur="1" fill="hold">
                                          <p:stCondLst>
                                            <p:cond delay="0"/>
                                          </p:stCondLst>
                                        </p:cTn>
                                        <p:tgtEl>
                                          <p:spTgt spid="33798"/>
                                        </p:tgtEl>
                                        <p:attrNameLst>
                                          <p:attrName>style.visibility</p:attrName>
                                        </p:attrNameLst>
                                      </p:cBhvr>
                                      <p:to>
                                        <p:strVal val="visible"/>
                                      </p:to>
                                    </p:set>
                                    <p:anim calcmode="lin" valueType="num">
                                      <p:cBhvr>
                                        <p:cTn id="20" dur="1000" fill="hold"/>
                                        <p:tgtEl>
                                          <p:spTgt spid="33798"/>
                                        </p:tgtEl>
                                        <p:attrNameLst>
                                          <p:attrName>ppt_w</p:attrName>
                                        </p:attrNameLst>
                                      </p:cBhvr>
                                      <p:tavLst>
                                        <p:tav tm="0">
                                          <p:val>
                                            <p:fltVal val="0"/>
                                          </p:val>
                                        </p:tav>
                                        <p:tav tm="100000">
                                          <p:val>
                                            <p:strVal val="#ppt_w"/>
                                          </p:val>
                                        </p:tav>
                                      </p:tavLst>
                                    </p:anim>
                                    <p:anim calcmode="lin" valueType="num">
                                      <p:cBhvr>
                                        <p:cTn id="21" dur="1000" fill="hold"/>
                                        <p:tgtEl>
                                          <p:spTgt spid="33798"/>
                                        </p:tgtEl>
                                        <p:attrNameLst>
                                          <p:attrName>ppt_h</p:attrName>
                                        </p:attrNameLst>
                                      </p:cBhvr>
                                      <p:tavLst>
                                        <p:tav tm="0">
                                          <p:val>
                                            <p:fltVal val="0"/>
                                          </p:val>
                                        </p:tav>
                                        <p:tav tm="100000">
                                          <p:val>
                                            <p:strVal val="#ppt_h"/>
                                          </p:val>
                                        </p:tav>
                                      </p:tavLst>
                                    </p:anim>
                                    <p:anim calcmode="lin" valueType="num">
                                      <p:cBhvr>
                                        <p:cTn id="22" dur="1000" fill="hold"/>
                                        <p:tgtEl>
                                          <p:spTgt spid="3379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3798"/>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3000"/>
                            </p:stCondLst>
                            <p:childTnLst>
                              <p:par>
                                <p:cTn id="25" presetID="15" presetClass="entr" presetSubtype="0" fill="hold" nodeType="afterEffect">
                                  <p:stCondLst>
                                    <p:cond delay="0"/>
                                  </p:stCondLst>
                                  <p:childTnLst>
                                    <p:set>
                                      <p:cBhvr>
                                        <p:cTn id="26" dur="1" fill="hold">
                                          <p:stCondLst>
                                            <p:cond delay="0"/>
                                          </p:stCondLst>
                                        </p:cTn>
                                        <p:tgtEl>
                                          <p:spTgt spid="33797"/>
                                        </p:tgtEl>
                                        <p:attrNameLst>
                                          <p:attrName>style.visibility</p:attrName>
                                        </p:attrNameLst>
                                      </p:cBhvr>
                                      <p:to>
                                        <p:strVal val="visible"/>
                                      </p:to>
                                    </p:set>
                                    <p:anim calcmode="lin" valueType="num">
                                      <p:cBhvr>
                                        <p:cTn id="27" dur="1000" fill="hold"/>
                                        <p:tgtEl>
                                          <p:spTgt spid="33797"/>
                                        </p:tgtEl>
                                        <p:attrNameLst>
                                          <p:attrName>ppt_w</p:attrName>
                                        </p:attrNameLst>
                                      </p:cBhvr>
                                      <p:tavLst>
                                        <p:tav tm="0">
                                          <p:val>
                                            <p:fltVal val="0"/>
                                          </p:val>
                                        </p:tav>
                                        <p:tav tm="100000">
                                          <p:val>
                                            <p:strVal val="#ppt_w"/>
                                          </p:val>
                                        </p:tav>
                                      </p:tavLst>
                                    </p:anim>
                                    <p:anim calcmode="lin" valueType="num">
                                      <p:cBhvr>
                                        <p:cTn id="28" dur="1000" fill="hold"/>
                                        <p:tgtEl>
                                          <p:spTgt spid="33797"/>
                                        </p:tgtEl>
                                        <p:attrNameLst>
                                          <p:attrName>ppt_h</p:attrName>
                                        </p:attrNameLst>
                                      </p:cBhvr>
                                      <p:tavLst>
                                        <p:tav tm="0">
                                          <p:val>
                                            <p:fltVal val="0"/>
                                          </p:val>
                                        </p:tav>
                                        <p:tav tm="100000">
                                          <p:val>
                                            <p:strVal val="#ppt_h"/>
                                          </p:val>
                                        </p:tav>
                                      </p:tavLst>
                                    </p:anim>
                                    <p:anim calcmode="lin" valueType="num">
                                      <p:cBhvr>
                                        <p:cTn id="29" dur="1000" fill="hold"/>
                                        <p:tgtEl>
                                          <p:spTgt spid="33797"/>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797"/>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4000"/>
                            </p:stCondLst>
                            <p:childTnLst>
                              <p:par>
                                <p:cTn id="32" presetID="15"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0"/>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0"/>
                                  </p:stCondLst>
                                  <p:childTnLst>
                                    <p:set>
                                      <p:cBhvr>
                                        <p:cTn id="47" dur="1" fill="hold">
                                          <p:stCondLst>
                                            <p:cond delay="0"/>
                                          </p:stCondLst>
                                        </p:cTn>
                                        <p:tgtEl>
                                          <p:spTgt spid="33800"/>
                                        </p:tgtEl>
                                        <p:attrNameLst>
                                          <p:attrName>style.visibility</p:attrName>
                                        </p:attrNameLst>
                                      </p:cBhvr>
                                      <p:to>
                                        <p:strVal val="visible"/>
                                      </p:to>
                                    </p:set>
                                    <p:anim calcmode="lin" valueType="num">
                                      <p:cBhvr>
                                        <p:cTn id="48" dur="1000" fill="hold"/>
                                        <p:tgtEl>
                                          <p:spTgt spid="33800"/>
                                        </p:tgtEl>
                                        <p:attrNameLst>
                                          <p:attrName>ppt_w</p:attrName>
                                        </p:attrNameLst>
                                      </p:cBhvr>
                                      <p:tavLst>
                                        <p:tav tm="0">
                                          <p:val>
                                            <p:fltVal val="0"/>
                                          </p:val>
                                        </p:tav>
                                        <p:tav tm="100000">
                                          <p:val>
                                            <p:strVal val="#ppt_w"/>
                                          </p:val>
                                        </p:tav>
                                      </p:tavLst>
                                    </p:anim>
                                    <p:anim calcmode="lin" valueType="num">
                                      <p:cBhvr>
                                        <p:cTn id="49" dur="1000" fill="hold"/>
                                        <p:tgtEl>
                                          <p:spTgt spid="33800"/>
                                        </p:tgtEl>
                                        <p:attrNameLst>
                                          <p:attrName>ppt_h</p:attrName>
                                        </p:attrNameLst>
                                      </p:cBhvr>
                                      <p:tavLst>
                                        <p:tav tm="0">
                                          <p:val>
                                            <p:fltVal val="0"/>
                                          </p:val>
                                        </p:tav>
                                        <p:tav tm="100000">
                                          <p:val>
                                            <p:strVal val="#ppt_h"/>
                                          </p:val>
                                        </p:tav>
                                      </p:tavLst>
                                    </p:anim>
                                    <p:anim calcmode="lin" valueType="num">
                                      <p:cBhvr>
                                        <p:cTn id="50"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362200"/>
          </a:xfrm>
        </p:spPr>
        <p:txBody>
          <a:bodyPr>
            <a:normAutofit fontScale="85000" lnSpcReduction="10000"/>
          </a:bodyPr>
          <a:lstStyle/>
          <a:p>
            <a:pPr>
              <a:buNone/>
            </a:pPr>
            <a:r>
              <a:rPr lang="en-US" sz="5200" b="1" u="sng" dirty="0" smtClean="0"/>
              <a:t>Forks</a:t>
            </a:r>
            <a:endParaRPr lang="en-US" sz="5200" u="sng" dirty="0" smtClean="0"/>
          </a:p>
          <a:p>
            <a:r>
              <a:rPr lang="en-US" dirty="0" smtClean="0"/>
              <a:t>Forks come in two styles, hook type and pin type.  Hook type are generally found on trucks up to 14,000 lbs. capacity.  Pin, or shaft mounted, type forks are found on the larger capacity lift trucks.</a:t>
            </a:r>
          </a:p>
          <a:p>
            <a:pPr>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143000" y="4000500"/>
            <a:ext cx="4267200" cy="28575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105400" y="4267200"/>
            <a:ext cx="2857500" cy="2143125"/>
          </a:xfrm>
          <a:prstGeom prst="rect">
            <a:avLst/>
          </a:prstGeom>
          <a:noFill/>
          <a:ln w="9525">
            <a:noFill/>
            <a:miter lim="800000"/>
            <a:headEnd/>
            <a:tailEnd/>
          </a:ln>
        </p:spPr>
      </p:pic>
      <p:sp>
        <p:nvSpPr>
          <p:cNvPr id="6" name="Rectangle 5"/>
          <p:cNvSpPr/>
          <p:nvPr/>
        </p:nvSpPr>
        <p:spPr>
          <a:xfrm>
            <a:off x="1600200" y="228600"/>
            <a:ext cx="64008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SGT header logo"/>
          <p:cNvPicPr>
            <a:picLocks noChangeAspect="1" noChangeArrowheads="1"/>
          </p:cNvPicPr>
          <p:nvPr/>
        </p:nvPicPr>
        <p:blipFill>
          <a:blip r:embed="rId2" cstate="print"/>
          <a:srcRect/>
          <a:stretch>
            <a:fillRect/>
          </a:stretch>
        </p:blipFill>
        <p:spPr bwMode="auto">
          <a:xfrm rot="20680709">
            <a:off x="5470926" y="3046753"/>
            <a:ext cx="1815513" cy="703841"/>
          </a:xfrm>
          <a:prstGeom prst="rect">
            <a:avLst/>
          </a:prstGeom>
          <a:noFill/>
        </p:spPr>
      </p:pic>
      <p:pic>
        <p:nvPicPr>
          <p:cNvPr id="2" name="Picture 1"/>
          <p:cNvPicPr>
            <a:picLocks noChangeAspect="1" noChangeArrowheads="1"/>
          </p:cNvPicPr>
          <p:nvPr/>
        </p:nvPicPr>
        <p:blipFill>
          <a:blip r:embed="rId3"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0" y="1295400"/>
            <a:ext cx="5334000" cy="5562600"/>
          </a:xfrm>
          <a:prstGeom prst="rect">
            <a:avLst/>
          </a:prstGeom>
          <a:solidFill>
            <a:srgbClr val="FFC000"/>
          </a:solidFill>
        </p:spPr>
        <p:txBody>
          <a:bodyPr wrap="square">
            <a:noAutofit/>
          </a:bodyPr>
          <a:lstStyle/>
          <a:p>
            <a:r>
              <a:rPr lang="en-US" sz="1600" b="1" dirty="0" smtClean="0"/>
              <a:t>2.2 LDE Certification and Safety Analyses </a:t>
            </a:r>
          </a:p>
          <a:p>
            <a:r>
              <a:rPr lang="en-US" sz="1600" b="1" dirty="0" smtClean="0"/>
              <a:t>2.2.1 LDE Certification </a:t>
            </a:r>
          </a:p>
          <a:p>
            <a:endParaRPr lang="en-US" sz="1000" dirty="0" smtClean="0"/>
          </a:p>
          <a:p>
            <a:r>
              <a:rPr lang="en-US" b="1" dirty="0" smtClean="0"/>
              <a:t>c. The </a:t>
            </a:r>
            <a:r>
              <a:rPr lang="en-US" b="1" dirty="0" smtClean="0">
                <a:solidFill>
                  <a:srgbClr val="C00000"/>
                </a:solidFill>
              </a:rPr>
              <a:t>LDE</a:t>
            </a:r>
            <a:r>
              <a:rPr lang="en-US" b="1" dirty="0" smtClean="0"/>
              <a:t> Manger may authorize the applicable contractor organization to perform LDE test and inspections at Government Owned, Contractor Operated facilities by the applicable contractor organization provided the contractor has a test and inspection plan satisfactorily addressing GSFC requirements, including personnel qualifications, and the contractor’s plan has been reviewed and approved by the </a:t>
            </a:r>
            <a:r>
              <a:rPr lang="en-US" b="1" dirty="0" smtClean="0">
                <a:solidFill>
                  <a:srgbClr val="C00000"/>
                </a:solidFill>
              </a:rPr>
              <a:t>LDE</a:t>
            </a:r>
            <a:r>
              <a:rPr lang="en-US" b="1" dirty="0" smtClean="0"/>
              <a:t> Manager. </a:t>
            </a:r>
          </a:p>
          <a:p>
            <a:endParaRPr lang="en-US" sz="1000" dirty="0" smtClean="0"/>
          </a:p>
          <a:p>
            <a:endParaRPr lang="en-US" sz="1000" dirty="0" smtClean="0"/>
          </a:p>
          <a:p>
            <a:r>
              <a:rPr lang="en-US" b="1" dirty="0" smtClean="0"/>
              <a:t>d. Owners and/or divisions responsible for LDE shall forward copies of all LDE test and inspection reports, including those for applicable off-site operations and applicable contractor installations, shall be forwarded to the </a:t>
            </a:r>
            <a:r>
              <a:rPr lang="en-US" b="1" dirty="0" smtClean="0">
                <a:solidFill>
                  <a:srgbClr val="C00000"/>
                </a:solidFill>
              </a:rPr>
              <a:t>LDE</a:t>
            </a:r>
            <a:r>
              <a:rPr lang="en-US" b="1" dirty="0" smtClean="0"/>
              <a:t> Manager for annual re-certification and record keeping. </a:t>
            </a:r>
          </a:p>
        </p:txBody>
      </p:sp>
      <p:pic>
        <p:nvPicPr>
          <p:cNvPr id="1026" name="Picture 2" descr="http://www.spacefoundation.org/sites/default/files/space-watch/feature/si_logo_0.png"/>
          <p:cNvPicPr>
            <a:picLocks noChangeAspect="1" noChangeArrowheads="1"/>
          </p:cNvPicPr>
          <p:nvPr/>
        </p:nvPicPr>
        <p:blipFill>
          <a:blip r:embed="rId4" cstate="print"/>
          <a:srcRect/>
          <a:stretch>
            <a:fillRect/>
          </a:stretch>
        </p:blipFill>
        <p:spPr bwMode="auto">
          <a:xfrm rot="20949414">
            <a:off x="5403090" y="1429988"/>
            <a:ext cx="1514214" cy="878245"/>
          </a:xfrm>
          <a:prstGeom prst="rect">
            <a:avLst/>
          </a:prstGeom>
          <a:noFill/>
        </p:spPr>
      </p:pic>
      <p:pic>
        <p:nvPicPr>
          <p:cNvPr id="1028" name="Picture 4" descr="http://blog.executivebiz.com/wp-content/uploads/2013/05/qinetiq2.jpg"/>
          <p:cNvPicPr>
            <a:picLocks noChangeAspect="1" noChangeArrowheads="1"/>
          </p:cNvPicPr>
          <p:nvPr/>
        </p:nvPicPr>
        <p:blipFill>
          <a:blip r:embed="rId5" cstate="print"/>
          <a:srcRect t="29630" b="25926"/>
          <a:stretch>
            <a:fillRect/>
          </a:stretch>
        </p:blipFill>
        <p:spPr bwMode="auto">
          <a:xfrm rot="305948">
            <a:off x="6665404" y="1460586"/>
            <a:ext cx="2042504" cy="901105"/>
          </a:xfrm>
          <a:prstGeom prst="rect">
            <a:avLst/>
          </a:prstGeom>
          <a:noFill/>
        </p:spPr>
      </p:pic>
      <p:pic>
        <p:nvPicPr>
          <p:cNvPr id="1030" name="Picture 6" descr="http://blog.executivebiz.com/wp-content/uploads/2010/09/ManTech_logo.jpg"/>
          <p:cNvPicPr>
            <a:picLocks noChangeAspect="1" noChangeArrowheads="1"/>
          </p:cNvPicPr>
          <p:nvPr/>
        </p:nvPicPr>
        <p:blipFill>
          <a:blip r:embed="rId6" cstate="print"/>
          <a:srcRect/>
          <a:stretch>
            <a:fillRect/>
          </a:stretch>
        </p:blipFill>
        <p:spPr bwMode="auto">
          <a:xfrm rot="21218803">
            <a:off x="6885928" y="3016699"/>
            <a:ext cx="2226863" cy="687626"/>
          </a:xfrm>
          <a:prstGeom prst="rect">
            <a:avLst/>
          </a:prstGeom>
          <a:noFill/>
        </p:spPr>
      </p:pic>
      <p:pic>
        <p:nvPicPr>
          <p:cNvPr id="1032" name="Picture 8" descr="http://www.genesisesi.com/uploads/3/0/5/4/3054262/1331700223.png"/>
          <p:cNvPicPr>
            <a:picLocks noChangeAspect="1" noChangeArrowheads="1"/>
          </p:cNvPicPr>
          <p:nvPr/>
        </p:nvPicPr>
        <p:blipFill>
          <a:blip r:embed="rId7" cstate="print"/>
          <a:srcRect r="81705"/>
          <a:stretch>
            <a:fillRect/>
          </a:stretch>
        </p:blipFill>
        <p:spPr bwMode="auto">
          <a:xfrm rot="21027323">
            <a:off x="5451507" y="2268169"/>
            <a:ext cx="1676400" cy="638175"/>
          </a:xfrm>
          <a:prstGeom prst="rect">
            <a:avLst/>
          </a:prstGeom>
          <a:noFill/>
        </p:spPr>
      </p:pic>
      <p:sp>
        <p:nvSpPr>
          <p:cNvPr id="1034" name="AutoShape 10" descr="PPI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6" name="Picture 12" descr="PPI Logo"/>
          <p:cNvPicPr>
            <a:picLocks noChangeAspect="1" noChangeArrowheads="1"/>
          </p:cNvPicPr>
          <p:nvPr/>
        </p:nvPicPr>
        <p:blipFill>
          <a:blip r:embed="rId8" cstate="print"/>
          <a:srcRect/>
          <a:stretch>
            <a:fillRect/>
          </a:stretch>
        </p:blipFill>
        <p:spPr bwMode="auto">
          <a:xfrm rot="411034">
            <a:off x="6695392" y="2505359"/>
            <a:ext cx="2428875" cy="476250"/>
          </a:xfrm>
          <a:prstGeom prst="rect">
            <a:avLst/>
          </a:prstGeom>
          <a:noFill/>
          <a:ln>
            <a:solidFill>
              <a:schemeClr val="tx1"/>
            </a:solidFill>
          </a:ln>
        </p:spPr>
      </p:pic>
      <p:pic>
        <p:nvPicPr>
          <p:cNvPr id="1040" name="Picture 16" descr="http://img.docstoccdn.com/thumb/orig/80068472.png"/>
          <p:cNvPicPr>
            <a:picLocks noChangeAspect="1" noChangeArrowheads="1"/>
          </p:cNvPicPr>
          <p:nvPr/>
        </p:nvPicPr>
        <p:blipFill>
          <a:blip r:embed="rId9" cstate="print"/>
          <a:srcRect/>
          <a:stretch>
            <a:fillRect/>
          </a:stretch>
        </p:blipFill>
        <p:spPr bwMode="auto">
          <a:xfrm rot="20920807">
            <a:off x="5279090" y="3917791"/>
            <a:ext cx="2133600" cy="2757633"/>
          </a:xfrm>
          <a:prstGeom prst="rect">
            <a:avLst/>
          </a:prstGeom>
          <a:noFill/>
          <a:ln>
            <a:solidFill>
              <a:srgbClr val="FF0000"/>
            </a:solidFill>
          </a:ln>
        </p:spPr>
      </p:pic>
      <p:pic>
        <p:nvPicPr>
          <p:cNvPr id="1044" name="Picture 20" descr="http://img.docstoccdn.com/thumb/orig/47726982.png"/>
          <p:cNvPicPr>
            <a:picLocks noChangeAspect="1" noChangeArrowheads="1"/>
          </p:cNvPicPr>
          <p:nvPr/>
        </p:nvPicPr>
        <p:blipFill>
          <a:blip r:embed="rId10" cstate="print"/>
          <a:srcRect/>
          <a:stretch>
            <a:fillRect/>
          </a:stretch>
        </p:blipFill>
        <p:spPr bwMode="auto">
          <a:xfrm rot="1094051">
            <a:off x="6938308" y="3838153"/>
            <a:ext cx="2429435" cy="1877291"/>
          </a:xfrm>
          <a:prstGeom prst="rect">
            <a:avLst/>
          </a:prstGeom>
          <a:noFill/>
        </p:spPr>
      </p:pic>
      <p:pic>
        <p:nvPicPr>
          <p:cNvPr id="1042" name="Picture 18" descr="http://img.docstoccdn.com/thumb/orig/39284964.png"/>
          <p:cNvPicPr>
            <a:picLocks noChangeAspect="1" noChangeArrowheads="1"/>
          </p:cNvPicPr>
          <p:nvPr/>
        </p:nvPicPr>
        <p:blipFill>
          <a:blip r:embed="rId11" cstate="print"/>
          <a:srcRect/>
          <a:stretch>
            <a:fillRect/>
          </a:stretch>
        </p:blipFill>
        <p:spPr bwMode="auto">
          <a:xfrm rot="548699">
            <a:off x="6301340" y="4870412"/>
            <a:ext cx="2345836" cy="18126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Scale>
                                      <p:cBhvr>
                                        <p:cTn id="7" dur="1000" decel="50000" fill="hold">
                                          <p:stCondLst>
                                            <p:cond delay="0"/>
                                          </p:stCondLst>
                                        </p:cTn>
                                        <p:tgtEl>
                                          <p:spTgt spid="4">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3" end="3"/>
                                            </p:txEl>
                                          </p:spTgt>
                                        </p:tgtEl>
                                        <p:attrNameLst>
                                          <p:attrName>ppt_x</p:attrName>
                                          <p:attrName>ppt_y</p:attrName>
                                        </p:attrNameLst>
                                      </p:cBhvr>
                                    </p:animMotion>
                                    <p:animEffect transition="in" filter="fade">
                                      <p:cBhvr>
                                        <p:cTn id="9" dur="1000"/>
                                        <p:tgtEl>
                                          <p:spTgt spid="4">
                                            <p:txEl>
                                              <p:pRg st="3" end="3"/>
                                            </p:txEl>
                                          </p:spTgt>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ppt_w</p:attrName>
                                        </p:attrNameLst>
                                      </p:cBhvr>
                                      <p:tavLst>
                                        <p:tav tm="0">
                                          <p:val>
                                            <p:strVal val="#ppt_w*0.70"/>
                                          </p:val>
                                        </p:tav>
                                        <p:tav tm="100000">
                                          <p:val>
                                            <p:strVal val="#ppt_w"/>
                                          </p:val>
                                        </p:tav>
                                      </p:tavLst>
                                    </p:anim>
                                    <p:anim calcmode="lin" valueType="num">
                                      <p:cBhvr>
                                        <p:cTn id="14" dur="500" fill="hold"/>
                                        <p:tgtEl>
                                          <p:spTgt spid="1026"/>
                                        </p:tgtEl>
                                        <p:attrNameLst>
                                          <p:attrName>ppt_h</p:attrName>
                                        </p:attrNameLst>
                                      </p:cBhvr>
                                      <p:tavLst>
                                        <p:tav tm="0">
                                          <p:val>
                                            <p:strVal val="#ppt_h"/>
                                          </p:val>
                                        </p:tav>
                                        <p:tav tm="100000">
                                          <p:val>
                                            <p:strVal val="#ppt_h"/>
                                          </p:val>
                                        </p:tav>
                                      </p:tavLst>
                                    </p:anim>
                                    <p:animEffect transition="in" filter="fade">
                                      <p:cBhvr>
                                        <p:cTn id="15" dur="500"/>
                                        <p:tgtEl>
                                          <p:spTgt spid="1026"/>
                                        </p:tgtEl>
                                      </p:cBhvr>
                                    </p:animEffect>
                                  </p:childTnLst>
                                </p:cTn>
                              </p:par>
                            </p:childTnLst>
                          </p:cTn>
                        </p:par>
                        <p:par>
                          <p:cTn id="16" fill="hold">
                            <p:stCondLst>
                              <p:cond delay="1500"/>
                            </p:stCondLst>
                            <p:childTnLst>
                              <p:par>
                                <p:cTn id="17" presetID="55"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strVal val="#ppt_w*0.70"/>
                                          </p:val>
                                        </p:tav>
                                        <p:tav tm="100000">
                                          <p:val>
                                            <p:strVal val="#ppt_w"/>
                                          </p:val>
                                        </p:tav>
                                      </p:tavLst>
                                    </p:anim>
                                    <p:anim calcmode="lin" valueType="num">
                                      <p:cBhvr>
                                        <p:cTn id="20" dur="500" fill="hold"/>
                                        <p:tgtEl>
                                          <p:spTgt spid="1028"/>
                                        </p:tgtEl>
                                        <p:attrNameLst>
                                          <p:attrName>ppt_h</p:attrName>
                                        </p:attrNameLst>
                                      </p:cBhvr>
                                      <p:tavLst>
                                        <p:tav tm="0">
                                          <p:val>
                                            <p:strVal val="#ppt_h"/>
                                          </p:val>
                                        </p:tav>
                                        <p:tav tm="100000">
                                          <p:val>
                                            <p:strVal val="#ppt_h"/>
                                          </p:val>
                                        </p:tav>
                                      </p:tavLst>
                                    </p:anim>
                                    <p:animEffect transition="in" filter="fade">
                                      <p:cBhvr>
                                        <p:cTn id="21" dur="500"/>
                                        <p:tgtEl>
                                          <p:spTgt spid="1028"/>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500" fill="hold"/>
                                        <p:tgtEl>
                                          <p:spTgt spid="1030"/>
                                        </p:tgtEl>
                                        <p:attrNameLst>
                                          <p:attrName>ppt_w</p:attrName>
                                        </p:attrNameLst>
                                      </p:cBhvr>
                                      <p:tavLst>
                                        <p:tav tm="0">
                                          <p:val>
                                            <p:strVal val="#ppt_w*0.70"/>
                                          </p:val>
                                        </p:tav>
                                        <p:tav tm="100000">
                                          <p:val>
                                            <p:strVal val="#ppt_w"/>
                                          </p:val>
                                        </p:tav>
                                      </p:tavLst>
                                    </p:anim>
                                    <p:anim calcmode="lin" valueType="num">
                                      <p:cBhvr>
                                        <p:cTn id="26" dur="500" fill="hold"/>
                                        <p:tgtEl>
                                          <p:spTgt spid="1030"/>
                                        </p:tgtEl>
                                        <p:attrNameLst>
                                          <p:attrName>ppt_h</p:attrName>
                                        </p:attrNameLst>
                                      </p:cBhvr>
                                      <p:tavLst>
                                        <p:tav tm="0">
                                          <p:val>
                                            <p:strVal val="#ppt_h"/>
                                          </p:val>
                                        </p:tav>
                                        <p:tav tm="100000">
                                          <p:val>
                                            <p:strVal val="#ppt_h"/>
                                          </p:val>
                                        </p:tav>
                                      </p:tavLst>
                                    </p:anim>
                                    <p:animEffect transition="in" filter="fade">
                                      <p:cBhvr>
                                        <p:cTn id="27" dur="500"/>
                                        <p:tgtEl>
                                          <p:spTgt spid="1030"/>
                                        </p:tgtEl>
                                      </p:cBhvr>
                                    </p:animEffect>
                                  </p:childTnLst>
                                </p:cTn>
                              </p:par>
                            </p:childTnLst>
                          </p:cTn>
                        </p:par>
                        <p:par>
                          <p:cTn id="28" fill="hold">
                            <p:stCondLst>
                              <p:cond delay="2500"/>
                            </p:stCondLst>
                            <p:childTnLst>
                              <p:par>
                                <p:cTn id="29" presetID="55" presetClass="entr" presetSubtype="0" fill="hold" nodeType="afterEffect">
                                  <p:stCondLst>
                                    <p:cond delay="0"/>
                                  </p:stCondLst>
                                  <p:childTnLst>
                                    <p:set>
                                      <p:cBhvr>
                                        <p:cTn id="30" dur="1" fill="hold">
                                          <p:stCondLst>
                                            <p:cond delay="0"/>
                                          </p:stCondLst>
                                        </p:cTn>
                                        <p:tgtEl>
                                          <p:spTgt spid="1038"/>
                                        </p:tgtEl>
                                        <p:attrNameLst>
                                          <p:attrName>style.visibility</p:attrName>
                                        </p:attrNameLst>
                                      </p:cBhvr>
                                      <p:to>
                                        <p:strVal val="visible"/>
                                      </p:to>
                                    </p:set>
                                    <p:anim calcmode="lin" valueType="num">
                                      <p:cBhvr>
                                        <p:cTn id="31" dur="500" fill="hold"/>
                                        <p:tgtEl>
                                          <p:spTgt spid="1038"/>
                                        </p:tgtEl>
                                        <p:attrNameLst>
                                          <p:attrName>ppt_w</p:attrName>
                                        </p:attrNameLst>
                                      </p:cBhvr>
                                      <p:tavLst>
                                        <p:tav tm="0">
                                          <p:val>
                                            <p:strVal val="#ppt_w*0.70"/>
                                          </p:val>
                                        </p:tav>
                                        <p:tav tm="100000">
                                          <p:val>
                                            <p:strVal val="#ppt_w"/>
                                          </p:val>
                                        </p:tav>
                                      </p:tavLst>
                                    </p:anim>
                                    <p:anim calcmode="lin" valueType="num">
                                      <p:cBhvr>
                                        <p:cTn id="32" dur="500" fill="hold"/>
                                        <p:tgtEl>
                                          <p:spTgt spid="1038"/>
                                        </p:tgtEl>
                                        <p:attrNameLst>
                                          <p:attrName>ppt_h</p:attrName>
                                        </p:attrNameLst>
                                      </p:cBhvr>
                                      <p:tavLst>
                                        <p:tav tm="0">
                                          <p:val>
                                            <p:strVal val="#ppt_h"/>
                                          </p:val>
                                        </p:tav>
                                        <p:tav tm="100000">
                                          <p:val>
                                            <p:strVal val="#ppt_h"/>
                                          </p:val>
                                        </p:tav>
                                      </p:tavLst>
                                    </p:anim>
                                    <p:animEffect transition="in" filter="fade">
                                      <p:cBhvr>
                                        <p:cTn id="33" dur="500"/>
                                        <p:tgtEl>
                                          <p:spTgt spid="1038"/>
                                        </p:tgtEl>
                                      </p:cBhvr>
                                    </p:animEffect>
                                  </p:childTnLst>
                                </p:cTn>
                              </p:par>
                            </p:childTnLst>
                          </p:cTn>
                        </p:par>
                        <p:par>
                          <p:cTn id="34" fill="hold">
                            <p:stCondLst>
                              <p:cond delay="3000"/>
                            </p:stCondLst>
                            <p:childTnLst>
                              <p:par>
                                <p:cTn id="35" presetID="55" presetClass="entr" presetSubtype="0" fill="hold" nodeType="after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p:cTn id="37" dur="500" fill="hold"/>
                                        <p:tgtEl>
                                          <p:spTgt spid="1032"/>
                                        </p:tgtEl>
                                        <p:attrNameLst>
                                          <p:attrName>ppt_w</p:attrName>
                                        </p:attrNameLst>
                                      </p:cBhvr>
                                      <p:tavLst>
                                        <p:tav tm="0">
                                          <p:val>
                                            <p:strVal val="#ppt_w*0.70"/>
                                          </p:val>
                                        </p:tav>
                                        <p:tav tm="100000">
                                          <p:val>
                                            <p:strVal val="#ppt_w"/>
                                          </p:val>
                                        </p:tav>
                                      </p:tavLst>
                                    </p:anim>
                                    <p:anim calcmode="lin" valueType="num">
                                      <p:cBhvr>
                                        <p:cTn id="38" dur="500" fill="hold"/>
                                        <p:tgtEl>
                                          <p:spTgt spid="1032"/>
                                        </p:tgtEl>
                                        <p:attrNameLst>
                                          <p:attrName>ppt_h</p:attrName>
                                        </p:attrNameLst>
                                      </p:cBhvr>
                                      <p:tavLst>
                                        <p:tav tm="0">
                                          <p:val>
                                            <p:strVal val="#ppt_h"/>
                                          </p:val>
                                        </p:tav>
                                        <p:tav tm="100000">
                                          <p:val>
                                            <p:strVal val="#ppt_h"/>
                                          </p:val>
                                        </p:tav>
                                      </p:tavLst>
                                    </p:anim>
                                    <p:animEffect transition="in" filter="fade">
                                      <p:cBhvr>
                                        <p:cTn id="39" dur="500"/>
                                        <p:tgtEl>
                                          <p:spTgt spid="1032"/>
                                        </p:tgtEl>
                                      </p:cBhvr>
                                    </p:animEffect>
                                  </p:childTnLst>
                                </p:cTn>
                              </p:par>
                            </p:childTnLst>
                          </p:cTn>
                        </p:par>
                        <p:par>
                          <p:cTn id="40" fill="hold">
                            <p:stCondLst>
                              <p:cond delay="3500"/>
                            </p:stCondLst>
                            <p:childTnLst>
                              <p:par>
                                <p:cTn id="41" presetID="55" presetClass="entr" presetSubtype="0" fill="hold" nodeType="afterEffect">
                                  <p:stCondLst>
                                    <p:cond delay="0"/>
                                  </p:stCondLst>
                                  <p:childTnLst>
                                    <p:set>
                                      <p:cBhvr>
                                        <p:cTn id="42" dur="1" fill="hold">
                                          <p:stCondLst>
                                            <p:cond delay="0"/>
                                          </p:stCondLst>
                                        </p:cTn>
                                        <p:tgtEl>
                                          <p:spTgt spid="1036"/>
                                        </p:tgtEl>
                                        <p:attrNameLst>
                                          <p:attrName>style.visibility</p:attrName>
                                        </p:attrNameLst>
                                      </p:cBhvr>
                                      <p:to>
                                        <p:strVal val="visible"/>
                                      </p:to>
                                    </p:set>
                                    <p:anim calcmode="lin" valueType="num">
                                      <p:cBhvr>
                                        <p:cTn id="43" dur="500" fill="hold"/>
                                        <p:tgtEl>
                                          <p:spTgt spid="1036"/>
                                        </p:tgtEl>
                                        <p:attrNameLst>
                                          <p:attrName>ppt_w</p:attrName>
                                        </p:attrNameLst>
                                      </p:cBhvr>
                                      <p:tavLst>
                                        <p:tav tm="0">
                                          <p:val>
                                            <p:strVal val="#ppt_w*0.70"/>
                                          </p:val>
                                        </p:tav>
                                        <p:tav tm="100000">
                                          <p:val>
                                            <p:strVal val="#ppt_w"/>
                                          </p:val>
                                        </p:tav>
                                      </p:tavLst>
                                    </p:anim>
                                    <p:anim calcmode="lin" valueType="num">
                                      <p:cBhvr>
                                        <p:cTn id="44" dur="500" fill="hold"/>
                                        <p:tgtEl>
                                          <p:spTgt spid="1036"/>
                                        </p:tgtEl>
                                        <p:attrNameLst>
                                          <p:attrName>ppt_h</p:attrName>
                                        </p:attrNameLst>
                                      </p:cBhvr>
                                      <p:tavLst>
                                        <p:tav tm="0">
                                          <p:val>
                                            <p:strVal val="#ppt_h"/>
                                          </p:val>
                                        </p:tav>
                                        <p:tav tm="100000">
                                          <p:val>
                                            <p:strVal val="#ppt_h"/>
                                          </p:val>
                                        </p:tav>
                                      </p:tavLst>
                                    </p:anim>
                                    <p:animEffect transition="in" filter="fade">
                                      <p:cBhvr>
                                        <p:cTn id="45" dur="500"/>
                                        <p:tgtEl>
                                          <p:spTgt spid="1036"/>
                                        </p:tgtEl>
                                      </p:cBhvr>
                                    </p:animEffec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nodeType="click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Scale>
                                      <p:cBhvr>
                                        <p:cTn id="50" dur="1000" decel="50000" fill="hold">
                                          <p:stCondLst>
                                            <p:cond delay="0"/>
                                          </p:stCondLst>
                                        </p:cTn>
                                        <p:tgtEl>
                                          <p:spTgt spid="4">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4">
                                            <p:txEl>
                                              <p:pRg st="6" end="6"/>
                                            </p:txEl>
                                          </p:spTgt>
                                        </p:tgtEl>
                                        <p:attrNameLst>
                                          <p:attrName>ppt_x</p:attrName>
                                          <p:attrName>ppt_y</p:attrName>
                                        </p:attrNameLst>
                                      </p:cBhvr>
                                    </p:animMotion>
                                    <p:animEffect transition="in" filter="fade">
                                      <p:cBhvr>
                                        <p:cTn id="52" dur="1000"/>
                                        <p:tgtEl>
                                          <p:spTgt spid="4">
                                            <p:txEl>
                                              <p:pRg st="6" end="6"/>
                                            </p:txEl>
                                          </p:spTgt>
                                        </p:tgtEl>
                                      </p:cBhvr>
                                    </p:animEffect>
                                  </p:childTnLst>
                                </p:cTn>
                              </p:par>
                              <p:par>
                                <p:cTn id="53" presetID="15" presetClass="entr" presetSubtype="0" fill="hold" nodeType="withEffect">
                                  <p:stCondLst>
                                    <p:cond delay="0"/>
                                  </p:stCondLst>
                                  <p:childTnLst>
                                    <p:set>
                                      <p:cBhvr>
                                        <p:cTn id="54" dur="1" fill="hold">
                                          <p:stCondLst>
                                            <p:cond delay="0"/>
                                          </p:stCondLst>
                                        </p:cTn>
                                        <p:tgtEl>
                                          <p:spTgt spid="1040"/>
                                        </p:tgtEl>
                                        <p:attrNameLst>
                                          <p:attrName>style.visibility</p:attrName>
                                        </p:attrNameLst>
                                      </p:cBhvr>
                                      <p:to>
                                        <p:strVal val="visible"/>
                                      </p:to>
                                    </p:set>
                                    <p:anim calcmode="lin" valueType="num">
                                      <p:cBhvr>
                                        <p:cTn id="55" dur="1000" fill="hold"/>
                                        <p:tgtEl>
                                          <p:spTgt spid="1040"/>
                                        </p:tgtEl>
                                        <p:attrNameLst>
                                          <p:attrName>ppt_w</p:attrName>
                                        </p:attrNameLst>
                                      </p:cBhvr>
                                      <p:tavLst>
                                        <p:tav tm="0">
                                          <p:val>
                                            <p:fltVal val="0"/>
                                          </p:val>
                                        </p:tav>
                                        <p:tav tm="100000">
                                          <p:val>
                                            <p:strVal val="#ppt_w"/>
                                          </p:val>
                                        </p:tav>
                                      </p:tavLst>
                                    </p:anim>
                                    <p:anim calcmode="lin" valueType="num">
                                      <p:cBhvr>
                                        <p:cTn id="56" dur="1000" fill="hold"/>
                                        <p:tgtEl>
                                          <p:spTgt spid="1040"/>
                                        </p:tgtEl>
                                        <p:attrNameLst>
                                          <p:attrName>ppt_h</p:attrName>
                                        </p:attrNameLst>
                                      </p:cBhvr>
                                      <p:tavLst>
                                        <p:tav tm="0">
                                          <p:val>
                                            <p:fltVal val="0"/>
                                          </p:val>
                                        </p:tav>
                                        <p:tav tm="100000">
                                          <p:val>
                                            <p:strVal val="#ppt_h"/>
                                          </p:val>
                                        </p:tav>
                                      </p:tavLst>
                                    </p:anim>
                                    <p:anim calcmode="lin" valueType="num">
                                      <p:cBhvr>
                                        <p:cTn id="57" dur="1000" fill="hold"/>
                                        <p:tgtEl>
                                          <p:spTgt spid="104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40"/>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1044"/>
                                        </p:tgtEl>
                                        <p:attrNameLst>
                                          <p:attrName>style.visibility</p:attrName>
                                        </p:attrNameLst>
                                      </p:cBhvr>
                                      <p:to>
                                        <p:strVal val="visible"/>
                                      </p:to>
                                    </p:set>
                                    <p:anim calcmode="lin" valueType="num">
                                      <p:cBhvr>
                                        <p:cTn id="61" dur="1000" fill="hold"/>
                                        <p:tgtEl>
                                          <p:spTgt spid="1044"/>
                                        </p:tgtEl>
                                        <p:attrNameLst>
                                          <p:attrName>ppt_w</p:attrName>
                                        </p:attrNameLst>
                                      </p:cBhvr>
                                      <p:tavLst>
                                        <p:tav tm="0">
                                          <p:val>
                                            <p:fltVal val="0"/>
                                          </p:val>
                                        </p:tav>
                                        <p:tav tm="100000">
                                          <p:val>
                                            <p:strVal val="#ppt_w"/>
                                          </p:val>
                                        </p:tav>
                                      </p:tavLst>
                                    </p:anim>
                                    <p:anim calcmode="lin" valueType="num">
                                      <p:cBhvr>
                                        <p:cTn id="62" dur="1000" fill="hold"/>
                                        <p:tgtEl>
                                          <p:spTgt spid="1044"/>
                                        </p:tgtEl>
                                        <p:attrNameLst>
                                          <p:attrName>ppt_h</p:attrName>
                                        </p:attrNameLst>
                                      </p:cBhvr>
                                      <p:tavLst>
                                        <p:tav tm="0">
                                          <p:val>
                                            <p:fltVal val="0"/>
                                          </p:val>
                                        </p:tav>
                                        <p:tav tm="100000">
                                          <p:val>
                                            <p:strVal val="#ppt_h"/>
                                          </p:val>
                                        </p:tav>
                                      </p:tavLst>
                                    </p:anim>
                                    <p:anim calcmode="lin" valueType="num">
                                      <p:cBhvr>
                                        <p:cTn id="63" dur="1000" fill="hold"/>
                                        <p:tgtEl>
                                          <p:spTgt spid="104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044"/>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042"/>
                                        </p:tgtEl>
                                        <p:attrNameLst>
                                          <p:attrName>style.visibility</p:attrName>
                                        </p:attrNameLst>
                                      </p:cBhvr>
                                      <p:to>
                                        <p:strVal val="visible"/>
                                      </p:to>
                                    </p:set>
                                    <p:anim calcmode="lin" valueType="num">
                                      <p:cBhvr>
                                        <p:cTn id="67" dur="1000" fill="hold"/>
                                        <p:tgtEl>
                                          <p:spTgt spid="1042"/>
                                        </p:tgtEl>
                                        <p:attrNameLst>
                                          <p:attrName>ppt_w</p:attrName>
                                        </p:attrNameLst>
                                      </p:cBhvr>
                                      <p:tavLst>
                                        <p:tav tm="0">
                                          <p:val>
                                            <p:fltVal val="0"/>
                                          </p:val>
                                        </p:tav>
                                        <p:tav tm="100000">
                                          <p:val>
                                            <p:strVal val="#ppt_w"/>
                                          </p:val>
                                        </p:tav>
                                      </p:tavLst>
                                    </p:anim>
                                    <p:anim calcmode="lin" valueType="num">
                                      <p:cBhvr>
                                        <p:cTn id="68" dur="1000" fill="hold"/>
                                        <p:tgtEl>
                                          <p:spTgt spid="1042"/>
                                        </p:tgtEl>
                                        <p:attrNameLst>
                                          <p:attrName>ppt_h</p:attrName>
                                        </p:attrNameLst>
                                      </p:cBhvr>
                                      <p:tavLst>
                                        <p:tav tm="0">
                                          <p:val>
                                            <p:fltVal val="0"/>
                                          </p:val>
                                        </p:tav>
                                        <p:tav tm="100000">
                                          <p:val>
                                            <p:strVal val="#ppt_h"/>
                                          </p:val>
                                        </p:tav>
                                      </p:tavLst>
                                    </p:anim>
                                    <p:anim calcmode="lin" valueType="num">
                                      <p:cBhvr>
                                        <p:cTn id="69" dur="1000" fill="hold"/>
                                        <p:tgtEl>
                                          <p:spTgt spid="104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0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524000"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3581400" y="1295400"/>
            <a:ext cx="5562600" cy="5562600"/>
          </a:xfrm>
          <a:prstGeom prst="rect">
            <a:avLst/>
          </a:prstGeom>
          <a:solidFill>
            <a:srgbClr val="FFC000"/>
          </a:solidFill>
        </p:spPr>
        <p:txBody>
          <a:bodyPr wrap="square">
            <a:noAutofit/>
          </a:bodyPr>
          <a:lstStyle/>
          <a:p>
            <a:r>
              <a:rPr lang="en-US" sz="2000" b="1" dirty="0" smtClean="0"/>
              <a:t>2.2.2 LDE Safety Analyses </a:t>
            </a:r>
          </a:p>
          <a:p>
            <a:r>
              <a:rPr lang="en-US" sz="2000" dirty="0" smtClean="0"/>
              <a:t>a. A recognized Safety Analysis, such as a Fault Tree Analysis, a Failure Modes and Effects Analysis, or an Operating and Support Hazard Analysis shall be performed by the </a:t>
            </a:r>
            <a:r>
              <a:rPr lang="en-US" sz="2000" b="1" dirty="0" smtClean="0"/>
              <a:t>owning organization </a:t>
            </a:r>
            <a:r>
              <a:rPr lang="en-US" sz="2000" dirty="0" smtClean="0"/>
              <a:t>on critical LDE’s (</a:t>
            </a:r>
            <a:r>
              <a:rPr lang="en-US" sz="2000" b="1" dirty="0" smtClean="0"/>
              <a:t>including jacks</a:t>
            </a:r>
            <a:r>
              <a:rPr lang="en-US" sz="2000" dirty="0" smtClean="0"/>
              <a:t>, as defined in NASA-STD-8719.9). The critical or non-critical category determination shall be performed in accordance with Appendix C of GPR 8834.1, Lifting Operations Requirements. The analysis shall, as a minimum, determine potential sources of danger, identify failure modes, and recommend resolutions and a system of risk acceptance for those conditions that could cause loss of life, personal injury, and loss of or damage to the equipment, facility, or load. </a:t>
            </a:r>
          </a:p>
          <a:p>
            <a:endParaRPr lang="en-US" sz="1100" dirty="0" smtClean="0"/>
          </a:p>
          <a:p>
            <a:r>
              <a:rPr lang="en-US" sz="2000" dirty="0" smtClean="0"/>
              <a:t>b. Safety Analyses shall be reviewed and approved by the </a:t>
            </a:r>
            <a:r>
              <a:rPr lang="en-US" sz="2000" b="1" dirty="0" smtClean="0">
                <a:solidFill>
                  <a:srgbClr val="C00000"/>
                </a:solidFill>
              </a:rPr>
              <a:t>LDE</a:t>
            </a:r>
            <a:r>
              <a:rPr lang="en-US" sz="2000" dirty="0" smtClean="0"/>
              <a:t> Manager. </a:t>
            </a:r>
          </a:p>
        </p:txBody>
      </p:sp>
      <p:pic>
        <p:nvPicPr>
          <p:cNvPr id="32770" name="Picture 2" descr="http://www.circulareconomytoolkit.org/images/FaultTreeAnalysisExample.png"/>
          <p:cNvPicPr>
            <a:picLocks noChangeAspect="1" noChangeArrowheads="1"/>
          </p:cNvPicPr>
          <p:nvPr/>
        </p:nvPicPr>
        <p:blipFill>
          <a:blip r:embed="rId3" cstate="print"/>
          <a:srcRect/>
          <a:stretch>
            <a:fillRect/>
          </a:stretch>
        </p:blipFill>
        <p:spPr bwMode="auto">
          <a:xfrm>
            <a:off x="990600" y="1600200"/>
            <a:ext cx="2002943" cy="1905000"/>
          </a:xfrm>
          <a:prstGeom prst="rect">
            <a:avLst/>
          </a:prstGeom>
          <a:noFill/>
        </p:spPr>
      </p:pic>
      <p:pic>
        <p:nvPicPr>
          <p:cNvPr id="32772" name="Picture 4" descr="http://www.ahrq.gov/news/events/conference/2009/hurley/slide7.jpg"/>
          <p:cNvPicPr>
            <a:picLocks noChangeAspect="1" noChangeArrowheads="1"/>
          </p:cNvPicPr>
          <p:nvPr/>
        </p:nvPicPr>
        <p:blipFill>
          <a:blip r:embed="rId4" cstate="print"/>
          <a:srcRect/>
          <a:stretch>
            <a:fillRect/>
          </a:stretch>
        </p:blipFill>
        <p:spPr bwMode="auto">
          <a:xfrm>
            <a:off x="0" y="4038600"/>
            <a:ext cx="3352800" cy="2514600"/>
          </a:xfrm>
          <a:prstGeom prst="rect">
            <a:avLst/>
          </a:prstGeo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http://ts1.mm.bing.net/th?&amp;id=HN.608048707945303487&amp;w=300&amp;h=300&amp;c=0&amp;pid=1.9&amp;rs=0&amp;p=0"/>
          <p:cNvPicPr>
            <a:picLocks noChangeAspect="1" noChangeArrowheads="1"/>
          </p:cNvPicPr>
          <p:nvPr/>
        </p:nvPicPr>
        <p:blipFill>
          <a:blip r:embed="rId2" cstate="print"/>
          <a:srcRect/>
          <a:stretch>
            <a:fillRect/>
          </a:stretch>
        </p:blipFill>
        <p:spPr bwMode="auto">
          <a:xfrm>
            <a:off x="3733800" y="2133600"/>
            <a:ext cx="5410200" cy="3606800"/>
          </a:xfrm>
          <a:prstGeom prst="rect">
            <a:avLst/>
          </a:prstGeom>
          <a:noFill/>
        </p:spPr>
      </p:pic>
      <p:pic>
        <p:nvPicPr>
          <p:cNvPr id="2" name="Picture 1"/>
          <p:cNvPicPr>
            <a:picLocks noChangeAspect="1" noChangeArrowheads="1"/>
          </p:cNvPicPr>
          <p:nvPr/>
        </p:nvPicPr>
        <p:blipFill>
          <a:blip r:embed="rId3" cstate="print"/>
          <a:srcRect l="-688" t="-635" r="-688" b="-635"/>
          <a:stretch>
            <a:fillRect/>
          </a:stretch>
        </p:blipFill>
        <p:spPr bwMode="auto">
          <a:xfrm>
            <a:off x="0" y="0"/>
            <a:ext cx="1179094" cy="1066800"/>
          </a:xfrm>
          <a:prstGeom prst="rect">
            <a:avLst/>
          </a:prstGeom>
          <a:noFill/>
          <a:ln w="9525">
            <a:noFill/>
            <a:miter lim="800000"/>
            <a:headEnd/>
            <a:tailEnd/>
          </a:ln>
        </p:spPr>
      </p:pic>
      <p:sp>
        <p:nvSpPr>
          <p:cNvPr id="3" name="Rectangle 3"/>
          <p:cNvSpPr txBox="1">
            <a:spLocks noChangeArrowheads="1"/>
          </p:cNvSpPr>
          <p:nvPr/>
        </p:nvSpPr>
        <p:spPr>
          <a:xfrm>
            <a:off x="1219200" y="0"/>
            <a:ext cx="7924800" cy="1066800"/>
          </a:xfrm>
          <a:prstGeom prst="rect">
            <a:avLst/>
          </a:prstGeom>
          <a:solidFill>
            <a:srgbClr val="0066FF"/>
          </a:solidFill>
        </p:spPr>
        <p:txBody>
          <a:bodyP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0" y="1066800"/>
            <a:ext cx="3657600" cy="5791200"/>
          </a:xfrm>
          <a:prstGeom prst="rect">
            <a:avLst/>
          </a:prstGeom>
          <a:solidFill>
            <a:srgbClr val="FFC000"/>
          </a:solidFill>
        </p:spPr>
        <p:txBody>
          <a:bodyPr wrap="square">
            <a:noAutofit/>
          </a:bodyPr>
          <a:lstStyle/>
          <a:p>
            <a:r>
              <a:rPr lang="en-US" b="1" dirty="0" smtClean="0"/>
              <a:t>2.3 Operational Requirements </a:t>
            </a:r>
          </a:p>
          <a:p>
            <a:endParaRPr lang="en-US" b="1" dirty="0" smtClean="0"/>
          </a:p>
          <a:p>
            <a:r>
              <a:rPr lang="en-US" sz="2000" b="1" dirty="0" smtClean="0"/>
              <a:t>2.3.1 Criticality Determination. The owning organizations shall specify the category of operations to be performed by their LDE, i.e., critical or noncritical, so that the </a:t>
            </a:r>
            <a:r>
              <a:rPr lang="en-US" sz="2000" b="1" dirty="0" smtClean="0">
                <a:solidFill>
                  <a:srgbClr val="C00000"/>
                </a:solidFill>
              </a:rPr>
              <a:t>LDE</a:t>
            </a:r>
            <a:r>
              <a:rPr lang="en-US" sz="2000" b="1" dirty="0" smtClean="0"/>
              <a:t> Manager may provide the requisite compliance requirements for the LDE. Appendix C of GPR 8834.1 must be completed, submitted, and approved by the  </a:t>
            </a:r>
            <a:r>
              <a:rPr lang="en-US" sz="2000" b="1" dirty="0" smtClean="0">
                <a:solidFill>
                  <a:srgbClr val="C00000"/>
                </a:solidFill>
              </a:rPr>
              <a:t>LDE</a:t>
            </a:r>
            <a:r>
              <a:rPr lang="en-US" sz="2000" b="1" dirty="0" smtClean="0"/>
              <a:t>  Manager, </a:t>
            </a:r>
          </a:p>
          <a:p>
            <a:r>
              <a:rPr lang="en-US" sz="2000" b="1" dirty="0" smtClean="0"/>
              <a:t> </a:t>
            </a:r>
          </a:p>
          <a:p>
            <a:r>
              <a:rPr lang="en-US" sz="2000" b="1" dirty="0" smtClean="0"/>
              <a:t> </a:t>
            </a:r>
          </a:p>
        </p:txBody>
      </p:sp>
      <p:sp>
        <p:nvSpPr>
          <p:cNvPr id="5" name="Rectangle 4"/>
          <p:cNvSpPr/>
          <p:nvPr/>
        </p:nvSpPr>
        <p:spPr>
          <a:xfrm>
            <a:off x="0" y="1066800"/>
            <a:ext cx="3657600" cy="3693319"/>
          </a:xfrm>
          <a:prstGeom prst="rect">
            <a:avLst/>
          </a:prstGeom>
          <a:solidFill>
            <a:srgbClr val="FFC000"/>
          </a:solidFill>
        </p:spPr>
        <p:txBody>
          <a:bodyPr wrap="square">
            <a:spAutoFit/>
          </a:bodyPr>
          <a:lstStyle/>
          <a:p>
            <a:r>
              <a:rPr lang="en-US" b="1" dirty="0" smtClean="0"/>
              <a:t>2.3.2 LD (except MPJ) Inspection Requirements. Inspection requirements are based on the usage categories of LDs. “Daily” inspection requirements are generated by the LD owner. “Frequent” or “Periodic” inspections are defined in </a:t>
            </a:r>
            <a:r>
              <a:rPr lang="en-US" b="1" dirty="0" smtClean="0">
                <a:solidFill>
                  <a:srgbClr val="C00000"/>
                </a:solidFill>
              </a:rPr>
              <a:t>LDE Certification Groups </a:t>
            </a:r>
            <a:r>
              <a:rPr lang="en-US" b="1" dirty="0" smtClean="0"/>
              <a:t>approved procedures.</a:t>
            </a:r>
          </a:p>
          <a:p>
            <a:endParaRPr lang="en-US" b="1" dirty="0" smtClean="0"/>
          </a:p>
          <a:p>
            <a:endParaRPr lang="en-US" b="1" dirty="0" smtClean="0"/>
          </a:p>
          <a:p>
            <a:endParaRPr lang="en-US" b="1" dirty="0" smtClean="0"/>
          </a:p>
          <a:p>
            <a:endParaRPr lang="en-US" b="1" dirty="0" smtClean="0"/>
          </a:p>
        </p:txBody>
      </p:sp>
      <p:sp>
        <p:nvSpPr>
          <p:cNvPr id="6" name="Rectangle 5"/>
          <p:cNvSpPr/>
          <p:nvPr/>
        </p:nvSpPr>
        <p:spPr>
          <a:xfrm>
            <a:off x="0" y="1066800"/>
            <a:ext cx="3657600" cy="5154513"/>
          </a:xfrm>
          <a:prstGeom prst="rect">
            <a:avLst/>
          </a:prstGeom>
          <a:solidFill>
            <a:srgbClr val="FFC000"/>
          </a:solidFill>
        </p:spPr>
        <p:txBody>
          <a:bodyPr wrap="square">
            <a:spAutoFit/>
          </a:bodyPr>
          <a:lstStyle/>
          <a:p>
            <a:r>
              <a:rPr lang="en-US" b="1" dirty="0" smtClean="0"/>
              <a:t>2.3.2.1 Active LDs – These are devices that are available for unlimited daily use and: </a:t>
            </a:r>
          </a:p>
          <a:p>
            <a:pPr>
              <a:buFont typeface="Wingdings" pitchFamily="2" charset="2"/>
              <a:buChar char="Ø"/>
            </a:pPr>
            <a:r>
              <a:rPr lang="en-US" dirty="0" smtClean="0">
                <a:solidFill>
                  <a:srgbClr val="C00000"/>
                </a:solidFill>
              </a:rPr>
              <a:t>The Certified LDE Operator </a:t>
            </a:r>
            <a:r>
              <a:rPr lang="en-US" dirty="0" smtClean="0"/>
              <a:t>shall perform, prior to initial use, Daily Inspections and limit switch tests and record entry in the logbook in accordance with </a:t>
            </a:r>
            <a:r>
              <a:rPr lang="en-US" b="1" dirty="0" smtClean="0">
                <a:solidFill>
                  <a:srgbClr val="C00000"/>
                </a:solidFill>
              </a:rPr>
              <a:t>LDE</a:t>
            </a:r>
            <a:r>
              <a:rPr lang="en-US" dirty="0" smtClean="0"/>
              <a:t> </a:t>
            </a:r>
            <a:r>
              <a:rPr lang="en-US" dirty="0" smtClean="0"/>
              <a:t>approved procedures. </a:t>
            </a:r>
          </a:p>
          <a:p>
            <a:pPr>
              <a:buFont typeface="Wingdings" pitchFamily="2" charset="2"/>
              <a:buChar char="Ø"/>
            </a:pPr>
            <a:r>
              <a:rPr lang="en-US" b="1" dirty="0" smtClean="0">
                <a:solidFill>
                  <a:srgbClr val="C00000"/>
                </a:solidFill>
              </a:rPr>
              <a:t>The LDE Certification Groups </a:t>
            </a:r>
            <a:r>
              <a:rPr lang="en-US" dirty="0" smtClean="0"/>
              <a:t>shall perform Frequent Inspections on a monthly interval in accordance with NASA-STD 8719.9. </a:t>
            </a:r>
          </a:p>
          <a:p>
            <a:pPr>
              <a:buFont typeface="Wingdings" pitchFamily="2" charset="2"/>
              <a:buChar char="Ø"/>
            </a:pPr>
            <a:endParaRPr lang="en-US" dirty="0" smtClean="0"/>
          </a:p>
          <a:p>
            <a:pPr>
              <a:buClr>
                <a:srgbClr val="C00000"/>
              </a:buClr>
              <a:buFont typeface="Wingdings" pitchFamily="2" charset="2"/>
              <a:buChar char="Ø"/>
            </a:pPr>
            <a:r>
              <a:rPr lang="en-US" dirty="0" smtClean="0"/>
              <a:t> </a:t>
            </a:r>
            <a:r>
              <a:rPr lang="en-US" b="1" dirty="0" smtClean="0">
                <a:solidFill>
                  <a:srgbClr val="C00000"/>
                </a:solidFill>
              </a:rPr>
              <a:t>The LDE Certification Groups</a:t>
            </a:r>
            <a:r>
              <a:rPr lang="en-US" dirty="0" smtClean="0"/>
              <a:t> shall perform Periodic Inspections for recertification once a year in accordance with NASA-STD 8719.9. </a:t>
            </a:r>
          </a:p>
        </p:txBody>
      </p:sp>
      <p:sp>
        <p:nvSpPr>
          <p:cNvPr id="9" name="Oval 8"/>
          <p:cNvSpPr/>
          <p:nvPr/>
        </p:nvSpPr>
        <p:spPr>
          <a:xfrm>
            <a:off x="6096000" y="1371600"/>
            <a:ext cx="3048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444" name="AutoShape 4" descr="data:image/jpeg;base64,/9j/4AAQSkZJRgABAQEAYABgAAD/2wBDAAoHBwkHBgoJCAkLCwoMDxkQDw4ODx4WFxIZJCAmJSMgIyIoLTkwKCo2KyIjMkQyNjs9QEBAJjBGS0U+Sjk/QD3/2wBDAQsLCw8NDx0QEB09KSMpPT09PT09PT09PT09PT09PT09PT09PT09PT09PT09PT09PT09PT09PT09PT09PT09PT3/wAARCAC0AS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PpMswwHt1YHnaP8A61Y+oaa1mV80xvuzytdbI0xkZYY1HPGZOfyrA8UxyCzilxyrHOTmuFxN1Ipadplrd+azMqFAOAuSalv9IgtrYPEQzFgCCo4HrXOQXlz5mNygdDitNI7i4ZQThScc8Gud0qnPfm07FXJltrYr0U4+9ioHitnHyqCB71rNovkJC6MwaQfNxRJouYy4LhwOuOK15WPmRR0eCOKO4IHzkYDE9vSte2YlB9B/Ks2xhaKWSF8tjqw9avWxG0c9v8auOxlLcNTH7pD/ALVZ7/eUjH3e/wBK0b/Btx7MKzJGKopUZb0qhITA8j5TkE0hP7+I+gWmRSvJG4ZGQAjAOKUnHlH2H86ABTw4/wA9a6/wlaeVZvO6YaRyBx/CK5O2l+z3fmBVYxndtbocGu70/W7W/hBt2XzCP9SxwwP9a8zM5zVPlitHub0Er3NaeeNERYyTjrn1qg90Q2VOKbOsicMMetU2DNkjoDXz0qjlK52KNkXhcKfml+cH35qDzlYnbnFVCxU80gfniqck1YVhb+NZ7d42HBHX0rzu94usf7Vd/czbInJ7A1wN7/x85969XK72kuhlUIW6mkxSOfmP1pM19EtjznuQalxp8/utYtvIVtoCGxnj6+1a2pOq2jhj14rHt8/ZIuW4bHAzn61XQaJUha8vbe1j5eWXYB9a9hkhW12W8YwkKKgH0FcF4B0k3/ipJzgx2ymQ57N0H869KutPuHnd1CkE+tc9WV3Y0gjPpyTfZ/Mmzjyo3fP0BNSGwuAf9U34Vm+IPMsPDmpSyIyZgMYLDGSxArJalnlJLXDvI/3mbcfr1pv2CNpBIxY/7PapoF/d/U0/Fdq0MBFAA9qrXEuTgVLNIEU1QLZJNNDHSAoQMg5GeDmoWfAOKWRtq5qtyxJJNUkIeemT0poyTTmidYQ56E4pE460wLMcjxjhjn61J9rm/vmq3mCjzKloZ9LXGni0Vp5njjcH7u4c1y+sXMVzbeSACQc5J4p99oS/aJRmQbWIwTmsS500xMOdwNczZaKcNusc24ouM81sW0kIIJKg1zyxkTFSO9aNvZ+YDUNlo6CS8hMcf7wfKfWmTanBsKmRefeo00pW0RnKZCygbh9OlV30aN4uVANAhd1uHMkcyHeOeRwabaZwc89f50mi+FWa7NzcZCKfkG3k+9b66BEjnE8hH0FWoslmJe/8erfnWY56H3rr7jQIJoSn2mRc9SADWXdeD4kQPBqF0ZByA5G3P0xT5WIwR1kAFQ6lbzRQNHylzEFcJuw2Cc8j6V0GmBFkkPlJDfwry4GVOf4sGsfWIrrVrh76IJ9oixFcIDjaw6MvsRSVr6mnI0rld2cSyFBk8/rVKW6cYXy4yR0Kggj8a1hHL5P+rXzMDczt1PfoKYtgwO/MIPvk1Dmr7mkaQ608VavYRrulEyY/1cw3cemetaSePLGVUXULeSyYn7wG5M/zFYP2d3lJkZJFQn5MYzUd7YxTqI+OT0z0rhq4OhUl7y+aOlrlhdM7uzubXU4t9peRTLngBqla1ljbBUivJriCTRpTGsj+RJyCDjBq/p3jnUtNlSOOZrmMsB5c4z/492rjq5RPelK5n7VbSO91NClu+1gxx0HWuHvstN8vODXcWet2N8wVwIZT6jI/OuY8XWiW5WazePk/vFUZ/Gnl7dOTpzVmKpqroxn6nNN3Y/Cmh8rknJNMZuK+iWx573Ib2BLrb5kjDA7dKomZtOgmtIwsnmAAO3BWrcj5JGai8kXTJHs3SOQoPfmkykz0j4YacbfQJL1x811JkEj+EcD+tdoaqaZZppumW1pEuEhjVAPoKsZO6uSTuzVIceOa4z4o3Xl+G4ou804H5ZNdix7V5v8AFW43T6ba54UNIR+lVTXvIHscRGNkYFBbApx4FVbibAwK7DIguJNzYBqKm9frQxwp9aoRHKdzf0pijPpxVqFUk4ONwplzbhV3Dt6UX6DGyFpIVRQcDnNQHI4qe3mwQpPBqa6hBjDr17/Si9tAKQJzTqTpzS+YPSmI+kNdZv7Rn2Rtyc9K5+4BcBipA966u+gV7hriS6gijI5BYZJrndTu9OVAqTIzg5yp/SuSTNEctKNt4wxnmtizQbPqKitNMm1K8LW6/IOrsCFH411NppFraIN7eY/qw4/Kp5Wyr2ILCCWeymiToWB56VLBpfkOHlbzCP4c4FXHdBxvAHtUDGA8mYmtVFEORO82BjCD6GqhmYOcEfQVHLPax/xs59AKz7i7aRgqDbn0qhF97sqetMe8JXGTWeZCGUZpplJYigCjqM/2TVLe4H3ZP3T/AI9P1qKGQQeIBnOy6hIb03L/APWNQayzPfafAORJLu/Lmm6y7Wv2S8XBMEoLfQ8Gs5OzR1Uo80X6fkarBIGPGVbkVBcTRKuRj8qnmIePjGGGQa5y+uTvZScY4rnnR5ZabF06t467k0syM52jBqPYRgis43Ow7galivyQOlHKNyuO1eFbmzw45HNZENmZJAdjRW5PLbcsfwrTuLrfhF5J49qm03Spr6QrARsH+tc9B/8AX9q0hdIzqNF6G4jkwIsllGMFcH8qhnZvs00bQOysmC3AA59a052sNBtwgXdIQflHLN9T2rmtW1WS5jw67EGTgfdx6fWlGF3cycyv0HrTXJxxWa+rszkJGME8c1btLe8voy8c8KY7Mea6m7LUwUW3oQykhjnit/wPYf2h4jg3DKQZmY/Tp+tZTabdIG86UOx6HbXffDjTPsljc3khy0z7FOMYA/8Arms5zVtC1BpnakgdTgmo1fL57VTv5pY4WEcJlc9ADzT7EymD98CCOxrmNLFpznFeR+P7gXHi50yMW8Sr+PX+tet57mvBvFlyz+KL9mJ+eTIx6dq1oq8iZbFW5vFjG0AH1NZhZnJYnJp7rmNz3yMVFIpR8DjiutGbQ9ZArgkcDqKbJJnNMKluRQFPeqsIWOQoc1ba7jZCCpORVJgegoAPShoL2FyBzVwszWm5MOOh9RVQIxYZU+9W7JpLebzFQMvRlPQikwRFaw+fdxRf32A/WvVP7Gsf+faL/vkVxmm6XFPrNpc23+p3guh6qRzXfeYPWuSvN3VjaEe5ek0OIMC4yDxyasw6ObECSOC3LD+KU9P8KuyoXkQBwpVjgEcfnUE1khBzcvK5675MD8q0ikQ2wluvKgZ3V0de8Lgq1Q297NPEJI5jKh6hhhlPoRSPpsu0ENDgdlzn8+9ZdzF5DN5Mjq4GflPQ1YjbE7NgsOR2prldpLdzWRba5EVK3n7uVBy2Mq9SPqcVwuYW3D6YoAmnlAPy1VEvz59TgVG0me/NRGcIuSQMZz+FAE5k3SH0FSp/OqdrueHzGGC5yB6CrceMZ5oAzdWGy+spjwUk2/QHik1VPOtZocDEiFee3pSapKGvrOIHJMm4geg5NTXIJPzDrzisK2iud+C1nZ9mQafdCfSbeQSANsAZT6jg1ka0sfmh/tSKSQuNpJJ/DirVjAUu7uJBhUkDjPTDDNQaxCvmQHACK4Zse5xWl043OdU2qvKZV5biG2SRWYszKM/U1rf2EwbdbzDbn7rrVXVLdvs8CZHzSoB+ddImFiPzgLGBvbuM1EthSbRmJonYzAy852p90d+pq/PrEGnWn2XT1YlQNz4zk+vuaZNNmEiPAiPJwfve5NYN3c+RGJUY+a7blUjAxyKSjfczuRXN20krPIsxdupYDJ/WqF45aEgxuoJ6nFR3N/LI4JtlZx/FljUct5K8REsW0jGK2SsK5QZSh+U49TUkdw8JUh2BJpZEHDHOBVOaRjIMDAHTNXa5N7G7FrcsAG9iyDr610uheOHtohDEwMQ58uQfy71wE8hXaGwe/FW4DbXSgSSmGTPDAdKzlTW5rGb6ns1h4usbtV84NAx7nlT+P+Irbinjnj3xOjof4lORXh8a3tiRtmSeM9DG3P4qa07DX5rRsxtIr9yjYP5d655QaNVGMtmet3kohsppScbELZ/CvCtVtEa6LlP9YM5GcfhXcyeL577S57UtGzypt3EbWH4d65qS0lkxuJbHqaKbswcOVanOm2EahQSADmgW5ndstFyeATzW5JYZGHXiqM2jkHdDIyn0bmuiMu7MpK60RUOkt1DY46VA1hMPRvpVpvtVp99WI9V5FOS780YODg9qu76GdiktofdT6ZpRbKrglxmtIor/AHefbpTDa8n5ce9LmCxUEEfqR9DUixlRiNuPepDbvkHHSlVGHAzmlcdghu57O4SSNB15GeDWp/wkt7/dX/v4KpxRsQCyqQe2amwn/PP/AMdqXZ9Bq6PaLkWYctLcQQbWJG98k+wFQTvbW20LE0krchVXJrBTSFVjuJLZ6mtpJSrxmMZYgDd7URYmQywCYNJN9oj93wAKozQj7yymTHTIyPxrYlRZCzyRpgHlnP8AKq7K0ikW5jKn0TB/OrEcbqyeVdGVUK7/AJXQnOD6imWlwAQGDgetbGp2eY3eRcuo4wa55jOpCAUbhaxr/aA+QpwB1c9qhgU305wf9HHX3Hp+J61ELWZ4V8xshjzgcVqIogiCLjGKAJep+X8BUrYUZzwBUcI7kdKrajeJbW7uxwByaCoq5Qtg114guJmH+qUIg7DjJP8AKtK8UCbbnPy5zVTRI3hLTXAxJLmRge2eg/KrcxVrtsEEbR0rlqO8b+Z6eGjy1rdkVLDB1eVNuQ8KfoSKTWUif9yAM8Zx9c/0pLeZINRmc9VgHHqSx4qtOGMqs2Sz5Y1Tf7pChH/amR6hDvutOj7vLk49hmrFnKtxJqURPyEqCD+VNnBfWrBP7iO9U7WSS11G9LRv5crAIQPvEE1f2Tz6r1LF9KlnbBQNsYGOK5S5vlkYMGf5QEU56EHrW5qzz3qMkURQrnqwzXNRWhlLMzbGT5uTVwsZs6K3VJbeN25bblSfWsjVJFG7d6YH1yKmiv44LaNVbcMHkfrWVeXi3IPl5x61STFclVsqM9MVFKgYHingfIKRl+QmqAoyrtFQE5GM1bnH7vPvVM9atbCNWwm2QruZup5NXhOH4bBFZ1ku625HepzE38JxWLmr2Z0rDycVKJdWQE/3vr1H0NWobp1HysGx2fr+dY2+WI/Mpx6ipVusjhql0oy1iEa06ekkbyXysMSAIff/ABpWjJ5B3A/j+tY6XBA65HvU8NwFmCwyBXGDtB4rCcJxOqnOlPbc0DbfLkAt7VTutMt5FyUAPqODWp9oDoCoGe+PWqdwoK7s8jtWEask7M6JYeMo8yRmx6Zd7f3S+ZHz1FO+y6hHkLaSEezVfgmaKFmVmBVscdKsLeyt0lbPpmtXiJR6GawUJLcxxHqA+9p8pA9MUmLonnTJzjuCK2zdzgcSt+dJ9qnAwJWx9aX1p9hfUF3MhRMhydNvB+RqXzpf+fK+/wC+RWkLy4A/1r/nTvt1x/z2aj6y+wfUF3PQby+tLeNnRJZPmwT0Ao0uaCeOSVCQ0R+6T2rK12eOxieOaWMl+vlnd0P6Vk6NrUUd6YQxAnUp+PatYuV9TgcVY6e2u5ZmaeaT5EfasagYNI96LhyEaVT/AHXGAR7YrOW+ignWBclkXjHdiRXUWFgogDzsHmIyfQewq6lRQREY8xiyxKsbCeGZkYdCuRWTNp8SAyKCyk5AznAruriHzIgB2449K5fWrW4soG+z2zMhJLEc4qKVbmdmOVOyuZbzosYUnkdqImaVgRyKzYmMxeSRtkaDLMe1QyardGCZrHTrySGEDdIYiBg9DXSRFczNm7v4bSImRtqjqRWXCr3c4uLwFY1OY4j1PoW/oKyoNQeW4Rrm1mGTgM/RPwroLaFnUPsLrn0Nc8pOTsj0YQhRjzy1YvnbmLbVI9CaEfDMWxT54nA2JbPjOeEJNMWxvJHULaTkE/8APM1jU/lXQ6sNZXqTerKaDzb26J4wVQY9hn+tPL7rknqFwuPfrUlnpl+hmlewustKzBfLOT2H8qW40+7sFQ3VvLEMlizLgEmtZ6RSMaTTqSlcjDN/bcUgUkrAwx6/MKp3NyotUYsN63ADLnBBzW5plsPIDyr8zHj1p9z4b0mS7aeWAGRgGdyxzkd60irpHn17c7SOOvJGa6doLlFyfmHvVKZYV3PLKCx5PQCujvvAlk93HLbzzRIzbpFJ3Zz6Z6VFqHgS3NtIultc3FyxGzfgKvqDVpJGRx8ywJKWSYqDnheuD1qs0tsgxHGWHqxrph8NNaOCz2qnPzDzPu11+h/D/StPCNdYvLgc5f7gPsv+NRKtCK3uUoSfQ81hSWUArDIVIzkKSKkltrlFLPbTKnqyECvXtWjvEh8rTIUDBeDwMfQdK8/vdZ1u0unjuFaKUj5lk/i9wOlZxrub0RTpqO7OSnDeWPlOPXFUyDXZPrt9Nb+U0yA+uwZrFawjdi/UscknjmuiM3bVGbS6Fa2uVgiw4PWrcd/btxvwfcYqCW0XGP5VTktSv3aTpxkbQxE4KxvLsdcghh7VFLZxvyOD6isSOSa2fcrFfxrTtdTWTCT/ACsejdjWUqUoaxZ0QrwqaTQ2VJLdCxbcgplm5kuJ5UxvCfJWm0e5SGAKntUMdtHCSYkCk8UlVvGzD6uozUo7GnZsWgDnjeAcehouD+6bHWorNhsYdMHNSSHKk1xyXvXPRpP93YitW3pKmeqZ/KkWQg5FRWbBZ9vvj8Kc3yuRWskTTehcil3g9iKfn1qkGI5FTxy7+vWsXGxrcmzRxTc0uaiwXDWbm8uIfKt5PnVsZZs8Vhx2N5FNHcSX0avGwZfmLEEV0L6OO4z9adHpgUfdFd1ObirHiVLSd7Fqy1OW9vofKQvcM/CxqcHufwr0HTbmaacQSKUKLluevpXDWcb6bbPNBkSy/Krj+EDrWv4ZlvobqS6mcOsyNhGY7sgj5selKrDmjzMmMrOx3TzRwKN7gZ6e9QGZLgFQBisCS5edy8hGB09qkiu8o3kyHenXHUd65dtjUSSwgstUaWcIY5sCMMmcN3rZWGaX7xwp9aoLqUd1Ar715+63o1c/N8SbW0uJba9F1DNExUiOFWB9wSa7KEnPRmM0o7Hbw6dB/Gu72xV9JoLVMRxIvHOFFeZv8S9Hk+/Lqp9lCr/KpIfGmk3WPLtLt895Juv4Vu7R1YoxlU0jqdzearBYwmZllZMgbIU3EfhVPUPEVhYRl7i4IZeRHGwJ/wCBHoPpmuNu/EN05K6dbx2ykffBy/51yd4znUSW3SPGxlkdjnLms1LmdkauhKMeaR1eoeM9Rvyw0xfJjPHnO2fy/wDrCse5urm+ljS+uZLlywBycD8qoQXrSbjjhjkgDoe/51cNg0+2ZZthI4wMMKnW+ps1TpxTS1NtLva21DtKHANSNPmcqTkOCoOe9YMlvcibYjn5zgbj1NYMnibZI0bLJ8jYyD3Brda7HG2d1Dcr9ikVjhlbapPsc4qzcah9m2uG46muV0fV/tenTtj5y+Qo6g+pFVdV11Viy5VZcY2L3NDjfQm9tT0ae5jx5iNywB46GuV13xaNJdURWMrchT6etZmheNlh0KdLkfv7f/Vj++D0H4Vy7PcavfvPMTJLKeSe3oBXHDDvmfPsjaVTT3Tprf4kaoTt+zxuPcms3VtTu9evBPchUZFCIinoKj8qGzURxp51y3Hsv+Na1nZa1dqDG628Z7IgFbKMI6xViLt6MxksZ/KV1XcCSMjBOR+tM3YJWTKn9a61dC1VYtpu4pV/uyxAj86pXOlyBR9st2QrwJFYlcfXqPxzTVRE8pzzRqV+U596qSx8EjtWlPay2xLgEoDgkj16ZqGULJGSqhSBWiYjIdMg1XcYAFXZUPWoHXIrVCLOnaiUZYpm+ToCe1acjKoJY8CucxsOa1bS4a4jMe4iQDr6iuerSV+ZHXQrO3KzUsQtxIuxsqc9Kmx8hz1rP0uOS1lUN03cVpSDazj0NclXeyPRoPqyhsMcxb1NSyffJpJO9NYZjQ/hT3KS5ZChsCpIzjoKh5p6E1LRTLSNnrUmRUEYqXNZspHUzQBWP1qu4AUrx9annkO4jB696pSFj2rqseGdRHpsfkqCB5aqu0gZz61z91qgutalitm2ra/u1KnGT3/wq/pl5LNaCDe3yHacHop9K5qO3FjrN3GjMR5n8XXqRzXVCzRjPQ1bnUrhQCAFYHkg4z9aydV1vUd8bWYETsCp285q5M44UgEHgc0ySWGJlCgF+Dk/w0KhTvsT7WfcqrLcW17IzSSPCQu6NT/EOpxT9VjttUvmnSL5SoAYrg1N56MzhcFmY5xTJJlzVOEefmRMZPl5WYl1pG0ny+RUdpay20hIJCnqK15Hzmqcr7ZF/lTlFSVmXTqypyUoluK7mtYmLncirnmjT7u3eyKXSOXkYuzDvn/61U7kPLasgbAJHPtnpSKAAMVnSpct7nXicWqqXKTX0MG0PZztGyjhGHGatWGom8shsA89BhoycflVIqD1GagLNZ3COATG5CsfQ9jSqU9LoijUUnyT2ZJc6oRqUVxcYXyjgKB0rmJm3zysAcFyea19dLm4Z3ADHHTofesnG5245NVSWlzOrHkk4kYlZc7SRxjg4poYlckkn3oYYJpBytamZLbrlSe/Suq0qzFvaByTvYYGK5uzXcY1967yytVYwJjoAawqyLiixpGkRxDz5QC5555rWec26/uAFY9MjIHvVO8vPszKoChR1zxxVS/vT9nIhwNylkY5JfHXaO+M1zO7NdEbOjai+oW5d8M6uUbHTNaE89rCoW5dED8fN0rk/DenPe6U0kGoXNrslbGxhtJ9cUraq0pmtrlo7qYZSKdDtRyePmz0P86HHXQm+hpatoUXlmSGNduOVx0Ht6j2ri9QtTZygqP3bDOG6j2/z1FemaZFJHYwxXDFnRACT3rn/E2kebC8sYwUXIGO2efy/wAaqE7OwmrnCXKBkDAADHNZzj8q0gFJKOOQfWqdyoDEAYArqizNlKRc0kErQyqynkGnPUPQ1pugTszolnBg8z8av3EhbDqMh0DcVz0Ds9oY9xHaui06QJZw/N8yrtBrz6kVDU9SlOU9iqLWWVg3BU+jD+VH2S5UDKOOewzWt5jHg4Ye4BoBAbJiQ/UYz+VJVoLoEqFVu9zK2yLnIJ79OlIHZcAKA3cn/CtppIypxBtOOCJG/lmoCm7qSfqAf6U/a02R7LELYoLO3/PMbfUGpfMX+6alaFDkbRj3TGfyNJ5Mf9xfyNP90xXxC7nQNMGJyc81E7jrioyBzj1oPTrTOQnsLwWV2spGVPBFZ2p3Cjxe+GB82IE89SR2qVyOmKx9Zhk89b2Mfcxn27VtSZnUWhrSzIwyvLRfMR3qi9rcBTIRMWfkArgVWuLsiSG4jwCwAdf51f1UPNIiRswTv6VujEhW4ito2ji+aRvvP2H0oLkgZ61XEUdsOTk+gpHkIGc0wJ2Y4qjdykeWwwTkip2lIi+pqncnakTDs4/WgTJPOMqBdxGPTvSpMV4kH40gjU8jgGng7MLJ93+92pgWUYHHIPuKlMSzoVYcGqscLhg0ONueh6VdjcMQMbW9DQ0CZlajpjtF5hleQr0B9KxU/wBaT7Gu1Kjpiua1awNpc+bH/qpD/wB8n0qbWNOZt3ZkSfeNEf3aWfhjikUYjzzmmBcsThxt6ivQrP5LgeijAP4V5xZvtdcd816Lb4do5P4WRSD9RXNW3NYDtTgS7hILsP8AZH8R96k0SN4ElW6GEV/3W8glVxzzVO8unt3UhAwLAEZweelOS/N1bMwUxlSUZc7unvWOti9LnTRxqxWGONhDIhJkDcA+mKpW3h2yilukl3t5yBWUtkbexWobW+aCViCDGu3oc/p2q9eSGZYiv8XyEA4yDzj9KWwrEen6kbKKS0uy0lxatsG0ZaRMfK2PpV6SaK+s1ngIeJhnP8x/OuVtbO5t9T8mY5eWFgMNnADZUZP1Nb2jwPaQTLMQWlcuQDwD7UpWBHnurWps9WlhByqscfTtWbcR9WLDB6YrovFqf8TBGyPnXG4cdOMfpXPXH3AOp9q6oO6RmzPfioGqxJ981Xet0SWbNuWHtW9pspMRj7q3f0rnrU4c+9WYiyziQk9awqwUrnXRm4pWOsB4pQfWo42DKp9qeeRx1ry2uh60XoOJGM5xTQaX8aTGOrH8KmyKu0KRkUnNNZdw6kUnl/7bU7LuHM+xp45OfWkwKGPzGkJruPCGOcVXkQSKysMqwwQe9WWGajMYPSgDP/s+BeAGA9N1WroqsW1XOQAffFDoR0qPavzZA3lcfWtac2nqRON1oU1jMj/LwfU1DM+X2joOKuyf6LYAs2ZJOfwrOtgZ5c9hXSYEkp+VB6mqOpT/AHYUPK/MfrVy7Jii3DomfzrFfdu3d85NMEalndieMA43jqKugbgEYAqa56GQpIGQ/MOtbEN+gjyw3A+hoBovRxPAP3J3L/dap0kjm+VwVcdjVWO+jZMqyn0yf0q1EY7uIMB149xTETozKcNyOxont0njMbjKsKYgkj4yXTuDU6kEdx9aljOL1GyazuWjfp1U46iqmPlrqvEFuJdP8zo0ZGD7VyjHaKC0OgfaT6jkV3miTG60iNgxDQNsI9u1eeq2GyK6Xw1frb3LRStiOUbH9vQ/nWVWN1cuD1OrurCO7UF2YDO7APU1TaT7NJKsrKtuqjYFX5t3c1oxsUdoHBDKeCe9ZesRyiCRllKDkcdwe1cy7GvmWrRYpOT8mRjOeGXqDWg146RsYwhMYJUyNtBOKzlLw2MMah40CBTsPJ49e1ZkNtd6nPEVkMVzHuR5C+75Owx3NHLcV7GlYa9Be6mtzOVjWKHyye24t/8AWrpw+VBXpWAmlx2FoYIIQ+BkE9ST1JrShY2mlr5hG5F57c1E7dBo5LxROss0YZTlAxBJ9zWC74gOKva9L5l7tVt21ArHPf8AyaznKmIbs7q6qa0RnLcpvyxqBhU0h+Y1AxrYgkt+Hq1G/wAxHcVRjk2PmrcI5Zs5zUzRtSkdLYzeZbL7DFWRzWXpU48p09DV8SEjivLqRtJnr0pXiifIFIWB+lQhz3pwYHpWdjW5JmiomPzD9aTzR6N+VHKHMaZIBPPegt6UhGCfrSZFdp4YdaQDGaf9MUhpgMPvSqY4lZ2XJAo59KseSohGT8zDp6VpTV5Gc3ocvczTX90UjGWY9AOgq2YRZQiMEFj1NXpnhsQRCoDEcnvWW7F2LGukwGzR+fAy8+vFZckLKcdfrWpFIMkA5+lUb64VHOMnHb0ovYqMblXyN3UYPtUiRvHztBA74pkd6VIPyhSOmOalF6rdY8e4NFynBonaa1mj2tGUfuUPWrNneJZxlI1JUnPJrPMkbdUz9KfG8GfmDD6Gi6J5WbkerocAxHPrmp/tauMgEViJPBH93J+tK+oov3QSfSlcVmWtXuB9hZSeWI2j15rmTGWY89a0Jrlrlxvxx0HpUJiB6Gp5jRRKLxbamt5GRht6j9amMBPXOKheEx8qTT5k9B2sdjpWti6t0gkP71cLHIT1Hofet0LE5USqN2Otea20zRHPXHVfWulsPECPGkd0GdU5DD7w+vqK5507bGkZXOtaDzFK4G3tUEOnSi/ikI2xqxY55/AVTtdQUNutrhHHdScEfgatNr0gzlUA9yKxsyrGu4VBubp61halqiSZOcW8PzE/3j2H51S1DVJXBaaURJjOO5+grnNQ1Y3QEcY2Rr0H9Se5qoU22EpWKk8jXErspwWOTx1qCQsBhiOPSnhwqH5gSD0NVpZcknPNdiRixjtkmozRy3OKDkVQhKckrx/dbim0Zphc0NOvGFwFYgBhjJrZWRyBxz3rl0JVgw6it5J/lVx8wI6Vy16et0dmHqtKzL3mml+0Y4XrVHzi3RdtSoxA+Yhj69K5nTsdkaty5HJkcnJ+lSb6pCQDkMAad5zf3h+VZuBqpm8eppKKK6DyBCxUgDHNIDmiigBMnI5pjXcjFgccUUVvS3MqhzuoX8yzsPlPPcU2HM5HmMSCemaKK6EYs0FjWNflA46VhXBMk75/Siis5fEaQ+ElsraNm3MMketaX2OFhkpzRRUsszrmMRPhc4qAUUU0If2po+9RRSAlRQWzjmpwg9KKKiRSH4FIyAjkUUVBZSuIlGSBg+tQA7cEdfWiit47GT3JlupFAOefWrJupGXk8elFFS0ikyCaV2Vcsfm60wjiiirWxL3K80jE4qJRk80UVaJHgUrKKKKRRERS4FFFMQuBg1ftJnMIQ4Kg8UUVE9jSn8RZI2cqx/OgOcY/WiisHsdMSRnKkYx0o81vb8qKKz6G9z//2Q=="/>
          <p:cNvSpPr>
            <a:spLocks noChangeAspect="1" noChangeArrowheads="1"/>
          </p:cNvSpPr>
          <p:nvPr/>
        </p:nvSpPr>
        <p:spPr bwMode="auto">
          <a:xfrm>
            <a:off x="155575" y="-822325"/>
            <a:ext cx="2828925" cy="1714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5446" name="AutoShape 6" descr="data:image/jpeg;base64,/9j/4AAQSkZJRgABAQEAYABgAAD/2wBDAAoHBwkHBgoJCAkLCwoMDxkQDw4ODx4WFxIZJCAmJSMgIyIoLTkwKCo2KyIjMkQyNjs9QEBAJjBGS0U+Sjk/QD3/2wBDAQsLCw8NDx0QEB09KSMpPT09PT09PT09PT09PT09PT09PT09PT09PT09PT09PT09PT09PT09PT09PT09PT09PT3/wAARCAC0AS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PpMswwHt1YHnaP8A61Y+oaa1mV80xvuzytdbI0xkZYY1HPGZOfyrA8UxyCzilxyrHOTmuFxN1Ipadplrd+azMqFAOAuSalv9IgtrYPEQzFgCCo4HrXOQXlz5mNygdDitNI7i4ZQThScc8Gud0qnPfm07FXJltrYr0U4+9ioHitnHyqCB71rNovkJC6MwaQfNxRJouYy4LhwOuOK15WPmRR0eCOKO4IHzkYDE9vSte2YlB9B/Ks2xhaKWSF8tjqw9avWxG0c9v8auOxlLcNTH7pD/ALVZ7/eUjH3e/wBK0b/Btx7MKzJGKopUZb0qhITA8j5TkE0hP7+I+gWmRSvJG4ZGQAjAOKUnHlH2H86ABTw4/wA9a6/wlaeVZvO6YaRyBx/CK5O2l+z3fmBVYxndtbocGu70/W7W/hBt2XzCP9SxwwP9a8zM5zVPlitHub0Er3NaeeNERYyTjrn1qg90Q2VOKbOsicMMetU2DNkjoDXz0qjlK52KNkXhcKfml+cH35qDzlYnbnFVCxU80gfniqck1YVhb+NZ7d42HBHX0rzu94usf7Vd/czbInJ7A1wN7/x85969XK72kuhlUIW6mkxSOfmP1pM19EtjznuQalxp8/utYtvIVtoCGxnj6+1a2pOq2jhj14rHt8/ZIuW4bHAzn61XQaJUha8vbe1j5eWXYB9a9hkhW12W8YwkKKgH0FcF4B0k3/ipJzgx2ymQ57N0H869KutPuHnd1CkE+tc9WV3Y0gjPpyTfZ/Mmzjyo3fP0BNSGwuAf9U34Vm+IPMsPDmpSyIyZgMYLDGSxArJalnlJLXDvI/3mbcfr1pv2CNpBIxY/7PapoF/d/U0/Fdq0MBFAA9qrXEuTgVLNIEU1QLZJNNDHSAoQMg5GeDmoWfAOKWRtq5qtyxJJNUkIeemT0poyTTmidYQ56E4pE460wLMcjxjhjn61J9rm/vmq3mCjzKloZ9LXGni0Vp5njjcH7u4c1y+sXMVzbeSACQc5J4p99oS/aJRmQbWIwTmsS500xMOdwNczZaKcNusc24ouM81sW0kIIJKg1zyxkTFSO9aNvZ+YDUNlo6CS8hMcf7wfKfWmTanBsKmRefeo00pW0RnKZCygbh9OlV30aN4uVANAhd1uHMkcyHeOeRwabaZwc89f50mi+FWa7NzcZCKfkG3k+9b66BEjnE8hH0FWoslmJe/8erfnWY56H3rr7jQIJoSn2mRc9SADWXdeD4kQPBqF0ZByA5G3P0xT5WIwR1kAFQ6lbzRQNHylzEFcJuw2Cc8j6V0GmBFkkPlJDfwry4GVOf4sGsfWIrrVrh76IJ9oixFcIDjaw6MvsRSVr6mnI0rld2cSyFBk8/rVKW6cYXy4yR0Kggj8a1hHL5P+rXzMDczt1PfoKYtgwO/MIPvk1Dmr7mkaQ608VavYRrulEyY/1cw3cemetaSePLGVUXULeSyYn7wG5M/zFYP2d3lJkZJFQn5MYzUd7YxTqI+OT0z0rhq4OhUl7y+aOlrlhdM7uzubXU4t9peRTLngBqla1ljbBUivJriCTRpTGsj+RJyCDjBq/p3jnUtNlSOOZrmMsB5c4z/492rjq5RPelK5n7VbSO91NClu+1gxx0HWuHvstN8vODXcWet2N8wVwIZT6jI/OuY8XWiW5WazePk/vFUZ/Gnl7dOTpzVmKpqroxn6nNN3Y/Cmh8rknJNMZuK+iWx573Ib2BLrb5kjDA7dKomZtOgmtIwsnmAAO3BWrcj5JGai8kXTJHs3SOQoPfmkykz0j4YacbfQJL1x811JkEj+EcD+tdoaqaZZppumW1pEuEhjVAPoKsZO6uSTuzVIceOa4z4o3Xl+G4ou804H5ZNdix7V5v8AFW43T6ba54UNIR+lVTXvIHscRGNkYFBbApx4FVbibAwK7DIguJNzYBqKm9frQxwp9aoRHKdzf0pijPpxVqFUk4ONwplzbhV3Dt6UX6DGyFpIVRQcDnNQHI4qe3mwQpPBqa6hBjDr17/Si9tAKQJzTqTpzS+YPSmI+kNdZv7Rn2Rtyc9K5+4BcBipA966u+gV7hriS6gijI5BYZJrndTu9OVAqTIzg5yp/SuSTNEctKNt4wxnmtizQbPqKitNMm1K8LW6/IOrsCFH411NppFraIN7eY/qw4/Kp5Wyr2ILCCWeymiToWB56VLBpfkOHlbzCP4c4FXHdBxvAHtUDGA8mYmtVFEORO82BjCD6GqhmYOcEfQVHLPax/xs59AKz7i7aRgqDbn0qhF97sqetMe8JXGTWeZCGUZpplJYigCjqM/2TVLe4H3ZP3T/AI9P1qKGQQeIBnOy6hIb03L/APWNQayzPfafAORJLu/Lmm6y7Wv2S8XBMEoLfQ8Gs5OzR1Uo80X6fkarBIGPGVbkVBcTRKuRj8qnmIePjGGGQa5y+uTvZScY4rnnR5ZabF06t467k0syM52jBqPYRgis43Ow7galivyQOlHKNyuO1eFbmzw45HNZENmZJAdjRW5PLbcsfwrTuLrfhF5J49qm03Spr6QrARsH+tc9B/8AX9q0hdIzqNF6G4jkwIsllGMFcH8qhnZvs00bQOysmC3AA59a052sNBtwgXdIQflHLN9T2rmtW1WS5jw67EGTgfdx6fWlGF3cycyv0HrTXJxxWa+rszkJGME8c1btLe8voy8c8KY7Mea6m7LUwUW3oQykhjnit/wPYf2h4jg3DKQZmY/Tp+tZTabdIG86UOx6HbXffDjTPsljc3khy0z7FOMYA/8Arms5zVtC1BpnakgdTgmo1fL57VTv5pY4WEcJlc9ADzT7EymD98CCOxrmNLFpznFeR+P7gXHi50yMW8Sr+PX+tet57mvBvFlyz+KL9mJ+eTIx6dq1oq8iZbFW5vFjG0AH1NZhZnJYnJp7rmNz3yMVFIpR8DjiutGbQ9ZArgkcDqKbJJnNMKluRQFPeqsIWOQoc1ba7jZCCpORVJgegoAPShoL2FyBzVwszWm5MOOh9RVQIxYZU+9W7JpLebzFQMvRlPQikwRFaw+fdxRf32A/WvVP7Gsf+faL/vkVxmm6XFPrNpc23+p3guh6qRzXfeYPWuSvN3VjaEe5ek0OIMC4yDxyasw6ObECSOC3LD+KU9P8KuyoXkQBwpVjgEcfnUE1khBzcvK5675MD8q0ikQ2wluvKgZ3V0de8Lgq1Q297NPEJI5jKh6hhhlPoRSPpsu0ENDgdlzn8+9ZdzF5DN5Mjq4GflPQ1YjbE7NgsOR2prldpLdzWRba5EVK3n7uVBy2Mq9SPqcVwuYW3D6YoAmnlAPy1VEvz59TgVG0me/NRGcIuSQMZz+FAE5k3SH0FSp/OqdrueHzGGC5yB6CrceMZ5oAzdWGy+spjwUk2/QHik1VPOtZocDEiFee3pSapKGvrOIHJMm4geg5NTXIJPzDrzisK2iud+C1nZ9mQafdCfSbeQSANsAZT6jg1ka0sfmh/tSKSQuNpJJ/DirVjAUu7uJBhUkDjPTDDNQaxCvmQHACK4Zse5xWl043OdU2qvKZV5biG2SRWYszKM/U1rf2EwbdbzDbn7rrVXVLdvs8CZHzSoB+ddImFiPzgLGBvbuM1EthSbRmJonYzAy852p90d+pq/PrEGnWn2XT1YlQNz4zk+vuaZNNmEiPAiPJwfve5NYN3c+RGJUY+a7blUjAxyKSjfczuRXN20krPIsxdupYDJ/WqF45aEgxuoJ6nFR3N/LI4JtlZx/FljUct5K8REsW0jGK2SsK5QZSh+U49TUkdw8JUh2BJpZEHDHOBVOaRjIMDAHTNXa5N7G7FrcsAG9iyDr610uheOHtohDEwMQ58uQfy71wE8hXaGwe/FW4DbXSgSSmGTPDAdKzlTW5rGb6ns1h4usbtV84NAx7nlT+P+Irbinjnj3xOjof4lORXh8a3tiRtmSeM9DG3P4qa07DX5rRsxtIr9yjYP5d655QaNVGMtmet3kohsppScbELZ/CvCtVtEa6LlP9YM5GcfhXcyeL577S57UtGzypt3EbWH4d65qS0lkxuJbHqaKbswcOVanOm2EahQSADmgW5ndstFyeATzW5JYZGHXiqM2jkHdDIyn0bmuiMu7MpK60RUOkt1DY46VA1hMPRvpVpvtVp99WI9V5FOS780YODg9qu76GdiktofdT6ZpRbKrglxmtIor/AHefbpTDa8n5ce9LmCxUEEfqR9DUixlRiNuPepDbvkHHSlVGHAzmlcdghu57O4SSNB15GeDWp/wkt7/dX/v4KpxRsQCyqQe2amwn/PP/AMdqXZ9Bq6PaLkWYctLcQQbWJG98k+wFQTvbW20LE0krchVXJrBTSFVjuJLZ6mtpJSrxmMZYgDd7URYmQywCYNJN9oj93wAKozQj7yymTHTIyPxrYlRZCzyRpgHlnP8AKq7K0ikW5jKn0TB/OrEcbqyeVdGVUK7/AJXQnOD6imWlwAQGDgetbGp2eY3eRcuo4wa55jOpCAUbhaxr/aA+QpwB1c9qhgU305wf9HHX3Hp+J61ELWZ4V8xshjzgcVqIogiCLjGKAJep+X8BUrYUZzwBUcI7kdKrajeJbW7uxwByaCoq5Qtg114guJmH+qUIg7DjJP8AKtK8UCbbnPy5zVTRI3hLTXAxJLmRge2eg/KrcxVrtsEEbR0rlqO8b+Z6eGjy1rdkVLDB1eVNuQ8KfoSKTWUif9yAM8Zx9c/0pLeZINRmc9VgHHqSx4qtOGMqs2Sz5Y1Tf7pChH/amR6hDvutOj7vLk49hmrFnKtxJqURPyEqCD+VNnBfWrBP7iO9U7WSS11G9LRv5crAIQPvEE1f2Tz6r1LF9KlnbBQNsYGOK5S5vlkYMGf5QEU56EHrW5qzz3qMkURQrnqwzXNRWhlLMzbGT5uTVwsZs6K3VJbeN25bblSfWsjVJFG7d6YH1yKmiv44LaNVbcMHkfrWVeXi3IPl5x61STFclVsqM9MVFKgYHingfIKRl+QmqAoyrtFQE5GM1bnH7vPvVM9atbCNWwm2QruZup5NXhOH4bBFZ1ku625HepzE38JxWLmr2Z0rDycVKJdWQE/3vr1H0NWobp1HysGx2fr+dY2+WI/Mpx6ipVusjhql0oy1iEa06ekkbyXysMSAIff/ABpWjJ5B3A/j+tY6XBA65HvU8NwFmCwyBXGDtB4rCcJxOqnOlPbc0DbfLkAt7VTutMt5FyUAPqODWp9oDoCoGe+PWqdwoK7s8jtWEask7M6JYeMo8yRmx6Zd7f3S+ZHz1FO+y6hHkLaSEezVfgmaKFmVmBVscdKsLeyt0lbPpmtXiJR6GawUJLcxxHqA+9p8pA9MUmLonnTJzjuCK2zdzgcSt+dJ9qnAwJWx9aX1p9hfUF3MhRMhydNvB+RqXzpf+fK+/wC+RWkLy4A/1r/nTvt1x/z2aj6y+wfUF3PQby+tLeNnRJZPmwT0Ao0uaCeOSVCQ0R+6T2rK12eOxieOaWMl+vlnd0P6Vk6NrUUd6YQxAnUp+PatYuV9TgcVY6e2u5ZmaeaT5EfasagYNI96LhyEaVT/AHXGAR7YrOW+ignWBclkXjHdiRXUWFgogDzsHmIyfQewq6lRQREY8xiyxKsbCeGZkYdCuRWTNp8SAyKCyk5AznAruriHzIgB2449K5fWrW4soG+z2zMhJLEc4qKVbmdmOVOyuZbzosYUnkdqImaVgRyKzYmMxeSRtkaDLMe1QyardGCZrHTrySGEDdIYiBg9DXSRFczNm7v4bSImRtqjqRWXCr3c4uLwFY1OY4j1PoW/oKyoNQeW4Rrm1mGTgM/RPwroLaFnUPsLrn0Nc8pOTsj0YQhRjzy1YvnbmLbVI9CaEfDMWxT54nA2JbPjOeEJNMWxvJHULaTkE/8APM1jU/lXQ6sNZXqTerKaDzb26J4wVQY9hn+tPL7rknqFwuPfrUlnpl+hmlewustKzBfLOT2H8qW40+7sFQ3VvLEMlizLgEmtZ6RSMaTTqSlcjDN/bcUgUkrAwx6/MKp3NyotUYsN63ADLnBBzW5plsPIDyr8zHj1p9z4b0mS7aeWAGRgGdyxzkd60irpHn17c7SOOvJGa6doLlFyfmHvVKZYV3PLKCx5PQCujvvAlk93HLbzzRIzbpFJ3Zz6Z6VFqHgS3NtIultc3FyxGzfgKvqDVpJGRx8ywJKWSYqDnheuD1qs0tsgxHGWHqxrph8NNaOCz2qnPzDzPu11+h/D/StPCNdYvLgc5f7gPsv+NRKtCK3uUoSfQ81hSWUArDIVIzkKSKkltrlFLPbTKnqyECvXtWjvEh8rTIUDBeDwMfQdK8/vdZ1u0unjuFaKUj5lk/i9wOlZxrub0RTpqO7OSnDeWPlOPXFUyDXZPrt9Nb+U0yA+uwZrFawjdi/UscknjmuiM3bVGbS6Fa2uVgiw4PWrcd/btxvwfcYqCW0XGP5VTktSv3aTpxkbQxE4KxvLsdcghh7VFLZxvyOD6isSOSa2fcrFfxrTtdTWTCT/ACsejdjWUqUoaxZ0QrwqaTQ2VJLdCxbcgplm5kuJ5UxvCfJWm0e5SGAKntUMdtHCSYkCk8UlVvGzD6uozUo7GnZsWgDnjeAcehouD+6bHWorNhsYdMHNSSHKk1xyXvXPRpP93YitW3pKmeqZ/KkWQg5FRWbBZ9vvj8Kc3yuRWskTTehcil3g9iKfn1qkGI5FTxy7+vWsXGxrcmzRxTc0uaiwXDWbm8uIfKt5PnVsZZs8Vhx2N5FNHcSX0avGwZfmLEEV0L6OO4z9adHpgUfdFd1ObirHiVLSd7Fqy1OW9vofKQvcM/CxqcHufwr0HTbmaacQSKUKLluevpXDWcb6bbPNBkSy/Krj+EDrWv4ZlvobqS6mcOsyNhGY7sgj5selKrDmjzMmMrOx3TzRwKN7gZ6e9QGZLgFQBisCS5edy8hGB09qkiu8o3kyHenXHUd65dtjUSSwgstUaWcIY5sCMMmcN3rZWGaX7xwp9aoLqUd1Ar715+63o1c/N8SbW0uJba9F1DNExUiOFWB9wSa7KEnPRmM0o7Hbw6dB/Gu72xV9JoLVMRxIvHOFFeZv8S9Hk+/Lqp9lCr/KpIfGmk3WPLtLt895Juv4Vu7R1YoxlU0jqdzearBYwmZllZMgbIU3EfhVPUPEVhYRl7i4IZeRHGwJ/wCBHoPpmuNu/EN05K6dbx2ykffBy/51yd4znUSW3SPGxlkdjnLms1LmdkauhKMeaR1eoeM9Rvyw0xfJjPHnO2fy/wDrCse5urm+ljS+uZLlywBycD8qoQXrSbjjhjkgDoe/51cNg0+2ZZthI4wMMKnW+ps1TpxTS1NtLva21DtKHANSNPmcqTkOCoOe9YMlvcibYjn5zgbj1NYMnibZI0bLJ8jYyD3Brda7HG2d1Dcr9ikVjhlbapPsc4qzcah9m2uG46muV0fV/tenTtj5y+Qo6g+pFVdV11Viy5VZcY2L3NDjfQm9tT0ae5jx5iNywB46GuV13xaNJdURWMrchT6etZmheNlh0KdLkfv7f/Vj++D0H4Vy7PcavfvPMTJLKeSe3oBXHDDvmfPsjaVTT3Tprf4kaoTt+zxuPcms3VtTu9evBPchUZFCIinoKj8qGzURxp51y3Hsv+Na1nZa1dqDG628Z7IgFbKMI6xViLt6MxksZ/KV1XcCSMjBOR+tM3YJWTKn9a61dC1VYtpu4pV/uyxAj86pXOlyBR9st2QrwJFYlcfXqPxzTVRE8pzzRqV+U596qSx8EjtWlPay2xLgEoDgkj16ZqGULJGSqhSBWiYjIdMg1XcYAFXZUPWoHXIrVCLOnaiUZYpm+ToCe1acjKoJY8CucxsOa1bS4a4jMe4iQDr6iuerSV+ZHXQrO3KzUsQtxIuxsqc9Kmx8hz1rP0uOS1lUN03cVpSDazj0NclXeyPRoPqyhsMcxb1NSyffJpJO9NYZjQ/hT3KS5ZChsCpIzjoKh5p6E1LRTLSNnrUmRUEYqXNZspHUzQBWP1qu4AUrx9annkO4jB696pSFj2rqseGdRHpsfkqCB5aqu0gZz61z91qgutalitm2ra/u1KnGT3/wq/pl5LNaCDe3yHacHop9K5qO3FjrN3GjMR5n8XXqRzXVCzRjPQ1bnUrhQCAFYHkg4z9aydV1vUd8bWYETsCp285q5M44UgEHgc0ySWGJlCgF+Dk/w0KhTvsT7WfcqrLcW17IzSSPCQu6NT/EOpxT9VjttUvmnSL5SoAYrg1N56MzhcFmY5xTJJlzVOEefmRMZPl5WYl1pG0ny+RUdpay20hIJCnqK15Hzmqcr7ZF/lTlFSVmXTqypyUoluK7mtYmLncirnmjT7u3eyKXSOXkYuzDvn/61U7kPLasgbAJHPtnpSKAAMVnSpct7nXicWqqXKTX0MG0PZztGyjhGHGatWGom8shsA89BhoycflVIqD1GagLNZ3COATG5CsfQ9jSqU9LoijUUnyT2ZJc6oRqUVxcYXyjgKB0rmJm3zysAcFyea19dLm4Z3ADHHTofesnG5245NVSWlzOrHkk4kYlZc7SRxjg4poYlckkn3oYYJpBytamZLbrlSe/Suq0qzFvaByTvYYGK5uzXcY1967yytVYwJjoAawqyLiixpGkRxDz5QC5555rWec26/uAFY9MjIHvVO8vPszKoChR1zxxVS/vT9nIhwNylkY5JfHXaO+M1zO7NdEbOjai+oW5d8M6uUbHTNaE89rCoW5dED8fN0rk/DenPe6U0kGoXNrslbGxhtJ9cUraq0pmtrlo7qYZSKdDtRyePmz0P86HHXQm+hpatoUXlmSGNduOVx0Ht6j2ri9QtTZygqP3bDOG6j2/z1FemaZFJHYwxXDFnRACT3rn/E2kebC8sYwUXIGO2efy/wAaqE7OwmrnCXKBkDAADHNZzj8q0gFJKOOQfWqdyoDEAYArqizNlKRc0kErQyqynkGnPUPQ1pugTszolnBg8z8av3EhbDqMh0DcVz0Ds9oY9xHaui06QJZw/N8yrtBrz6kVDU9SlOU9iqLWWVg3BU+jD+VH2S5UDKOOewzWt5jHg4Ye4BoBAbJiQ/UYz+VJVoLoEqFVu9zK2yLnIJ79OlIHZcAKA3cn/CtppIypxBtOOCJG/lmoCm7qSfqAf6U/a02R7LELYoLO3/PMbfUGpfMX+6alaFDkbRj3TGfyNJ5Mf9xfyNP90xXxC7nQNMGJyc81E7jrioyBzj1oPTrTOQnsLwWV2spGVPBFZ2p3Cjxe+GB82IE89SR2qVyOmKx9Zhk89b2Mfcxn27VtSZnUWhrSzIwyvLRfMR3qi9rcBTIRMWfkArgVWuLsiSG4jwCwAdf51f1UPNIiRswTv6VujEhW4ito2ji+aRvvP2H0oLkgZ61XEUdsOTk+gpHkIGc0wJ2Y4qjdykeWwwTkip2lIi+pqncnakTDs4/WgTJPOMqBdxGPTvSpMV4kH40gjU8jgGng7MLJ93+92pgWUYHHIPuKlMSzoVYcGqscLhg0ONueh6VdjcMQMbW9DQ0CZlajpjtF5hleQr0B9KxU/wBaT7Gu1Kjpiua1awNpc+bH/qpD/wB8n0qbWNOZt3ZkSfeNEf3aWfhjikUYjzzmmBcsThxt6ivQrP5LgeijAP4V5xZvtdcd816Lb4do5P4WRSD9RXNW3NYDtTgS7hILsP8AZH8R96k0SN4ElW6GEV/3W8glVxzzVO8unt3UhAwLAEZweelOS/N1bMwUxlSUZc7unvWOti9LnTRxqxWGONhDIhJkDcA+mKpW3h2yilukl3t5yBWUtkbexWobW+aCViCDGu3oc/p2q9eSGZYiv8XyEA4yDzj9KWwrEen6kbKKS0uy0lxatsG0ZaRMfK2PpV6SaK+s1ngIeJhnP8x/OuVtbO5t9T8mY5eWFgMNnADZUZP1Nb2jwPaQTLMQWlcuQDwD7UpWBHnurWps9WlhByqscfTtWbcR9WLDB6YrovFqf8TBGyPnXG4cdOMfpXPXH3AOp9q6oO6RmzPfioGqxJ981Xet0SWbNuWHtW9pspMRj7q3f0rnrU4c+9WYiyziQk9awqwUrnXRm4pWOsB4pQfWo42DKp9qeeRx1ry2uh60XoOJGM5xTQaX8aTGOrH8KmyKu0KRkUnNNZdw6kUnl/7bU7LuHM+xp45OfWkwKGPzGkJruPCGOcVXkQSKysMqwwQe9WWGajMYPSgDP/s+BeAGA9N1WroqsW1XOQAffFDoR0qPavzZA3lcfWtac2nqRON1oU1jMj/LwfU1DM+X2joOKuyf6LYAs2ZJOfwrOtgZ5c9hXSYEkp+VB6mqOpT/AHYUPK/MfrVy7Jii3DomfzrFfdu3d85NMEalndieMA43jqKugbgEYAqa56GQpIGQ/MOtbEN+gjyw3A+hoBovRxPAP3J3L/dap0kjm+VwVcdjVWO+jZMqyn0yf0q1EY7uIMB149xTETozKcNyOxont0njMbjKsKYgkj4yXTuDU6kEdx9aljOL1GyazuWjfp1U46iqmPlrqvEFuJdP8zo0ZGD7VyjHaKC0OgfaT6jkV3miTG60iNgxDQNsI9u1eeq2GyK6Xw1frb3LRStiOUbH9vQ/nWVWN1cuD1OrurCO7UF2YDO7APU1TaT7NJKsrKtuqjYFX5t3c1oxsUdoHBDKeCe9ZesRyiCRllKDkcdwe1cy7GvmWrRYpOT8mRjOeGXqDWg146RsYwhMYJUyNtBOKzlLw2MMah40CBTsPJ49e1ZkNtd6nPEVkMVzHuR5C+75Owx3NHLcV7GlYa9Be6mtzOVjWKHyye24t/8AWrpw+VBXpWAmlx2FoYIIQ+BkE9ST1JrShY2mlr5hG5F57c1E7dBo5LxROss0YZTlAxBJ9zWC74gOKva9L5l7tVt21ArHPf8AyaznKmIbs7q6qa0RnLcpvyxqBhU0h+Y1AxrYgkt+Hq1G/wAxHcVRjk2PmrcI5Zs5zUzRtSkdLYzeZbL7DFWRzWXpU48p09DV8SEjivLqRtJnr0pXiifIFIWB+lQhz3pwYHpWdjW5JmiomPzD9aTzR6N+VHKHMaZIBPPegt6UhGCfrSZFdp4YdaQDGaf9MUhpgMPvSqY4lZ2XJAo59KseSohGT8zDp6VpTV5Gc3ocvczTX90UjGWY9AOgq2YRZQiMEFj1NXpnhsQRCoDEcnvWW7F2LGukwGzR+fAy8+vFZckLKcdfrWpFIMkA5+lUb64VHOMnHb0ovYqMblXyN3UYPtUiRvHztBA74pkd6VIPyhSOmOalF6rdY8e4NFynBonaa1mj2tGUfuUPWrNneJZxlI1JUnPJrPMkbdUz9KfG8GfmDD6Gi6J5WbkerocAxHPrmp/tauMgEViJPBH93J+tK+oov3QSfSlcVmWtXuB9hZSeWI2j15rmTGWY89a0Jrlrlxvxx0HpUJiB6Gp5jRRKLxbamt5GRht6j9amMBPXOKheEx8qTT5k9B2sdjpWti6t0gkP71cLHIT1Hofet0LE5USqN2Otea20zRHPXHVfWulsPECPGkd0GdU5DD7w+vqK5507bGkZXOtaDzFK4G3tUEOnSi/ikI2xqxY55/AVTtdQUNutrhHHdScEfgatNr0gzlUA9yKxsyrGu4VBubp61halqiSZOcW8PzE/3j2H51S1DVJXBaaURJjOO5+grnNQ1Y3QEcY2Rr0H9Se5qoU22EpWKk8jXErspwWOTx1qCQsBhiOPSnhwqH5gSD0NVpZcknPNdiRixjtkmozRy3OKDkVQhKckrx/dbim0Zphc0NOvGFwFYgBhjJrZWRyBxz3rl0JVgw6it5J/lVx8wI6Vy16et0dmHqtKzL3mml+0Y4XrVHzi3RdtSoxA+Yhj69K5nTsdkaty5HJkcnJ+lSb6pCQDkMAad5zf3h+VZuBqpm8eppKKK6DyBCxUgDHNIDmiigBMnI5pjXcjFgccUUVvS3MqhzuoX8yzsPlPPcU2HM5HmMSCemaKK6EYs0FjWNflA46VhXBMk75/Siis5fEaQ+ElsraNm3MMketaX2OFhkpzRRUsszrmMRPhc4qAUUU0If2po+9RRSAlRQWzjmpwg9KKKiRSH4FIyAjkUUVBZSuIlGSBg+tQA7cEdfWiit47GT3JlupFAOefWrJupGXk8elFFS0ikyCaV2Vcsfm60wjiiirWxL3K80jE4qJRk80UVaJHgUrKKKKRRERS4FFFMQuBg1ftJnMIQ4Kg8UUVE9jSn8RZI2cqx/OgOcY/WiisHsdMSRnKkYx0o81vb8qKKz6G9z//2Q=="/>
          <p:cNvSpPr>
            <a:spLocks noChangeAspect="1" noChangeArrowheads="1"/>
          </p:cNvSpPr>
          <p:nvPr/>
        </p:nvSpPr>
        <p:spPr bwMode="auto">
          <a:xfrm>
            <a:off x="155575" y="-822325"/>
            <a:ext cx="2828925" cy="1714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5448" name="Picture 8" descr="http://www.ishn.com/ext/resources/Vendor_News/Tire-inspection-422.jpg"/>
          <p:cNvPicPr>
            <a:picLocks noChangeAspect="1" noChangeArrowheads="1"/>
          </p:cNvPicPr>
          <p:nvPr/>
        </p:nvPicPr>
        <p:blipFill>
          <a:blip r:embed="rId4" cstate="print"/>
          <a:srcRect/>
          <a:stretch>
            <a:fillRect/>
          </a:stretch>
        </p:blipFill>
        <p:spPr bwMode="auto">
          <a:xfrm>
            <a:off x="3733800" y="2133600"/>
            <a:ext cx="5410200" cy="3602527"/>
          </a:xfrm>
          <a:prstGeom prst="rect">
            <a:avLst/>
          </a:prstGeom>
          <a:noFill/>
        </p:spPr>
      </p:pic>
      <p:pic>
        <p:nvPicPr>
          <p:cNvPr id="445454" name="Picture 14" descr="http://forklift-truck.org/images/service.jpg"/>
          <p:cNvPicPr>
            <a:picLocks noChangeAspect="1" noChangeArrowheads="1"/>
          </p:cNvPicPr>
          <p:nvPr/>
        </p:nvPicPr>
        <p:blipFill>
          <a:blip r:embed="rId5" cstate="print"/>
          <a:srcRect/>
          <a:stretch>
            <a:fillRect/>
          </a:stretch>
        </p:blipFill>
        <p:spPr bwMode="auto">
          <a:xfrm>
            <a:off x="3849136" y="2286000"/>
            <a:ext cx="5294864" cy="4038600"/>
          </a:xfrm>
          <a:prstGeom prst="rect">
            <a:avLst/>
          </a:prstGeom>
          <a:noFill/>
        </p:spPr>
      </p:pic>
      <p:pic>
        <p:nvPicPr>
          <p:cNvPr id="445456" name="Picture 16" descr="http://1.bp.blogspot.com/_s2xV3hDKXYk/S7ifkXs-HfI/AAAAAAAAA4Y/aP9eUxT0RTg/s1600/inspection.jpg"/>
          <p:cNvPicPr>
            <a:picLocks noChangeAspect="1" noChangeArrowheads="1"/>
          </p:cNvPicPr>
          <p:nvPr/>
        </p:nvPicPr>
        <p:blipFill>
          <a:blip r:embed="rId6" cstate="print"/>
          <a:srcRect/>
          <a:stretch>
            <a:fillRect/>
          </a:stretch>
        </p:blipFill>
        <p:spPr bwMode="auto">
          <a:xfrm>
            <a:off x="3886200" y="2133600"/>
            <a:ext cx="5257800" cy="4020671"/>
          </a:xfrm>
          <a:prstGeom prst="rect">
            <a:avLst/>
          </a:prstGeom>
          <a:noFill/>
        </p:spPr>
      </p:pic>
      <p:pic>
        <p:nvPicPr>
          <p:cNvPr id="445460" name="Picture 20" descr="http://www.ishn.com/ext/resources/Vendor_News/Tire-inspection-422.jpg"/>
          <p:cNvPicPr>
            <a:picLocks noChangeAspect="1" noChangeArrowheads="1"/>
          </p:cNvPicPr>
          <p:nvPr/>
        </p:nvPicPr>
        <p:blipFill>
          <a:blip r:embed="rId4" cstate="print"/>
          <a:srcRect/>
          <a:stretch>
            <a:fillRect/>
          </a:stretch>
        </p:blipFill>
        <p:spPr bwMode="auto">
          <a:xfrm>
            <a:off x="3962400" y="2286000"/>
            <a:ext cx="5035166"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53" presetClass="entr" presetSubtype="0" fill="hold" nodeType="withEffect">
                                  <p:stCondLst>
                                    <p:cond delay="0"/>
                                  </p:stCondLst>
                                  <p:childTnLst>
                                    <p:set>
                                      <p:cBhvr>
                                        <p:cTn id="10" dur="1" fill="hold">
                                          <p:stCondLst>
                                            <p:cond delay="0"/>
                                          </p:stCondLst>
                                        </p:cTn>
                                        <p:tgtEl>
                                          <p:spTgt spid="445442"/>
                                        </p:tgtEl>
                                        <p:attrNameLst>
                                          <p:attrName>style.visibility</p:attrName>
                                        </p:attrNameLst>
                                      </p:cBhvr>
                                      <p:to>
                                        <p:strVal val="visible"/>
                                      </p:to>
                                    </p:set>
                                    <p:anim calcmode="lin" valueType="num">
                                      <p:cBhvr>
                                        <p:cTn id="11" dur="500" fill="hold"/>
                                        <p:tgtEl>
                                          <p:spTgt spid="445442"/>
                                        </p:tgtEl>
                                        <p:attrNameLst>
                                          <p:attrName>ppt_w</p:attrName>
                                        </p:attrNameLst>
                                      </p:cBhvr>
                                      <p:tavLst>
                                        <p:tav tm="0">
                                          <p:val>
                                            <p:fltVal val="0"/>
                                          </p:val>
                                        </p:tav>
                                        <p:tav tm="100000">
                                          <p:val>
                                            <p:strVal val="#ppt_w"/>
                                          </p:val>
                                        </p:tav>
                                      </p:tavLst>
                                    </p:anim>
                                    <p:anim calcmode="lin" valueType="num">
                                      <p:cBhvr>
                                        <p:cTn id="12" dur="500" fill="hold"/>
                                        <p:tgtEl>
                                          <p:spTgt spid="445442"/>
                                        </p:tgtEl>
                                        <p:attrNameLst>
                                          <p:attrName>ppt_h</p:attrName>
                                        </p:attrNameLst>
                                      </p:cBhvr>
                                      <p:tavLst>
                                        <p:tav tm="0">
                                          <p:val>
                                            <p:fltVal val="0"/>
                                          </p:val>
                                        </p:tav>
                                        <p:tav tm="100000">
                                          <p:val>
                                            <p:strVal val="#ppt_h"/>
                                          </p:val>
                                        </p:tav>
                                      </p:tavLst>
                                    </p:anim>
                                    <p:animEffect transition="in" filter="fade">
                                      <p:cBhvr>
                                        <p:cTn id="13" dur="500"/>
                                        <p:tgtEl>
                                          <p:spTgt spid="445442"/>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xit" presetSubtype="0" fill="hold" grpId="1" nodeType="clickEffect">
                                  <p:stCondLst>
                                    <p:cond delay="0"/>
                                  </p:stCondLst>
                                  <p:childTnLst>
                                    <p:animEffect transition="out" filter="fade">
                                      <p:cBhvr>
                                        <p:cTn id="17" dur="1000"/>
                                        <p:tgtEl>
                                          <p:spTgt spid="4"/>
                                        </p:tgtEl>
                                      </p:cBhvr>
                                    </p:animEffect>
                                    <p:anim calcmode="lin" valueType="num">
                                      <p:cBhvr>
                                        <p:cTn id="18" dur="1000"/>
                                        <p:tgtEl>
                                          <p:spTgt spid="4"/>
                                        </p:tgtEl>
                                        <p:attrNameLst>
                                          <p:attrName>ppt_x</p:attrName>
                                        </p:attrNameLst>
                                      </p:cBhvr>
                                      <p:tavLst>
                                        <p:tav tm="0">
                                          <p:val>
                                            <p:strVal val="ppt_x"/>
                                          </p:val>
                                        </p:tav>
                                        <p:tav tm="100000">
                                          <p:val>
                                            <p:strVal val="ppt_x"/>
                                          </p:val>
                                        </p:tav>
                                      </p:tavLst>
                                    </p:anim>
                                    <p:anim calcmode="lin" valueType="num">
                                      <p:cBhvr>
                                        <p:cTn id="19" dur="100" decel="100000"/>
                                        <p:tgtEl>
                                          <p:spTgt spid="4"/>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4"/>
                                        </p:tgtEl>
                                        <p:attrNameLst>
                                          <p:attrName>ppt_y</p:attrName>
                                        </p:attrNameLst>
                                      </p:cBhvr>
                                      <p:tavLst>
                                        <p:tav tm="0">
                                          <p:val>
                                            <p:strVal val="ppt_y"/>
                                          </p:val>
                                        </p:tav>
                                        <p:tav tm="100000">
                                          <p:val>
                                            <p:strVal val="ppt_y+1"/>
                                          </p:val>
                                        </p:tav>
                                      </p:tavLst>
                                    </p:anim>
                                    <p:set>
                                      <p:cBhvr>
                                        <p:cTn id="21" dur="1" fill="hold">
                                          <p:stCondLst>
                                            <p:cond delay="999"/>
                                          </p:stCondLst>
                                        </p:cTn>
                                        <p:tgtEl>
                                          <p:spTgt spid="4"/>
                                        </p:tgtEl>
                                        <p:attrNameLst>
                                          <p:attrName>style.visibility</p:attrName>
                                        </p:attrNameLst>
                                      </p:cBhvr>
                                      <p:to>
                                        <p:strVal val="hidden"/>
                                      </p:to>
                                    </p:set>
                                  </p:childTnLst>
                                </p:cTn>
                              </p:par>
                              <p:par>
                                <p:cTn id="22" presetID="53" presetClass="exit" presetSubtype="0" fill="hold" nodeType="withEffect">
                                  <p:stCondLst>
                                    <p:cond delay="0"/>
                                  </p:stCondLst>
                                  <p:childTnLst>
                                    <p:anim calcmode="lin" valueType="num">
                                      <p:cBhvr>
                                        <p:cTn id="23" dur="500"/>
                                        <p:tgtEl>
                                          <p:spTgt spid="445442"/>
                                        </p:tgtEl>
                                        <p:attrNameLst>
                                          <p:attrName>ppt_w</p:attrName>
                                        </p:attrNameLst>
                                      </p:cBhvr>
                                      <p:tavLst>
                                        <p:tav tm="0">
                                          <p:val>
                                            <p:strVal val="ppt_w"/>
                                          </p:val>
                                        </p:tav>
                                        <p:tav tm="100000">
                                          <p:val>
                                            <p:fltVal val="0"/>
                                          </p:val>
                                        </p:tav>
                                      </p:tavLst>
                                    </p:anim>
                                    <p:anim calcmode="lin" valueType="num">
                                      <p:cBhvr>
                                        <p:cTn id="24" dur="500"/>
                                        <p:tgtEl>
                                          <p:spTgt spid="445442"/>
                                        </p:tgtEl>
                                        <p:attrNameLst>
                                          <p:attrName>ppt_h</p:attrName>
                                        </p:attrNameLst>
                                      </p:cBhvr>
                                      <p:tavLst>
                                        <p:tav tm="0">
                                          <p:val>
                                            <p:strVal val="ppt_h"/>
                                          </p:val>
                                        </p:tav>
                                        <p:tav tm="100000">
                                          <p:val>
                                            <p:fltVal val="0"/>
                                          </p:val>
                                        </p:tav>
                                      </p:tavLst>
                                    </p:anim>
                                    <p:animEffect transition="out" filter="fade">
                                      <p:cBhvr>
                                        <p:cTn id="25" dur="500"/>
                                        <p:tgtEl>
                                          <p:spTgt spid="445442"/>
                                        </p:tgtEl>
                                      </p:cBhvr>
                                    </p:animEffect>
                                    <p:set>
                                      <p:cBhvr>
                                        <p:cTn id="26" dur="1" fill="hold">
                                          <p:stCondLst>
                                            <p:cond delay="499"/>
                                          </p:stCondLst>
                                        </p:cTn>
                                        <p:tgtEl>
                                          <p:spTgt spid="445442"/>
                                        </p:tgtEl>
                                        <p:attrNameLst>
                                          <p:attrName>style.visibility</p:attrName>
                                        </p:attrNameLst>
                                      </p:cBhvr>
                                      <p:to>
                                        <p:strVal val="hidden"/>
                                      </p:to>
                                    </p:set>
                                  </p:childTnLst>
                                </p:cTn>
                              </p:par>
                            </p:childTnLst>
                          </p:cTn>
                        </p:par>
                        <p:par>
                          <p:cTn id="27" fill="hold">
                            <p:stCondLst>
                              <p:cond delay="1000"/>
                            </p:stCondLst>
                            <p:childTnLst>
                              <p:par>
                                <p:cTn id="28" presetID="23" presetClass="entr" presetSubtype="16"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childTnLst>
                                </p:cTn>
                              </p:par>
                              <p:par>
                                <p:cTn id="32" presetID="15" presetClass="entr" presetSubtype="0" fill="hold" nodeType="withEffect">
                                  <p:stCondLst>
                                    <p:cond delay="0"/>
                                  </p:stCondLst>
                                  <p:childTnLst>
                                    <p:set>
                                      <p:cBhvr>
                                        <p:cTn id="33" dur="1" fill="hold">
                                          <p:stCondLst>
                                            <p:cond delay="0"/>
                                          </p:stCondLst>
                                        </p:cTn>
                                        <p:tgtEl>
                                          <p:spTgt spid="445448"/>
                                        </p:tgtEl>
                                        <p:attrNameLst>
                                          <p:attrName>style.visibility</p:attrName>
                                        </p:attrNameLst>
                                      </p:cBhvr>
                                      <p:to>
                                        <p:strVal val="visible"/>
                                      </p:to>
                                    </p:set>
                                    <p:anim calcmode="lin" valueType="num">
                                      <p:cBhvr>
                                        <p:cTn id="34" dur="1000" fill="hold"/>
                                        <p:tgtEl>
                                          <p:spTgt spid="445448"/>
                                        </p:tgtEl>
                                        <p:attrNameLst>
                                          <p:attrName>ppt_w</p:attrName>
                                        </p:attrNameLst>
                                      </p:cBhvr>
                                      <p:tavLst>
                                        <p:tav tm="0">
                                          <p:val>
                                            <p:fltVal val="0"/>
                                          </p:val>
                                        </p:tav>
                                        <p:tav tm="100000">
                                          <p:val>
                                            <p:strVal val="#ppt_w"/>
                                          </p:val>
                                        </p:tav>
                                      </p:tavLst>
                                    </p:anim>
                                    <p:anim calcmode="lin" valueType="num">
                                      <p:cBhvr>
                                        <p:cTn id="35" dur="1000" fill="hold"/>
                                        <p:tgtEl>
                                          <p:spTgt spid="445448"/>
                                        </p:tgtEl>
                                        <p:attrNameLst>
                                          <p:attrName>ppt_h</p:attrName>
                                        </p:attrNameLst>
                                      </p:cBhvr>
                                      <p:tavLst>
                                        <p:tav tm="0">
                                          <p:val>
                                            <p:fltVal val="0"/>
                                          </p:val>
                                        </p:tav>
                                        <p:tav tm="100000">
                                          <p:val>
                                            <p:strVal val="#ppt_h"/>
                                          </p:val>
                                        </p:tav>
                                      </p:tavLst>
                                    </p:anim>
                                    <p:anim calcmode="lin" valueType="num">
                                      <p:cBhvr>
                                        <p:cTn id="36" dur="1000" fill="hold"/>
                                        <p:tgtEl>
                                          <p:spTgt spid="445448"/>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454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xit" presetSubtype="0" fill="hold" grpId="1" nodeType="clickEffect">
                                  <p:stCondLst>
                                    <p:cond delay="0"/>
                                  </p:stCondLst>
                                  <p:childTnLst>
                                    <p:animEffect transition="out" filter="fade">
                                      <p:cBhvr>
                                        <p:cTn id="41" dur="1000"/>
                                        <p:tgtEl>
                                          <p:spTgt spid="5"/>
                                        </p:tgtEl>
                                      </p:cBhvr>
                                    </p:animEffect>
                                    <p:anim calcmode="lin" valueType="num">
                                      <p:cBhvr>
                                        <p:cTn id="42" dur="1000"/>
                                        <p:tgtEl>
                                          <p:spTgt spid="5"/>
                                        </p:tgtEl>
                                        <p:attrNameLst>
                                          <p:attrName>ppt_x</p:attrName>
                                        </p:attrNameLst>
                                      </p:cBhvr>
                                      <p:tavLst>
                                        <p:tav tm="0">
                                          <p:val>
                                            <p:strVal val="ppt_x"/>
                                          </p:val>
                                        </p:tav>
                                        <p:tav tm="100000">
                                          <p:val>
                                            <p:strVal val="ppt_x"/>
                                          </p:val>
                                        </p:tav>
                                      </p:tavLst>
                                    </p:anim>
                                    <p:anim calcmode="lin" valueType="num">
                                      <p:cBhvr>
                                        <p:cTn id="43" dur="100" decel="100000"/>
                                        <p:tgtEl>
                                          <p:spTgt spid="5"/>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5"/>
                                        </p:tgtEl>
                                        <p:attrNameLst>
                                          <p:attrName>ppt_y</p:attrName>
                                        </p:attrNameLst>
                                      </p:cBhvr>
                                      <p:tavLst>
                                        <p:tav tm="0">
                                          <p:val>
                                            <p:strVal val="ppt_y"/>
                                          </p:val>
                                        </p:tav>
                                        <p:tav tm="100000">
                                          <p:val>
                                            <p:strVal val="ppt_y+1"/>
                                          </p:val>
                                        </p:tav>
                                      </p:tavLst>
                                    </p:anim>
                                    <p:set>
                                      <p:cBhvr>
                                        <p:cTn id="45" dur="1" fill="hold">
                                          <p:stCondLst>
                                            <p:cond delay="999"/>
                                          </p:stCondLst>
                                        </p:cTn>
                                        <p:tgtEl>
                                          <p:spTgt spid="5"/>
                                        </p:tgtEl>
                                        <p:attrNameLst>
                                          <p:attrName>style.visibility</p:attrName>
                                        </p:attrNameLst>
                                      </p:cBhvr>
                                      <p:to>
                                        <p:strVal val="hidden"/>
                                      </p:to>
                                    </p:set>
                                  </p:childTnLst>
                                </p:cTn>
                              </p:par>
                              <p:par>
                                <p:cTn id="46" presetID="15" presetClass="exit" presetSubtype="0" fill="hold" nodeType="withEffect">
                                  <p:stCondLst>
                                    <p:cond delay="0"/>
                                  </p:stCondLst>
                                  <p:childTnLst>
                                    <p:anim calcmode="lin" valueType="num">
                                      <p:cBhvr>
                                        <p:cTn id="47" dur="1000"/>
                                        <p:tgtEl>
                                          <p:spTgt spid="445448"/>
                                        </p:tgtEl>
                                        <p:attrNameLst>
                                          <p:attrName>ppt_w</p:attrName>
                                        </p:attrNameLst>
                                      </p:cBhvr>
                                      <p:tavLst>
                                        <p:tav tm="0">
                                          <p:val>
                                            <p:strVal val="ppt_w"/>
                                          </p:val>
                                        </p:tav>
                                        <p:tav tm="100000">
                                          <p:val>
                                            <p:fltVal val="0"/>
                                          </p:val>
                                        </p:tav>
                                      </p:tavLst>
                                    </p:anim>
                                    <p:anim calcmode="lin" valueType="num">
                                      <p:cBhvr>
                                        <p:cTn id="48" dur="1000"/>
                                        <p:tgtEl>
                                          <p:spTgt spid="445448"/>
                                        </p:tgtEl>
                                        <p:attrNameLst>
                                          <p:attrName>ppt_h</p:attrName>
                                        </p:attrNameLst>
                                      </p:cBhvr>
                                      <p:tavLst>
                                        <p:tav tm="0">
                                          <p:val>
                                            <p:strVal val="ppt_h"/>
                                          </p:val>
                                        </p:tav>
                                        <p:tav tm="100000">
                                          <p:val>
                                            <p:fltVal val="0"/>
                                          </p:val>
                                        </p:tav>
                                      </p:tavLst>
                                    </p:anim>
                                    <p:anim calcmode="lin" valueType="num">
                                      <p:cBhvr>
                                        <p:cTn id="49" dur="1000"/>
                                        <p:tgtEl>
                                          <p:spTgt spid="44544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0" dur="1000"/>
                                        <p:tgtEl>
                                          <p:spTgt spid="44544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1" dur="1" fill="hold">
                                          <p:stCondLst>
                                            <p:cond delay="999"/>
                                          </p:stCondLst>
                                        </p:cTn>
                                        <p:tgtEl>
                                          <p:spTgt spid="445448"/>
                                        </p:tgtEl>
                                        <p:attrNameLst>
                                          <p:attrName>style.visibility</p:attrName>
                                        </p:attrNameLst>
                                      </p:cBhvr>
                                      <p:to>
                                        <p:strVal val="hidden"/>
                                      </p:to>
                                    </p:set>
                                  </p:childTnLst>
                                </p:cTn>
                              </p:par>
                            </p:childTnLst>
                          </p:cTn>
                        </p:par>
                        <p:par>
                          <p:cTn id="52" fill="hold">
                            <p:stCondLst>
                              <p:cond delay="1000"/>
                            </p:stCondLst>
                            <p:childTnLst>
                              <p:par>
                                <p:cTn id="53" presetID="53" presetClass="entr" presetSubtype="0" fill="hold" grpId="0" nodeType="afterEffect">
                                  <p:stCondLst>
                                    <p:cond delay="0"/>
                                  </p:stCondLst>
                                  <p:childTnLst>
                                    <p:set>
                                      <p:cBhvr>
                                        <p:cTn id="54" dur="1" fill="hold">
                                          <p:stCondLst>
                                            <p:cond delay="0"/>
                                          </p:stCondLst>
                                        </p:cTn>
                                        <p:tgtEl>
                                          <p:spTgt spid="6">
                                            <p:bg/>
                                          </p:spTgt>
                                        </p:tgtEl>
                                        <p:attrNameLst>
                                          <p:attrName>style.visibility</p:attrName>
                                        </p:attrNameLst>
                                      </p:cBhvr>
                                      <p:to>
                                        <p:strVal val="visible"/>
                                      </p:to>
                                    </p:set>
                                    <p:anim calcmode="lin" valueType="num">
                                      <p:cBhvr>
                                        <p:cTn id="55" dur="500" fill="hold"/>
                                        <p:tgtEl>
                                          <p:spTgt spid="6">
                                            <p:bg/>
                                          </p:spTgt>
                                        </p:tgtEl>
                                        <p:attrNameLst>
                                          <p:attrName>ppt_w</p:attrName>
                                        </p:attrNameLst>
                                      </p:cBhvr>
                                      <p:tavLst>
                                        <p:tav tm="0">
                                          <p:val>
                                            <p:fltVal val="0"/>
                                          </p:val>
                                        </p:tav>
                                        <p:tav tm="100000">
                                          <p:val>
                                            <p:strVal val="#ppt_w"/>
                                          </p:val>
                                        </p:tav>
                                      </p:tavLst>
                                    </p:anim>
                                    <p:anim calcmode="lin" valueType="num">
                                      <p:cBhvr>
                                        <p:cTn id="56" dur="500" fill="hold"/>
                                        <p:tgtEl>
                                          <p:spTgt spid="6">
                                            <p:bg/>
                                          </p:spTgt>
                                        </p:tgtEl>
                                        <p:attrNameLst>
                                          <p:attrName>ppt_h</p:attrName>
                                        </p:attrNameLst>
                                      </p:cBhvr>
                                      <p:tavLst>
                                        <p:tav tm="0">
                                          <p:val>
                                            <p:fltVal val="0"/>
                                          </p:val>
                                        </p:tav>
                                        <p:tav tm="100000">
                                          <p:val>
                                            <p:strVal val="#ppt_h"/>
                                          </p:val>
                                        </p:tav>
                                      </p:tavLst>
                                    </p:anim>
                                    <p:animEffect transition="in" filter="fade">
                                      <p:cBhvr>
                                        <p:cTn id="57" dur="500"/>
                                        <p:tgtEl>
                                          <p:spTgt spid="6">
                                            <p:bg/>
                                          </p:spTgt>
                                        </p:tgtEl>
                                      </p:cBhvr>
                                    </p:animEffect>
                                  </p:childTnLst>
                                </p:cTn>
                              </p:par>
                            </p:childTnLst>
                          </p:cTn>
                        </p:par>
                        <p:par>
                          <p:cTn id="58" fill="hold">
                            <p:stCondLst>
                              <p:cond delay="1500"/>
                            </p:stCondLst>
                            <p:childTnLst>
                              <p:par>
                                <p:cTn id="59" presetID="53" presetClass="entr" presetSubtype="0" fill="hold" grpId="0" nodeType="after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 calcmode="lin" valueType="num">
                                      <p:cBhvr>
                                        <p:cTn id="6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6">
                                            <p:txEl>
                                              <p:pRg st="0" end="0"/>
                                            </p:txEl>
                                          </p:spTgt>
                                        </p:tgtEl>
                                      </p:cBhvr>
                                    </p:animEffect>
                                  </p:childTnLst>
                                </p:cTn>
                              </p:par>
                            </p:childTnLst>
                          </p:cTn>
                        </p:par>
                        <p:par>
                          <p:cTn id="64" fill="hold">
                            <p:stCondLst>
                              <p:cond delay="2000"/>
                            </p:stCondLst>
                            <p:childTnLst>
                              <p:par>
                                <p:cTn id="65" presetID="23" presetClass="entr" presetSubtype="16" fill="hold" nodeType="after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anim calcmode="lin" valueType="num">
                                      <p:cBhvr>
                                        <p:cTn id="6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68" dur="500" fill="hold"/>
                                        <p:tgtEl>
                                          <p:spTgt spid="6">
                                            <p:txEl>
                                              <p:pRg st="1" end="1"/>
                                            </p:txEl>
                                          </p:spTgt>
                                        </p:tgtEl>
                                        <p:attrNameLst>
                                          <p:attrName>ppt_h</p:attrName>
                                        </p:attrNameLst>
                                      </p:cBhvr>
                                      <p:tavLst>
                                        <p:tav tm="0">
                                          <p:val>
                                            <p:fltVal val="0"/>
                                          </p:val>
                                        </p:tav>
                                        <p:tav tm="100000">
                                          <p:val>
                                            <p:strVal val="#ppt_h"/>
                                          </p:val>
                                        </p:tav>
                                      </p:tavLst>
                                    </p:anim>
                                  </p:childTnLst>
                                </p:cTn>
                              </p:par>
                              <p:par>
                                <p:cTn id="69" presetID="15" presetClass="entr" presetSubtype="0" fill="hold" nodeType="withEffect">
                                  <p:stCondLst>
                                    <p:cond delay="0"/>
                                  </p:stCondLst>
                                  <p:childTnLst>
                                    <p:set>
                                      <p:cBhvr>
                                        <p:cTn id="70" dur="1" fill="hold">
                                          <p:stCondLst>
                                            <p:cond delay="0"/>
                                          </p:stCondLst>
                                        </p:cTn>
                                        <p:tgtEl>
                                          <p:spTgt spid="445456"/>
                                        </p:tgtEl>
                                        <p:attrNameLst>
                                          <p:attrName>style.visibility</p:attrName>
                                        </p:attrNameLst>
                                      </p:cBhvr>
                                      <p:to>
                                        <p:strVal val="visible"/>
                                      </p:to>
                                    </p:set>
                                    <p:anim calcmode="lin" valueType="num">
                                      <p:cBhvr>
                                        <p:cTn id="71" dur="1000" fill="hold"/>
                                        <p:tgtEl>
                                          <p:spTgt spid="445456"/>
                                        </p:tgtEl>
                                        <p:attrNameLst>
                                          <p:attrName>ppt_w</p:attrName>
                                        </p:attrNameLst>
                                      </p:cBhvr>
                                      <p:tavLst>
                                        <p:tav tm="0">
                                          <p:val>
                                            <p:fltVal val="0"/>
                                          </p:val>
                                        </p:tav>
                                        <p:tav tm="100000">
                                          <p:val>
                                            <p:strVal val="#ppt_w"/>
                                          </p:val>
                                        </p:tav>
                                      </p:tavLst>
                                    </p:anim>
                                    <p:anim calcmode="lin" valueType="num">
                                      <p:cBhvr>
                                        <p:cTn id="72" dur="1000" fill="hold"/>
                                        <p:tgtEl>
                                          <p:spTgt spid="445456"/>
                                        </p:tgtEl>
                                        <p:attrNameLst>
                                          <p:attrName>ppt_h</p:attrName>
                                        </p:attrNameLst>
                                      </p:cBhvr>
                                      <p:tavLst>
                                        <p:tav tm="0">
                                          <p:val>
                                            <p:fltVal val="0"/>
                                          </p:val>
                                        </p:tav>
                                        <p:tav tm="100000">
                                          <p:val>
                                            <p:strVal val="#ppt_h"/>
                                          </p:val>
                                        </p:tav>
                                      </p:tavLst>
                                    </p:anim>
                                    <p:anim calcmode="lin" valueType="num">
                                      <p:cBhvr>
                                        <p:cTn id="73" dur="1000" fill="hold"/>
                                        <p:tgtEl>
                                          <p:spTgt spid="445456"/>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454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xit" presetSubtype="0" fill="hold" nodeType="clickEffect">
                                  <p:stCondLst>
                                    <p:cond delay="0"/>
                                  </p:stCondLst>
                                  <p:childTnLst>
                                    <p:anim calcmode="lin" valueType="num">
                                      <p:cBhvr>
                                        <p:cTn id="78" dur="1000"/>
                                        <p:tgtEl>
                                          <p:spTgt spid="445456"/>
                                        </p:tgtEl>
                                        <p:attrNameLst>
                                          <p:attrName>ppt_w</p:attrName>
                                        </p:attrNameLst>
                                      </p:cBhvr>
                                      <p:tavLst>
                                        <p:tav tm="0">
                                          <p:val>
                                            <p:strVal val="ppt_w"/>
                                          </p:val>
                                        </p:tav>
                                        <p:tav tm="100000">
                                          <p:val>
                                            <p:fltVal val="0"/>
                                          </p:val>
                                        </p:tav>
                                      </p:tavLst>
                                    </p:anim>
                                    <p:anim calcmode="lin" valueType="num">
                                      <p:cBhvr>
                                        <p:cTn id="79" dur="1000"/>
                                        <p:tgtEl>
                                          <p:spTgt spid="445456"/>
                                        </p:tgtEl>
                                        <p:attrNameLst>
                                          <p:attrName>ppt_h</p:attrName>
                                        </p:attrNameLst>
                                      </p:cBhvr>
                                      <p:tavLst>
                                        <p:tav tm="0">
                                          <p:val>
                                            <p:strVal val="ppt_h"/>
                                          </p:val>
                                        </p:tav>
                                        <p:tav tm="100000">
                                          <p:val>
                                            <p:fltVal val="0"/>
                                          </p:val>
                                        </p:tav>
                                      </p:tavLst>
                                    </p:anim>
                                    <p:anim calcmode="lin" valueType="num">
                                      <p:cBhvr>
                                        <p:cTn id="80" dur="1000"/>
                                        <p:tgtEl>
                                          <p:spTgt spid="44545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1" dur="1000"/>
                                        <p:tgtEl>
                                          <p:spTgt spid="44545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2" dur="1" fill="hold">
                                          <p:stCondLst>
                                            <p:cond delay="999"/>
                                          </p:stCondLst>
                                        </p:cTn>
                                        <p:tgtEl>
                                          <p:spTgt spid="445456"/>
                                        </p:tgtEl>
                                        <p:attrNameLst>
                                          <p:attrName>style.visibility</p:attrName>
                                        </p:attrNameLst>
                                      </p:cBhvr>
                                      <p:to>
                                        <p:strVal val="hidden"/>
                                      </p:to>
                                    </p:set>
                                  </p:childTnLst>
                                </p:cTn>
                              </p:par>
                            </p:childTnLst>
                          </p:cTn>
                        </p:par>
                        <p:par>
                          <p:cTn id="83" fill="hold">
                            <p:stCondLst>
                              <p:cond delay="1000"/>
                            </p:stCondLst>
                            <p:childTnLst>
                              <p:par>
                                <p:cTn id="84" presetID="53" presetClass="entr" presetSubtype="0" fill="hold" nodeType="afterEffect">
                                  <p:stCondLst>
                                    <p:cond delay="0"/>
                                  </p:stCondLst>
                                  <p:childTnLst>
                                    <p:set>
                                      <p:cBhvr>
                                        <p:cTn id="85" dur="1" fill="hold">
                                          <p:stCondLst>
                                            <p:cond delay="0"/>
                                          </p:stCondLst>
                                        </p:cTn>
                                        <p:tgtEl>
                                          <p:spTgt spid="6">
                                            <p:txEl>
                                              <p:pRg st="2" end="2"/>
                                            </p:txEl>
                                          </p:spTgt>
                                        </p:tgtEl>
                                        <p:attrNameLst>
                                          <p:attrName>style.visibility</p:attrName>
                                        </p:attrNameLst>
                                      </p:cBhvr>
                                      <p:to>
                                        <p:strVal val="visible"/>
                                      </p:to>
                                    </p:set>
                                    <p:anim calcmode="lin" valueType="num">
                                      <p:cBhvr>
                                        <p:cTn id="86"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7"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88" dur="500"/>
                                        <p:tgtEl>
                                          <p:spTgt spid="6">
                                            <p:txEl>
                                              <p:pRg st="2" end="2"/>
                                            </p:txEl>
                                          </p:spTgt>
                                        </p:tgtEl>
                                      </p:cBhvr>
                                    </p:animEffect>
                                  </p:childTnLst>
                                </p:cTn>
                              </p:par>
                              <p:par>
                                <p:cTn id="89" presetID="15" presetClass="entr" presetSubtype="0" fill="hold" nodeType="withEffect">
                                  <p:stCondLst>
                                    <p:cond delay="0"/>
                                  </p:stCondLst>
                                  <p:childTnLst>
                                    <p:set>
                                      <p:cBhvr>
                                        <p:cTn id="90" dur="1" fill="hold">
                                          <p:stCondLst>
                                            <p:cond delay="0"/>
                                          </p:stCondLst>
                                        </p:cTn>
                                        <p:tgtEl>
                                          <p:spTgt spid="445460"/>
                                        </p:tgtEl>
                                        <p:attrNameLst>
                                          <p:attrName>style.visibility</p:attrName>
                                        </p:attrNameLst>
                                      </p:cBhvr>
                                      <p:to>
                                        <p:strVal val="visible"/>
                                      </p:to>
                                    </p:set>
                                    <p:anim calcmode="lin" valueType="num">
                                      <p:cBhvr>
                                        <p:cTn id="91" dur="1000" fill="hold"/>
                                        <p:tgtEl>
                                          <p:spTgt spid="445460"/>
                                        </p:tgtEl>
                                        <p:attrNameLst>
                                          <p:attrName>ppt_w</p:attrName>
                                        </p:attrNameLst>
                                      </p:cBhvr>
                                      <p:tavLst>
                                        <p:tav tm="0">
                                          <p:val>
                                            <p:fltVal val="0"/>
                                          </p:val>
                                        </p:tav>
                                        <p:tav tm="100000">
                                          <p:val>
                                            <p:strVal val="#ppt_w"/>
                                          </p:val>
                                        </p:tav>
                                      </p:tavLst>
                                    </p:anim>
                                    <p:anim calcmode="lin" valueType="num">
                                      <p:cBhvr>
                                        <p:cTn id="92" dur="1000" fill="hold"/>
                                        <p:tgtEl>
                                          <p:spTgt spid="445460"/>
                                        </p:tgtEl>
                                        <p:attrNameLst>
                                          <p:attrName>ppt_h</p:attrName>
                                        </p:attrNameLst>
                                      </p:cBhvr>
                                      <p:tavLst>
                                        <p:tav tm="0">
                                          <p:val>
                                            <p:fltVal val="0"/>
                                          </p:val>
                                        </p:tav>
                                        <p:tav tm="100000">
                                          <p:val>
                                            <p:strVal val="#ppt_h"/>
                                          </p:val>
                                        </p:tav>
                                      </p:tavLst>
                                    </p:anim>
                                    <p:anim calcmode="lin" valueType="num">
                                      <p:cBhvr>
                                        <p:cTn id="93" dur="1000" fill="hold"/>
                                        <p:tgtEl>
                                          <p:spTgt spid="445460"/>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4454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p:stCondLst>
                        <p:cond delay="indefinite"/>
                      </p:stCondLst>
                      <p:childTnLst>
                        <p:par>
                          <p:cTn id="96" fill="hold">
                            <p:stCondLst>
                              <p:cond delay="0"/>
                            </p:stCondLst>
                            <p:childTnLst>
                              <p:par>
                                <p:cTn id="97" presetID="15" presetClass="exit" presetSubtype="0" fill="hold" nodeType="clickEffect">
                                  <p:stCondLst>
                                    <p:cond delay="0"/>
                                  </p:stCondLst>
                                  <p:childTnLst>
                                    <p:anim calcmode="lin" valueType="num">
                                      <p:cBhvr>
                                        <p:cTn id="98" dur="1000"/>
                                        <p:tgtEl>
                                          <p:spTgt spid="445460"/>
                                        </p:tgtEl>
                                        <p:attrNameLst>
                                          <p:attrName>ppt_w</p:attrName>
                                        </p:attrNameLst>
                                      </p:cBhvr>
                                      <p:tavLst>
                                        <p:tav tm="0">
                                          <p:val>
                                            <p:strVal val="ppt_w"/>
                                          </p:val>
                                        </p:tav>
                                        <p:tav tm="100000">
                                          <p:val>
                                            <p:fltVal val="0"/>
                                          </p:val>
                                        </p:tav>
                                      </p:tavLst>
                                    </p:anim>
                                    <p:anim calcmode="lin" valueType="num">
                                      <p:cBhvr>
                                        <p:cTn id="99" dur="1000"/>
                                        <p:tgtEl>
                                          <p:spTgt spid="445460"/>
                                        </p:tgtEl>
                                        <p:attrNameLst>
                                          <p:attrName>ppt_h</p:attrName>
                                        </p:attrNameLst>
                                      </p:cBhvr>
                                      <p:tavLst>
                                        <p:tav tm="0">
                                          <p:val>
                                            <p:strVal val="ppt_h"/>
                                          </p:val>
                                        </p:tav>
                                        <p:tav tm="100000">
                                          <p:val>
                                            <p:fltVal val="0"/>
                                          </p:val>
                                        </p:tav>
                                      </p:tavLst>
                                    </p:anim>
                                    <p:anim calcmode="lin" valueType="num">
                                      <p:cBhvr>
                                        <p:cTn id="100" dur="1000"/>
                                        <p:tgtEl>
                                          <p:spTgt spid="44546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1" dur="1000"/>
                                        <p:tgtEl>
                                          <p:spTgt spid="44546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2" dur="1" fill="hold">
                                          <p:stCondLst>
                                            <p:cond delay="999"/>
                                          </p:stCondLst>
                                        </p:cTn>
                                        <p:tgtEl>
                                          <p:spTgt spid="445460"/>
                                        </p:tgtEl>
                                        <p:attrNameLst>
                                          <p:attrName>style.visibility</p:attrName>
                                        </p:attrNameLst>
                                      </p:cBhvr>
                                      <p:to>
                                        <p:strVal val="hidden"/>
                                      </p:to>
                                    </p:set>
                                  </p:childTnLst>
                                </p:cTn>
                              </p:par>
                              <p:par>
                                <p:cTn id="103" presetID="53" presetClass="entr" presetSubtype="0" fill="hold" nodeType="withEffect">
                                  <p:stCondLst>
                                    <p:cond delay="0"/>
                                  </p:stCondLst>
                                  <p:childTnLst>
                                    <p:set>
                                      <p:cBhvr>
                                        <p:cTn id="104" dur="1" fill="hold">
                                          <p:stCondLst>
                                            <p:cond delay="0"/>
                                          </p:stCondLst>
                                        </p:cTn>
                                        <p:tgtEl>
                                          <p:spTgt spid="6">
                                            <p:txEl>
                                              <p:pRg st="4" end="4"/>
                                            </p:txEl>
                                          </p:spTgt>
                                        </p:tgtEl>
                                        <p:attrNameLst>
                                          <p:attrName>style.visibility</p:attrName>
                                        </p:attrNameLst>
                                      </p:cBhvr>
                                      <p:to>
                                        <p:strVal val="visible"/>
                                      </p:to>
                                    </p:set>
                                    <p:anim calcmode="lin" valueType="num">
                                      <p:cBhvr>
                                        <p:cTn id="10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06"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107" dur="500"/>
                                        <p:tgtEl>
                                          <p:spTgt spid="6">
                                            <p:txEl>
                                              <p:pRg st="4" end="4"/>
                                            </p:txEl>
                                          </p:spTgt>
                                        </p:tgtEl>
                                      </p:cBhvr>
                                    </p:animEffect>
                                  </p:childTnLst>
                                </p:cTn>
                              </p:par>
                            </p:childTnLst>
                          </p:cTn>
                        </p:par>
                        <p:par>
                          <p:cTn id="108" fill="hold">
                            <p:stCondLst>
                              <p:cond delay="1000"/>
                            </p:stCondLst>
                            <p:childTnLst>
                              <p:par>
                                <p:cTn id="109" presetID="15" presetClass="entr" presetSubtype="0" fill="hold" nodeType="afterEffect">
                                  <p:stCondLst>
                                    <p:cond delay="0"/>
                                  </p:stCondLst>
                                  <p:childTnLst>
                                    <p:set>
                                      <p:cBhvr>
                                        <p:cTn id="110" dur="1" fill="hold">
                                          <p:stCondLst>
                                            <p:cond delay="0"/>
                                          </p:stCondLst>
                                        </p:cTn>
                                        <p:tgtEl>
                                          <p:spTgt spid="445454"/>
                                        </p:tgtEl>
                                        <p:attrNameLst>
                                          <p:attrName>style.visibility</p:attrName>
                                        </p:attrNameLst>
                                      </p:cBhvr>
                                      <p:to>
                                        <p:strVal val="visible"/>
                                      </p:to>
                                    </p:set>
                                    <p:anim calcmode="lin" valueType="num">
                                      <p:cBhvr>
                                        <p:cTn id="111" dur="1000" fill="hold"/>
                                        <p:tgtEl>
                                          <p:spTgt spid="445454"/>
                                        </p:tgtEl>
                                        <p:attrNameLst>
                                          <p:attrName>ppt_w</p:attrName>
                                        </p:attrNameLst>
                                      </p:cBhvr>
                                      <p:tavLst>
                                        <p:tav tm="0">
                                          <p:val>
                                            <p:fltVal val="0"/>
                                          </p:val>
                                        </p:tav>
                                        <p:tav tm="100000">
                                          <p:val>
                                            <p:strVal val="#ppt_w"/>
                                          </p:val>
                                        </p:tav>
                                      </p:tavLst>
                                    </p:anim>
                                    <p:anim calcmode="lin" valueType="num">
                                      <p:cBhvr>
                                        <p:cTn id="112" dur="1000" fill="hold"/>
                                        <p:tgtEl>
                                          <p:spTgt spid="445454"/>
                                        </p:tgtEl>
                                        <p:attrNameLst>
                                          <p:attrName>ppt_h</p:attrName>
                                        </p:attrNameLst>
                                      </p:cBhvr>
                                      <p:tavLst>
                                        <p:tav tm="0">
                                          <p:val>
                                            <p:fltVal val="0"/>
                                          </p:val>
                                        </p:tav>
                                        <p:tav tm="100000">
                                          <p:val>
                                            <p:strVal val="#ppt_h"/>
                                          </p:val>
                                        </p:tav>
                                      </p:tavLst>
                                    </p:anim>
                                    <p:anim calcmode="lin" valueType="num">
                                      <p:cBhvr>
                                        <p:cTn id="113" dur="1000" fill="hold"/>
                                        <p:tgtEl>
                                          <p:spTgt spid="445454"/>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4454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uiExpand="1" build="allAtOnce"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179095" cy="1066800"/>
          </a:xfrm>
          <a:prstGeom prst="rect">
            <a:avLst/>
          </a:prstGeom>
          <a:noFill/>
          <a:ln w="9525">
            <a:noFill/>
            <a:miter lim="800000"/>
            <a:headEnd/>
            <a:tailEnd/>
          </a:ln>
        </p:spPr>
      </p:pic>
      <p:sp>
        <p:nvSpPr>
          <p:cNvPr id="3" name="Rectangle 3"/>
          <p:cNvSpPr txBox="1">
            <a:spLocks noChangeArrowheads="1"/>
          </p:cNvSpPr>
          <p:nvPr/>
        </p:nvSpPr>
        <p:spPr>
          <a:xfrm>
            <a:off x="1219200" y="0"/>
            <a:ext cx="7924800" cy="1066800"/>
          </a:xfrm>
          <a:prstGeom prst="rect">
            <a:avLst/>
          </a:prstGeom>
          <a:solidFill>
            <a:srgbClr val="0066FF"/>
          </a:solidFill>
        </p:spPr>
        <p:txBody>
          <a:bodyP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5" name="Rectangle 4"/>
          <p:cNvSpPr/>
          <p:nvPr/>
        </p:nvSpPr>
        <p:spPr>
          <a:xfrm>
            <a:off x="4648200" y="1066800"/>
            <a:ext cx="4495800" cy="5791200"/>
          </a:xfrm>
          <a:prstGeom prst="rect">
            <a:avLst/>
          </a:prstGeom>
          <a:solidFill>
            <a:srgbClr val="92D050"/>
          </a:solidFill>
        </p:spPr>
        <p:txBody>
          <a:bodyPr wrap="square">
            <a:noAutofit/>
          </a:bodyPr>
          <a:lstStyle/>
          <a:p>
            <a:r>
              <a:rPr lang="en-US" sz="2000" b="1" dirty="0" smtClean="0"/>
              <a:t>2.3.2.3 Idle LDs: – These devices are to be secured from use by using GSFC Administrative locking procedures as defined in GPR 1700.5 and there is no planned use of the LD for the next 12 months. When LDs are idle more than 6 months, the LD shall be recertified prior to use. Additionally: </a:t>
            </a:r>
          </a:p>
          <a:p>
            <a:pPr>
              <a:buFont typeface="Wingdings" pitchFamily="2" charset="2"/>
              <a:buChar char="Ø"/>
            </a:pPr>
            <a:r>
              <a:rPr lang="en-US" sz="2000" dirty="0" smtClean="0"/>
              <a:t>RECERT tests and inspections are not required during an idle period. </a:t>
            </a:r>
          </a:p>
          <a:p>
            <a:pPr>
              <a:buFont typeface="Wingdings" pitchFamily="2" charset="2"/>
              <a:buChar char="Ø"/>
            </a:pPr>
            <a:endParaRPr lang="en-US" sz="1400" dirty="0" smtClean="0"/>
          </a:p>
          <a:p>
            <a:pPr>
              <a:buFont typeface="Wingdings" pitchFamily="2" charset="2"/>
              <a:buChar char="Ø"/>
            </a:pPr>
            <a:r>
              <a:rPr lang="en-US" sz="2000" dirty="0" smtClean="0"/>
              <a:t>RECERT shall perform required tests and inspections prior to returning the LD to service. </a:t>
            </a:r>
          </a:p>
        </p:txBody>
      </p:sp>
      <p:sp>
        <p:nvSpPr>
          <p:cNvPr id="6" name="Rectangle 5"/>
          <p:cNvSpPr/>
          <p:nvPr/>
        </p:nvSpPr>
        <p:spPr>
          <a:xfrm>
            <a:off x="0" y="1066800"/>
            <a:ext cx="4648200" cy="5791200"/>
          </a:xfrm>
          <a:prstGeom prst="rect">
            <a:avLst/>
          </a:prstGeom>
          <a:solidFill>
            <a:srgbClr val="33DDFF"/>
          </a:solidFill>
        </p:spPr>
        <p:txBody>
          <a:bodyPr wrap="square">
            <a:spAutoFit/>
          </a:bodyPr>
          <a:lstStyle/>
          <a:p>
            <a:r>
              <a:rPr lang="en-US" b="1" dirty="0" smtClean="0"/>
              <a:t>2.3.2.2 Standby LDs – These devices are to be secured from use by using GSFC Administrative locking procedures as defined in GPR 1700.5 and operation shall be resumed only after an inspection by RECERT that allows unlimited use for a 1-month period as an Active LD. After that the LD shall be secured again. Additionally: </a:t>
            </a:r>
          </a:p>
          <a:p>
            <a:pPr>
              <a:buFont typeface="Wingdings" pitchFamily="2" charset="2"/>
              <a:buChar char="Ø"/>
            </a:pPr>
            <a:r>
              <a:rPr lang="en-US" dirty="0" smtClean="0"/>
              <a:t> RECERT Frequent Inspections shall be performed at 6-month intervals. </a:t>
            </a:r>
          </a:p>
          <a:p>
            <a:pPr>
              <a:buFont typeface="Wingdings" pitchFamily="2" charset="2"/>
              <a:buChar char="Ø"/>
            </a:pPr>
            <a:r>
              <a:rPr lang="en-US" dirty="0" smtClean="0"/>
              <a:t> RECERT Periodic Inspections shall be performed once a year in accordance with NASA-STD 8719.9.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1600" dirty="0" smtClean="0"/>
          </a:p>
        </p:txBody>
      </p:sp>
      <p:pic>
        <p:nvPicPr>
          <p:cNvPr id="26625" name="Picture 1"/>
          <p:cNvPicPr>
            <a:picLocks noChangeAspect="1" noChangeArrowheads="1"/>
          </p:cNvPicPr>
          <p:nvPr/>
        </p:nvPicPr>
        <p:blipFill>
          <a:blip r:embed="rId3" cstate="print"/>
          <a:srcRect/>
          <a:stretch>
            <a:fillRect/>
          </a:stretch>
        </p:blipFill>
        <p:spPr bwMode="auto">
          <a:xfrm>
            <a:off x="4800600" y="5486400"/>
            <a:ext cx="4191000" cy="1234214"/>
          </a:xfrm>
          <a:prstGeom prst="rect">
            <a:avLst/>
          </a:prstGeom>
          <a:noFill/>
          <a:ln w="9525">
            <a:noFill/>
            <a:miter lim="800000"/>
            <a:headEnd/>
            <a:tailEnd/>
          </a:ln>
        </p:spPr>
      </p:pic>
      <p:pic>
        <p:nvPicPr>
          <p:cNvPr id="26626" name="Picture 2"/>
          <p:cNvPicPr>
            <a:picLocks noChangeAspect="1" noChangeArrowheads="1"/>
          </p:cNvPicPr>
          <p:nvPr/>
        </p:nvPicPr>
        <p:blipFill>
          <a:blip r:embed="rId4" cstate="print"/>
          <a:srcRect/>
          <a:stretch>
            <a:fillRect/>
          </a:stretch>
        </p:blipFill>
        <p:spPr bwMode="auto">
          <a:xfrm>
            <a:off x="152400" y="5486400"/>
            <a:ext cx="4114800" cy="11491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0" y="1295400"/>
            <a:ext cx="4648200" cy="5562599"/>
          </a:xfrm>
          <a:prstGeom prst="rect">
            <a:avLst/>
          </a:prstGeom>
          <a:solidFill>
            <a:srgbClr val="33DDFF"/>
          </a:solidFill>
        </p:spPr>
        <p:txBody>
          <a:bodyPr wrap="square">
            <a:spAutoFit/>
          </a:bodyPr>
          <a:lstStyle/>
          <a:p>
            <a:r>
              <a:rPr lang="en-US" b="1" dirty="0" smtClean="0"/>
              <a:t>2.3.3 Re-rating </a:t>
            </a:r>
          </a:p>
          <a:p>
            <a:r>
              <a:rPr lang="en-US" dirty="0" smtClean="0"/>
              <a:t>Owner organizations may request that </a:t>
            </a:r>
            <a:r>
              <a:rPr lang="en-US" b="1" dirty="0" smtClean="0">
                <a:solidFill>
                  <a:srgbClr val="C00000"/>
                </a:solidFill>
              </a:rPr>
              <a:t>the LDE Certification Group </a:t>
            </a:r>
            <a:r>
              <a:rPr lang="en-US" dirty="0" smtClean="0"/>
              <a:t>re-rate their (LD’s)</a:t>
            </a:r>
            <a:r>
              <a:rPr lang="en-US" b="1" dirty="0" smtClean="0">
                <a:solidFill>
                  <a:srgbClr val="C00000"/>
                </a:solidFill>
              </a:rPr>
              <a:t>Lifting Devices</a:t>
            </a:r>
            <a:r>
              <a:rPr lang="en-US" dirty="0" smtClean="0"/>
              <a:t>. Re-rating of </a:t>
            </a:r>
            <a:r>
              <a:rPr lang="en-US" b="1" dirty="0" smtClean="0"/>
              <a:t>LD’s</a:t>
            </a:r>
            <a:r>
              <a:rPr lang="en-US" b="1" dirty="0" smtClean="0">
                <a:solidFill>
                  <a:srgbClr val="C00000"/>
                </a:solidFill>
              </a:rPr>
              <a:t> </a:t>
            </a:r>
            <a:r>
              <a:rPr lang="en-US" dirty="0" smtClean="0"/>
              <a:t>and the subsequent recertification shall be accomplished as follows: </a:t>
            </a:r>
          </a:p>
          <a:p>
            <a:pPr marL="457200" indent="-457200">
              <a:buClr>
                <a:srgbClr val="FF0000"/>
              </a:buClr>
              <a:buSzPct val="125000"/>
              <a:buAutoNum type="alphaLcPeriod"/>
            </a:pPr>
            <a:r>
              <a:rPr lang="en-US" dirty="0" smtClean="0"/>
              <a:t>Engineering analyses shall be performed in accordance with OSHA, NASA, and NCS requirements to validate that the LD can be used at the new re-rated load. Building structural support system(s) shall also be validated in terms of the new re-rated load. Re-rating resulting in higher equipment capacity shall require the </a:t>
            </a:r>
            <a:r>
              <a:rPr lang="en-US" b="1" dirty="0" smtClean="0">
                <a:solidFill>
                  <a:srgbClr val="C00000"/>
                </a:solidFill>
              </a:rPr>
              <a:t>LDE</a:t>
            </a:r>
            <a:r>
              <a:rPr lang="en-US" dirty="0" smtClean="0"/>
              <a:t> Manager’s approval prior to modification.</a:t>
            </a:r>
          </a:p>
          <a:p>
            <a:pPr marL="457200" indent="-457200">
              <a:buAutoNum type="alphaLcPeriod"/>
            </a:pPr>
            <a:endParaRPr lang="en-US" dirty="0" smtClean="0"/>
          </a:p>
          <a:p>
            <a:pPr marL="457200" indent="-457200"/>
            <a:endParaRPr lang="en-US" dirty="0" smtClean="0"/>
          </a:p>
          <a:p>
            <a:pPr marL="457200" indent="-457200">
              <a:buClr>
                <a:srgbClr val="FF0000"/>
              </a:buClr>
              <a:buSzPct val="125000"/>
              <a:buAutoNum type="alphaLcPeriod" startAt="2"/>
            </a:pPr>
            <a:r>
              <a:rPr lang="en-US" dirty="0" smtClean="0"/>
              <a:t>Certify the LD and clearly display re-rated capacity with a tag or marking.</a:t>
            </a:r>
          </a:p>
          <a:p>
            <a:pPr marL="457200" indent="-457200">
              <a:buClr>
                <a:srgbClr val="FF0000"/>
              </a:buClr>
              <a:buSzPct val="125000"/>
              <a:buAutoNum type="alphaLcPeriod" startAt="2"/>
            </a:pPr>
            <a:endParaRPr lang="en-US" dirty="0" smtClean="0"/>
          </a:p>
        </p:txBody>
      </p:sp>
      <p:pic>
        <p:nvPicPr>
          <p:cNvPr id="443394" name="Picture 2" descr="http://ts2.mm.bing.net/th?&amp;id=HN.608010289464740306&amp;w=300&amp;h=300&amp;c=0&amp;pid=1.9&amp;rs=0&amp;p=0"/>
          <p:cNvPicPr>
            <a:picLocks noChangeAspect="1" noChangeArrowheads="1"/>
          </p:cNvPicPr>
          <p:nvPr/>
        </p:nvPicPr>
        <p:blipFill>
          <a:blip r:embed="rId3" cstate="print"/>
          <a:srcRect/>
          <a:stretch>
            <a:fillRect/>
          </a:stretch>
        </p:blipFill>
        <p:spPr bwMode="auto">
          <a:xfrm>
            <a:off x="4800599" y="1600200"/>
            <a:ext cx="4143373" cy="2209800"/>
          </a:xfrm>
          <a:prstGeom prst="rect">
            <a:avLst/>
          </a:prstGeom>
          <a:noFill/>
        </p:spPr>
      </p:pic>
      <p:pic>
        <p:nvPicPr>
          <p:cNvPr id="443396" name="Picture 4" descr="http://www.eatsleepforklift.com/images/interior/blog/Dataplate%20Toyota.JPG"/>
          <p:cNvPicPr>
            <a:picLocks noChangeAspect="1" noChangeArrowheads="1"/>
          </p:cNvPicPr>
          <p:nvPr/>
        </p:nvPicPr>
        <p:blipFill>
          <a:blip r:embed="rId4" cstate="print"/>
          <a:srcRect/>
          <a:stretch>
            <a:fillRect/>
          </a:stretch>
        </p:blipFill>
        <p:spPr bwMode="auto">
          <a:xfrm>
            <a:off x="4648200" y="4038600"/>
            <a:ext cx="4495800" cy="2819400"/>
          </a:xfrm>
          <a:prstGeom prst="rect">
            <a:avLst/>
          </a:prstGeom>
          <a:noFill/>
        </p:spPr>
      </p:pic>
      <p:sp>
        <p:nvSpPr>
          <p:cNvPr id="5" name="Rectangle 4"/>
          <p:cNvSpPr/>
          <p:nvPr/>
        </p:nvSpPr>
        <p:spPr>
          <a:xfrm>
            <a:off x="4648200" y="1295400"/>
            <a:ext cx="4495800" cy="2600712"/>
          </a:xfrm>
          <a:prstGeom prst="rect">
            <a:avLst/>
          </a:prstGeom>
          <a:solidFill>
            <a:srgbClr val="31FF21"/>
          </a:solidFill>
        </p:spPr>
        <p:txBody>
          <a:bodyPr wrap="square">
            <a:spAutoFit/>
          </a:bodyPr>
          <a:lstStyle/>
          <a:p>
            <a:r>
              <a:rPr lang="en-US" b="1" dirty="0" smtClean="0"/>
              <a:t>2.3.4 Transfer of LDE </a:t>
            </a:r>
          </a:p>
          <a:p>
            <a:r>
              <a:rPr lang="en-US" dirty="0" smtClean="0"/>
              <a:t>a. LDE and associated certification documentation transferred to GSFC shall be reviewed for certification by the </a:t>
            </a:r>
            <a:r>
              <a:rPr lang="en-US" b="1" dirty="0" smtClean="0">
                <a:solidFill>
                  <a:srgbClr val="C00000"/>
                </a:solidFill>
              </a:rPr>
              <a:t>LDE</a:t>
            </a:r>
            <a:r>
              <a:rPr lang="en-US" dirty="0" smtClean="0"/>
              <a:t> Manager. </a:t>
            </a:r>
          </a:p>
          <a:p>
            <a:endParaRPr lang="en-US" dirty="0" smtClean="0"/>
          </a:p>
          <a:p>
            <a:r>
              <a:rPr lang="en-US" dirty="0" smtClean="0"/>
              <a:t>b. Certification documentation shall accompany LDE permanently transferred from GSFC to other locations. </a:t>
            </a:r>
          </a:p>
          <a:p>
            <a:endParaRPr lang="en-US" dirty="0" smtClean="0"/>
          </a:p>
          <a:p>
            <a:endParaRPr lang="en-US" sz="100" dirty="0" smtClean="0"/>
          </a:p>
        </p:txBody>
      </p:sp>
      <p:pic>
        <p:nvPicPr>
          <p:cNvPr id="443400" name="Picture 8" descr="http://www.toyota-forklifts.eu/SiteCollectionImages/product-channel/ic-counterbalanced-trucks/product-page/tonero/toyota-tonero-ic-counterbalanced-trucks-product-pop-up-7.jpg"/>
          <p:cNvPicPr>
            <a:picLocks noChangeAspect="1" noChangeArrowheads="1"/>
          </p:cNvPicPr>
          <p:nvPr/>
        </p:nvPicPr>
        <p:blipFill>
          <a:blip r:embed="rId5" cstate="print"/>
          <a:srcRect/>
          <a:stretch>
            <a:fillRect/>
          </a:stretch>
        </p:blipFill>
        <p:spPr bwMode="auto">
          <a:xfrm>
            <a:off x="4648200" y="3886201"/>
            <a:ext cx="4495800" cy="2971800"/>
          </a:xfrm>
          <a:prstGeom prst="rect">
            <a:avLst/>
          </a:prstGeom>
          <a:noFill/>
        </p:spPr>
      </p:pic>
      <p:pic>
        <p:nvPicPr>
          <p:cNvPr id="14" name="Picture 13" descr="New Tags (1).JPG"/>
          <p:cNvPicPr>
            <a:picLocks noChangeAspect="1"/>
          </p:cNvPicPr>
          <p:nvPr/>
        </p:nvPicPr>
        <p:blipFill>
          <a:blip r:embed="rId6" cstate="print"/>
          <a:srcRect l="33553" t="52924" r="18202" b="11988"/>
          <a:stretch>
            <a:fillRect/>
          </a:stretch>
        </p:blipFill>
        <p:spPr>
          <a:xfrm>
            <a:off x="7620000" y="3352800"/>
            <a:ext cx="11430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9" presetClass="entr" presetSubtype="0" fill="hold" nodeType="withEffect">
                                  <p:stCondLst>
                                    <p:cond delay="0"/>
                                  </p:stCondLst>
                                  <p:childTnLst>
                                    <p:set>
                                      <p:cBhvr>
                                        <p:cTn id="18" dur="1" fill="hold">
                                          <p:stCondLst>
                                            <p:cond delay="0"/>
                                          </p:stCondLst>
                                        </p:cTn>
                                        <p:tgtEl>
                                          <p:spTgt spid="443400"/>
                                        </p:tgtEl>
                                        <p:attrNameLst>
                                          <p:attrName>style.visibility</p:attrName>
                                        </p:attrNameLst>
                                      </p:cBhvr>
                                      <p:to>
                                        <p:strVal val="visible"/>
                                      </p:to>
                                    </p:set>
                                    <p:animEffect transition="in" filter="dissolve">
                                      <p:cBhvr>
                                        <p:cTn id="19" dur="500"/>
                                        <p:tgtEl>
                                          <p:spTgt spid="443400"/>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371600" y="0"/>
            <a:ext cx="77724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152400" y="1447800"/>
            <a:ext cx="4648200" cy="4708981"/>
          </a:xfrm>
          <a:prstGeom prst="rect">
            <a:avLst/>
          </a:prstGeom>
          <a:solidFill>
            <a:schemeClr val="tx2">
              <a:lumMod val="20000"/>
              <a:lumOff val="80000"/>
            </a:schemeClr>
          </a:solidFill>
        </p:spPr>
        <p:txBody>
          <a:bodyPr wrap="square">
            <a:spAutoFit/>
          </a:bodyPr>
          <a:lstStyle/>
          <a:p>
            <a:r>
              <a:rPr lang="en-US" sz="2000" b="1" dirty="0" smtClean="0"/>
              <a:t>2.4 LDE Testing </a:t>
            </a:r>
          </a:p>
          <a:p>
            <a:r>
              <a:rPr lang="en-US" sz="2000" b="1" dirty="0" smtClean="0"/>
              <a:t>2.4.1 Load Testing </a:t>
            </a:r>
          </a:p>
          <a:p>
            <a:r>
              <a:rPr lang="en-US" sz="2000" dirty="0" smtClean="0"/>
              <a:t>New or modified LDs and MPJ shall be proof load tested in accordance with Table 1 and in accordance with NASA Standard 8719.9. For periodic recertification, LDs shall be tested to 100% of their rated load. New or modified LE shall be tested in accordance with NASA Standard 8719.9 </a:t>
            </a:r>
          </a:p>
          <a:p>
            <a:r>
              <a:rPr lang="en-US" sz="2000" dirty="0" smtClean="0"/>
              <a:t>Certified test weights or calibrated load cells and test equipment shall be used for all LDE load-testing activities. </a:t>
            </a:r>
          </a:p>
          <a:p>
            <a:r>
              <a:rPr lang="en-US" sz="2000" b="1" dirty="0" smtClean="0"/>
              <a:t>2.4.2 Nondestructive Testing (NDT) </a:t>
            </a:r>
          </a:p>
          <a:p>
            <a:r>
              <a:rPr lang="en-US" sz="2000" dirty="0" smtClean="0"/>
              <a:t>NDT shall be performed in accordance with NASA Standard 8719.9. </a:t>
            </a:r>
            <a:endParaRPr lang="en-US" sz="2000" dirty="0"/>
          </a:p>
        </p:txBody>
      </p:sp>
      <p:pic>
        <p:nvPicPr>
          <p:cNvPr id="6" name="Picture 5" descr="load test clark forklift bldg 15.jpg"/>
          <p:cNvPicPr>
            <a:picLocks noChangeAspect="1"/>
          </p:cNvPicPr>
          <p:nvPr/>
        </p:nvPicPr>
        <p:blipFill>
          <a:blip r:embed="rId3" cstate="print"/>
          <a:stretch>
            <a:fillRect/>
          </a:stretch>
        </p:blipFill>
        <p:spPr>
          <a:xfrm>
            <a:off x="5029200" y="1447800"/>
            <a:ext cx="3771900" cy="5029200"/>
          </a:xfrm>
          <a:prstGeom prst="rect">
            <a:avLst/>
          </a:prstGeom>
          <a:noFill/>
          <a:ln>
            <a:noFill/>
          </a:ln>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371600" y="0"/>
            <a:ext cx="77724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152400" y="1447800"/>
            <a:ext cx="4572000" cy="5016758"/>
          </a:xfrm>
          <a:prstGeom prst="rect">
            <a:avLst/>
          </a:prstGeom>
          <a:solidFill>
            <a:schemeClr val="tx2">
              <a:lumMod val="20000"/>
              <a:lumOff val="80000"/>
            </a:schemeClr>
          </a:solidFill>
        </p:spPr>
        <p:txBody>
          <a:bodyPr wrap="square">
            <a:spAutoFit/>
          </a:bodyPr>
          <a:lstStyle/>
          <a:p>
            <a:r>
              <a:rPr lang="en-US" sz="3200" b="1" dirty="0" smtClean="0"/>
              <a:t>3. Personnel Qualification and Certification Requirements </a:t>
            </a:r>
          </a:p>
          <a:p>
            <a:r>
              <a:rPr lang="en-US" sz="3200" b="1" dirty="0" smtClean="0"/>
              <a:t>3.1 Personnel Performing NDT </a:t>
            </a:r>
          </a:p>
          <a:p>
            <a:r>
              <a:rPr lang="en-US" sz="3200" dirty="0" smtClean="0"/>
              <a:t>Personnel performing NDT shall meet the requirements of NASA Standard 8719.9. </a:t>
            </a:r>
            <a:endParaRPr lang="en-US" sz="3200" dirty="0"/>
          </a:p>
        </p:txBody>
      </p:sp>
      <p:pic>
        <p:nvPicPr>
          <p:cNvPr id="573442" name="Picture 2" descr="http://ts1.mm.bing.net/th?id=I4788309308932440&amp;pid=1.7&amp;w=99&amp;h=145&amp;c=7&amp;rs=1"/>
          <p:cNvPicPr>
            <a:picLocks noChangeAspect="1" noChangeArrowheads="1"/>
          </p:cNvPicPr>
          <p:nvPr/>
        </p:nvPicPr>
        <p:blipFill>
          <a:blip r:embed="rId3" cstate="print"/>
          <a:srcRect/>
          <a:stretch>
            <a:fillRect/>
          </a:stretch>
        </p:blipFill>
        <p:spPr bwMode="auto">
          <a:xfrm rot="21019809">
            <a:off x="6340072" y="1349639"/>
            <a:ext cx="2433067" cy="3111940"/>
          </a:xfrm>
          <a:prstGeom prst="rect">
            <a:avLst/>
          </a:prstGeom>
          <a:noFill/>
        </p:spPr>
      </p:pic>
      <p:pic>
        <p:nvPicPr>
          <p:cNvPr id="573444" name="Picture 4" descr="http://www.aeroq-ndt.ro/imgs/3_1.jpg"/>
          <p:cNvPicPr>
            <a:picLocks noChangeAspect="1" noChangeArrowheads="1"/>
          </p:cNvPicPr>
          <p:nvPr/>
        </p:nvPicPr>
        <p:blipFill>
          <a:blip r:embed="rId4" cstate="print"/>
          <a:srcRect/>
          <a:stretch>
            <a:fillRect/>
          </a:stretch>
        </p:blipFill>
        <p:spPr bwMode="auto">
          <a:xfrm rot="531105">
            <a:off x="4881220" y="4320381"/>
            <a:ext cx="3324225" cy="2295526"/>
          </a:xfrm>
          <a:prstGeom prst="rect">
            <a:avLst/>
          </a:prstGeom>
          <a:noFill/>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295400" cy="1172028"/>
          </a:xfrm>
          <a:prstGeom prst="rect">
            <a:avLst/>
          </a:prstGeom>
          <a:noFill/>
          <a:ln w="9525">
            <a:noFill/>
            <a:miter lim="800000"/>
            <a:headEnd/>
            <a:tailEnd/>
          </a:ln>
        </p:spPr>
      </p:pic>
      <p:sp>
        <p:nvSpPr>
          <p:cNvPr id="3" name="Rectangle 3"/>
          <p:cNvSpPr txBox="1">
            <a:spLocks noChangeArrowheads="1"/>
          </p:cNvSpPr>
          <p:nvPr/>
        </p:nvSpPr>
        <p:spPr>
          <a:xfrm>
            <a:off x="1371600" y="0"/>
            <a:ext cx="7772400" cy="12192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0" y="1225689"/>
            <a:ext cx="9144000" cy="1862048"/>
          </a:xfrm>
          <a:prstGeom prst="rect">
            <a:avLst/>
          </a:prstGeom>
          <a:solidFill>
            <a:srgbClr val="33DDFF"/>
          </a:solidFill>
        </p:spPr>
        <p:txBody>
          <a:bodyPr wrap="square">
            <a:spAutoFit/>
          </a:bodyPr>
          <a:lstStyle/>
          <a:p>
            <a:r>
              <a:rPr lang="en-US" b="1" dirty="0" smtClean="0"/>
              <a:t>3.3 Requirements for MAP and PIT Operator Certification and Jack Operator Authorization </a:t>
            </a:r>
          </a:p>
          <a:p>
            <a:r>
              <a:rPr lang="en-US" b="1" dirty="0" smtClean="0"/>
              <a:t>3.3.1 MAP and PIT Operator Certification Requirements.  (Continued)</a:t>
            </a:r>
          </a:p>
          <a:p>
            <a:endParaRPr lang="en-US" sz="300" b="1" dirty="0" smtClean="0"/>
          </a:p>
          <a:p>
            <a:r>
              <a:rPr lang="en-US" b="1" dirty="0" smtClean="0"/>
              <a:t>Upon</a:t>
            </a:r>
            <a:r>
              <a:rPr lang="en-US" dirty="0" smtClean="0"/>
              <a:t> successful completion of the required training, the certification records are updated and an individual license, or in some instances a roster of Certified MAP or PIT Operators is prepared. The licenses or the Operator roster shall be signed by the</a:t>
            </a:r>
            <a:r>
              <a:rPr lang="en-US" b="1" dirty="0" smtClean="0">
                <a:solidFill>
                  <a:srgbClr val="C00000"/>
                </a:solidFill>
              </a:rPr>
              <a:t> LDE </a:t>
            </a:r>
            <a:r>
              <a:rPr lang="en-US" dirty="0" smtClean="0"/>
              <a:t>Manager and issued to the Operator, or, in the case of the Operator roster, to the appropriate supervisory personnel. </a:t>
            </a:r>
            <a:endParaRPr lang="en-US" dirty="0"/>
          </a:p>
        </p:txBody>
      </p:sp>
      <p:pic>
        <p:nvPicPr>
          <p:cNvPr id="5" name="Picture 1" descr="C:\Users\jselba\Documents\TRAINING\2014 Training Materials\Crane Training\CERTRAK Card.JPG"/>
          <p:cNvPicPr>
            <a:picLocks noChangeAspect="1" noChangeArrowheads="1"/>
          </p:cNvPicPr>
          <p:nvPr/>
        </p:nvPicPr>
        <p:blipFill>
          <a:blip r:embed="rId3" cstate="print">
            <a:lum bright="-2000" contrast="-28000"/>
          </a:blip>
          <a:srcRect l="8603" t="3175" r="9670" b="3175"/>
          <a:stretch>
            <a:fillRect/>
          </a:stretch>
        </p:blipFill>
        <p:spPr bwMode="auto">
          <a:xfrm rot="21065051">
            <a:off x="3675457" y="3362538"/>
            <a:ext cx="2156704" cy="3348566"/>
          </a:xfrm>
          <a:prstGeom prst="rect">
            <a:avLst/>
          </a:prstGeom>
          <a:noFill/>
        </p:spPr>
      </p:pic>
      <p:pic>
        <p:nvPicPr>
          <p:cNvPr id="72712" name="Picture 8" descr="http://mckinnellmanagement.com/wp-content/uploads/2012/09/McK-ManLift920x8501.jpg"/>
          <p:cNvPicPr>
            <a:picLocks noChangeAspect="1" noChangeArrowheads="1"/>
          </p:cNvPicPr>
          <p:nvPr/>
        </p:nvPicPr>
        <p:blipFill>
          <a:blip r:embed="rId4" cstate="print"/>
          <a:srcRect l="54209"/>
          <a:stretch>
            <a:fillRect/>
          </a:stretch>
        </p:blipFill>
        <p:spPr bwMode="auto">
          <a:xfrm>
            <a:off x="6248401" y="3677516"/>
            <a:ext cx="2895600" cy="2799484"/>
          </a:xfrm>
          <a:prstGeom prst="rect">
            <a:avLst/>
          </a:prstGeom>
          <a:noFill/>
        </p:spPr>
      </p:pic>
      <p:pic>
        <p:nvPicPr>
          <p:cNvPr id="72714" name="Picture 10" descr="http://www.ferret.com.au/c/Powerlift-Material-Handling/images/Accredited-Forklift-Operator-Training-from-Powerlift-Material-Handling-281746-xl.jpg"/>
          <p:cNvPicPr>
            <a:picLocks noChangeAspect="1" noChangeArrowheads="1"/>
          </p:cNvPicPr>
          <p:nvPr/>
        </p:nvPicPr>
        <p:blipFill>
          <a:blip r:embed="rId5" cstate="print"/>
          <a:srcRect l="24000" r="20000"/>
          <a:stretch>
            <a:fillRect/>
          </a:stretch>
        </p:blipFill>
        <p:spPr bwMode="auto">
          <a:xfrm>
            <a:off x="304800" y="3276600"/>
            <a:ext cx="2895600" cy="3448050"/>
          </a:xfrm>
          <a:prstGeom prst="rect">
            <a:avLst/>
          </a:prstGeom>
          <a:noFill/>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10" name="Picture 10" descr="http://www.riggingspecialties.com/Robor%20Lifting%20Jack%2030.gif"/>
          <p:cNvPicPr>
            <a:picLocks noChangeAspect="1" noChangeArrowheads="1"/>
          </p:cNvPicPr>
          <p:nvPr/>
        </p:nvPicPr>
        <p:blipFill>
          <a:blip r:embed="rId2" cstate="print"/>
          <a:srcRect/>
          <a:stretch>
            <a:fillRect/>
          </a:stretch>
        </p:blipFill>
        <p:spPr bwMode="auto">
          <a:xfrm>
            <a:off x="6762750" y="1600200"/>
            <a:ext cx="2381250" cy="3810000"/>
          </a:xfrm>
          <a:prstGeom prst="rect">
            <a:avLst/>
          </a:prstGeom>
          <a:noFill/>
        </p:spPr>
      </p:pic>
      <p:pic>
        <p:nvPicPr>
          <p:cNvPr id="2" name="Picture 1"/>
          <p:cNvPicPr>
            <a:picLocks noChangeAspect="1" noChangeArrowheads="1"/>
          </p:cNvPicPr>
          <p:nvPr/>
        </p:nvPicPr>
        <p:blipFill>
          <a:blip r:embed="rId3"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152400" y="1676400"/>
            <a:ext cx="4572000" cy="4832092"/>
          </a:xfrm>
          <a:prstGeom prst="rect">
            <a:avLst/>
          </a:prstGeom>
          <a:solidFill>
            <a:schemeClr val="tx2">
              <a:lumMod val="20000"/>
              <a:lumOff val="80000"/>
            </a:schemeClr>
          </a:solidFill>
        </p:spPr>
        <p:txBody>
          <a:bodyPr>
            <a:spAutoFit/>
          </a:bodyPr>
          <a:lstStyle/>
          <a:p>
            <a:r>
              <a:rPr lang="en-US" sz="2800" b="1" dirty="0" smtClean="0"/>
              <a:t>3.3.2 Jack Operator Authorization. </a:t>
            </a:r>
          </a:p>
          <a:p>
            <a:r>
              <a:rPr lang="en-US" sz="2800" dirty="0" smtClean="0"/>
              <a:t>Operators of jacks shall be instructed in their proper use per NASA-STD-8719.9 and shall be designated and authorized to operate by their supervisor. The supervisor shall be responsible for retaining documentation of this training. </a:t>
            </a:r>
            <a:endParaRPr lang="en-US" sz="2800" dirty="0"/>
          </a:p>
        </p:txBody>
      </p:sp>
      <p:pic>
        <p:nvPicPr>
          <p:cNvPr id="640002" name="Picture 2" descr="http://ts2.mm.bing.net/th?id=I4806008870537061&amp;pid=1.7&amp;w=230&amp;h=116&amp;c=7&amp;rs=1"/>
          <p:cNvPicPr>
            <a:picLocks noChangeAspect="1" noChangeArrowheads="1"/>
          </p:cNvPicPr>
          <p:nvPr/>
        </p:nvPicPr>
        <p:blipFill>
          <a:blip r:embed="rId4" cstate="print"/>
          <a:srcRect/>
          <a:stretch>
            <a:fillRect/>
          </a:stretch>
        </p:blipFill>
        <p:spPr bwMode="auto">
          <a:xfrm>
            <a:off x="4876800" y="1600200"/>
            <a:ext cx="2247695" cy="1000253"/>
          </a:xfrm>
          <a:prstGeom prst="rect">
            <a:avLst/>
          </a:prstGeom>
          <a:noFill/>
        </p:spPr>
      </p:pic>
      <p:pic>
        <p:nvPicPr>
          <p:cNvPr id="640004" name="Picture 4" descr="http://ts4.mm.bing.net/th?id=I4806008870537055&amp;pid=1.7&amp;w=167&amp;h=155&amp;c=7&amp;rs=1"/>
          <p:cNvPicPr>
            <a:picLocks noChangeAspect="1" noChangeArrowheads="1"/>
          </p:cNvPicPr>
          <p:nvPr/>
        </p:nvPicPr>
        <p:blipFill>
          <a:blip r:embed="rId5" cstate="print"/>
          <a:srcRect/>
          <a:stretch>
            <a:fillRect/>
          </a:stretch>
        </p:blipFill>
        <p:spPr bwMode="auto">
          <a:xfrm>
            <a:off x="6324600" y="2590800"/>
            <a:ext cx="1590675" cy="1476375"/>
          </a:xfrm>
          <a:prstGeom prst="rect">
            <a:avLst/>
          </a:prstGeom>
          <a:noFill/>
        </p:spPr>
      </p:pic>
      <p:pic>
        <p:nvPicPr>
          <p:cNvPr id="640006" name="Picture 6" descr="http://ts3.mm.bing.net/th?id=I4935983156822542&amp;pid=1.7&amp;w=200&amp;h=149&amp;c=7&amp;rs=1"/>
          <p:cNvPicPr>
            <a:picLocks noChangeAspect="1" noChangeArrowheads="1"/>
          </p:cNvPicPr>
          <p:nvPr/>
        </p:nvPicPr>
        <p:blipFill>
          <a:blip r:embed="rId6" cstate="print"/>
          <a:srcRect/>
          <a:stretch>
            <a:fillRect/>
          </a:stretch>
        </p:blipFill>
        <p:spPr bwMode="auto">
          <a:xfrm>
            <a:off x="4876800" y="2590800"/>
            <a:ext cx="1905000" cy="1524000"/>
          </a:xfrm>
          <a:prstGeom prst="rect">
            <a:avLst/>
          </a:prstGeom>
          <a:noFill/>
        </p:spPr>
      </p:pic>
      <p:pic>
        <p:nvPicPr>
          <p:cNvPr id="640012" name="Picture 12" descr="http://ts2.mm.bing.net/th?id=I4941858672935221&amp;pid=1.7&amp;w=226&amp;h=144&amp;c=7&amp;rs=1"/>
          <p:cNvPicPr>
            <a:picLocks noChangeAspect="1" noChangeArrowheads="1"/>
          </p:cNvPicPr>
          <p:nvPr/>
        </p:nvPicPr>
        <p:blipFill>
          <a:blip r:embed="rId7" cstate="print"/>
          <a:srcRect/>
          <a:stretch>
            <a:fillRect/>
          </a:stretch>
        </p:blipFill>
        <p:spPr bwMode="auto">
          <a:xfrm>
            <a:off x="4876800" y="4038601"/>
            <a:ext cx="2152650" cy="1371599"/>
          </a:xfrm>
          <a:prstGeom prst="rect">
            <a:avLst/>
          </a:prstGeom>
          <a:noFill/>
        </p:spPr>
      </p:pic>
      <p:sp>
        <p:nvSpPr>
          <p:cNvPr id="11" name="Rectangle 10"/>
          <p:cNvSpPr/>
          <p:nvPr/>
        </p:nvSpPr>
        <p:spPr>
          <a:xfrm>
            <a:off x="4343400" y="1676400"/>
            <a:ext cx="4800600" cy="4770537"/>
          </a:xfrm>
          <a:prstGeom prst="rect">
            <a:avLst/>
          </a:prstGeom>
          <a:solidFill>
            <a:srgbClr val="FFC000"/>
          </a:solidFill>
        </p:spPr>
        <p:txBody>
          <a:bodyPr wrap="square">
            <a:spAutoFit/>
          </a:bodyPr>
          <a:lstStyle/>
          <a:p>
            <a:r>
              <a:rPr lang="en-US" sz="2000" b="1" dirty="0" smtClean="0"/>
              <a:t>3.3.3 MAP and PIT Operator Recertification </a:t>
            </a:r>
          </a:p>
          <a:p>
            <a:r>
              <a:rPr lang="en-US" sz="2000" dirty="0" smtClean="0"/>
              <a:t>All Certified MAP and PIT Operators shall be recertified every two years by providing evidence of completion of refresher training, including written examination and hands-on training. Evidence of completing a satisfactory medical examination shall be provided to the </a:t>
            </a:r>
            <a:r>
              <a:rPr lang="en-US" sz="2000" b="1" dirty="0" smtClean="0">
                <a:solidFill>
                  <a:srgbClr val="C00000"/>
                </a:solidFill>
              </a:rPr>
              <a:t>LDE</a:t>
            </a:r>
            <a:r>
              <a:rPr lang="en-US" sz="2000" dirty="0" smtClean="0"/>
              <a:t> Manager every two years. For MAP operator certification, the candidate must provide proof of successful fall protection refresher training in accordance with GPR 8715.8. A new license will be issued to the Operator, or, in the case of the Operator roster update, to appropriate supervisory personnel. </a:t>
            </a:r>
            <a:endParaRPr lang="en-US" sz="2000" dirty="0"/>
          </a:p>
        </p:txBody>
      </p:sp>
      <p:pic>
        <p:nvPicPr>
          <p:cNvPr id="640014" name="Picture 14" descr="http://ts1.mm.bing.net/th?id=I4581605425939156&amp;pid=1.7&amp;w=185&amp;h=142&amp;c=7&amp;rs=1"/>
          <p:cNvPicPr>
            <a:picLocks noChangeAspect="1" noChangeArrowheads="1"/>
          </p:cNvPicPr>
          <p:nvPr/>
        </p:nvPicPr>
        <p:blipFill>
          <a:blip r:embed="rId8" cstate="print"/>
          <a:srcRect/>
          <a:stretch>
            <a:fillRect/>
          </a:stretch>
        </p:blipFill>
        <p:spPr bwMode="auto">
          <a:xfrm rot="821984">
            <a:off x="52977" y="4174165"/>
            <a:ext cx="2678780" cy="2056144"/>
          </a:xfrm>
          <a:prstGeom prst="rect">
            <a:avLst/>
          </a:prstGeom>
          <a:noFill/>
        </p:spPr>
      </p:pic>
      <p:pic>
        <p:nvPicPr>
          <p:cNvPr id="640016" name="Picture 16" descr="http://ts2.mm.bing.net/th?id=I4690611694930125&amp;pid=1.7&amp;w=168&amp;h=155&amp;c=7&amp;rs=1"/>
          <p:cNvPicPr>
            <a:picLocks noChangeAspect="1" noChangeArrowheads="1"/>
          </p:cNvPicPr>
          <p:nvPr/>
        </p:nvPicPr>
        <p:blipFill>
          <a:blip r:embed="rId9" cstate="print"/>
          <a:srcRect/>
          <a:stretch>
            <a:fillRect/>
          </a:stretch>
        </p:blipFill>
        <p:spPr bwMode="auto">
          <a:xfrm rot="20819778">
            <a:off x="1195061" y="1638207"/>
            <a:ext cx="2648145" cy="2443229"/>
          </a:xfrm>
          <a:prstGeom prst="rect">
            <a:avLst/>
          </a:prstGeom>
          <a:noFill/>
        </p:spPr>
      </p:pic>
      <p:pic>
        <p:nvPicPr>
          <p:cNvPr id="14" name="Picture 6" descr="http://upload.wikimedia.org/wikipedia/commons/a/ab/Physical_examination.jpg"/>
          <p:cNvPicPr>
            <a:picLocks noChangeAspect="1" noChangeArrowheads="1"/>
          </p:cNvPicPr>
          <p:nvPr/>
        </p:nvPicPr>
        <p:blipFill>
          <a:blip r:embed="rId10" cstate="print"/>
          <a:srcRect/>
          <a:stretch>
            <a:fillRect/>
          </a:stretch>
        </p:blipFill>
        <p:spPr bwMode="auto">
          <a:xfrm rot="21006474">
            <a:off x="2546877" y="4159582"/>
            <a:ext cx="1606548" cy="22890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0" fill="hold" nodeType="withEffect">
                                  <p:stCondLst>
                                    <p:cond delay="0"/>
                                  </p:stCondLst>
                                  <p:childTnLst>
                                    <p:set>
                                      <p:cBhvr>
                                        <p:cTn id="11" dur="1" fill="hold">
                                          <p:stCondLst>
                                            <p:cond delay="0"/>
                                          </p:stCondLst>
                                        </p:cTn>
                                        <p:tgtEl>
                                          <p:spTgt spid="640002"/>
                                        </p:tgtEl>
                                        <p:attrNameLst>
                                          <p:attrName>style.visibility</p:attrName>
                                        </p:attrNameLst>
                                      </p:cBhvr>
                                      <p:to>
                                        <p:strVal val="visible"/>
                                      </p:to>
                                    </p:set>
                                    <p:anim calcmode="lin" valueType="num">
                                      <p:cBhvr>
                                        <p:cTn id="12" dur="500" fill="hold"/>
                                        <p:tgtEl>
                                          <p:spTgt spid="640002"/>
                                        </p:tgtEl>
                                        <p:attrNameLst>
                                          <p:attrName>ppt_w</p:attrName>
                                        </p:attrNameLst>
                                      </p:cBhvr>
                                      <p:tavLst>
                                        <p:tav tm="0">
                                          <p:val>
                                            <p:fltVal val="0"/>
                                          </p:val>
                                        </p:tav>
                                        <p:tav tm="100000">
                                          <p:val>
                                            <p:strVal val="#ppt_w"/>
                                          </p:val>
                                        </p:tav>
                                      </p:tavLst>
                                    </p:anim>
                                    <p:anim calcmode="lin" valueType="num">
                                      <p:cBhvr>
                                        <p:cTn id="13" dur="500" fill="hold"/>
                                        <p:tgtEl>
                                          <p:spTgt spid="640002"/>
                                        </p:tgtEl>
                                        <p:attrNameLst>
                                          <p:attrName>ppt_h</p:attrName>
                                        </p:attrNameLst>
                                      </p:cBhvr>
                                      <p:tavLst>
                                        <p:tav tm="0">
                                          <p:val>
                                            <p:fltVal val="0"/>
                                          </p:val>
                                        </p:tav>
                                        <p:tav tm="100000">
                                          <p:val>
                                            <p:strVal val="#ppt_h"/>
                                          </p:val>
                                        </p:tav>
                                      </p:tavLst>
                                    </p:anim>
                                    <p:animEffect transition="in" filter="fade">
                                      <p:cBhvr>
                                        <p:cTn id="14" dur="500"/>
                                        <p:tgtEl>
                                          <p:spTgt spid="640002"/>
                                        </p:tgtEl>
                                      </p:cBhvr>
                                    </p:animEffect>
                                  </p:childTnLst>
                                </p:cTn>
                              </p:par>
                              <p:par>
                                <p:cTn id="15" presetID="53" presetClass="entr" presetSubtype="0" fill="hold" nodeType="withEffect">
                                  <p:stCondLst>
                                    <p:cond delay="0"/>
                                  </p:stCondLst>
                                  <p:childTnLst>
                                    <p:set>
                                      <p:cBhvr>
                                        <p:cTn id="16" dur="1" fill="hold">
                                          <p:stCondLst>
                                            <p:cond delay="0"/>
                                          </p:stCondLst>
                                        </p:cTn>
                                        <p:tgtEl>
                                          <p:spTgt spid="640010"/>
                                        </p:tgtEl>
                                        <p:attrNameLst>
                                          <p:attrName>style.visibility</p:attrName>
                                        </p:attrNameLst>
                                      </p:cBhvr>
                                      <p:to>
                                        <p:strVal val="visible"/>
                                      </p:to>
                                    </p:set>
                                    <p:anim calcmode="lin" valueType="num">
                                      <p:cBhvr>
                                        <p:cTn id="17" dur="500" fill="hold"/>
                                        <p:tgtEl>
                                          <p:spTgt spid="640010"/>
                                        </p:tgtEl>
                                        <p:attrNameLst>
                                          <p:attrName>ppt_w</p:attrName>
                                        </p:attrNameLst>
                                      </p:cBhvr>
                                      <p:tavLst>
                                        <p:tav tm="0">
                                          <p:val>
                                            <p:fltVal val="0"/>
                                          </p:val>
                                        </p:tav>
                                        <p:tav tm="100000">
                                          <p:val>
                                            <p:strVal val="#ppt_w"/>
                                          </p:val>
                                        </p:tav>
                                      </p:tavLst>
                                    </p:anim>
                                    <p:anim calcmode="lin" valueType="num">
                                      <p:cBhvr>
                                        <p:cTn id="18" dur="500" fill="hold"/>
                                        <p:tgtEl>
                                          <p:spTgt spid="640010"/>
                                        </p:tgtEl>
                                        <p:attrNameLst>
                                          <p:attrName>ppt_h</p:attrName>
                                        </p:attrNameLst>
                                      </p:cBhvr>
                                      <p:tavLst>
                                        <p:tav tm="0">
                                          <p:val>
                                            <p:fltVal val="0"/>
                                          </p:val>
                                        </p:tav>
                                        <p:tav tm="100000">
                                          <p:val>
                                            <p:strVal val="#ppt_h"/>
                                          </p:val>
                                        </p:tav>
                                      </p:tavLst>
                                    </p:anim>
                                    <p:animEffect transition="in" filter="fade">
                                      <p:cBhvr>
                                        <p:cTn id="19" dur="500"/>
                                        <p:tgtEl>
                                          <p:spTgt spid="640010"/>
                                        </p:tgtEl>
                                      </p:cBhvr>
                                    </p:animEffect>
                                  </p:childTnLst>
                                </p:cTn>
                              </p:par>
                              <p:par>
                                <p:cTn id="20" presetID="53" presetClass="entr" presetSubtype="0" fill="hold" nodeType="withEffect">
                                  <p:stCondLst>
                                    <p:cond delay="0"/>
                                  </p:stCondLst>
                                  <p:childTnLst>
                                    <p:set>
                                      <p:cBhvr>
                                        <p:cTn id="21" dur="1" fill="hold">
                                          <p:stCondLst>
                                            <p:cond delay="0"/>
                                          </p:stCondLst>
                                        </p:cTn>
                                        <p:tgtEl>
                                          <p:spTgt spid="640004"/>
                                        </p:tgtEl>
                                        <p:attrNameLst>
                                          <p:attrName>style.visibility</p:attrName>
                                        </p:attrNameLst>
                                      </p:cBhvr>
                                      <p:to>
                                        <p:strVal val="visible"/>
                                      </p:to>
                                    </p:set>
                                    <p:anim calcmode="lin" valueType="num">
                                      <p:cBhvr>
                                        <p:cTn id="22" dur="500" fill="hold"/>
                                        <p:tgtEl>
                                          <p:spTgt spid="640004"/>
                                        </p:tgtEl>
                                        <p:attrNameLst>
                                          <p:attrName>ppt_w</p:attrName>
                                        </p:attrNameLst>
                                      </p:cBhvr>
                                      <p:tavLst>
                                        <p:tav tm="0">
                                          <p:val>
                                            <p:fltVal val="0"/>
                                          </p:val>
                                        </p:tav>
                                        <p:tav tm="100000">
                                          <p:val>
                                            <p:strVal val="#ppt_w"/>
                                          </p:val>
                                        </p:tav>
                                      </p:tavLst>
                                    </p:anim>
                                    <p:anim calcmode="lin" valueType="num">
                                      <p:cBhvr>
                                        <p:cTn id="23" dur="500" fill="hold"/>
                                        <p:tgtEl>
                                          <p:spTgt spid="640004"/>
                                        </p:tgtEl>
                                        <p:attrNameLst>
                                          <p:attrName>ppt_h</p:attrName>
                                        </p:attrNameLst>
                                      </p:cBhvr>
                                      <p:tavLst>
                                        <p:tav tm="0">
                                          <p:val>
                                            <p:fltVal val="0"/>
                                          </p:val>
                                        </p:tav>
                                        <p:tav tm="100000">
                                          <p:val>
                                            <p:strVal val="#ppt_h"/>
                                          </p:val>
                                        </p:tav>
                                      </p:tavLst>
                                    </p:anim>
                                    <p:animEffect transition="in" filter="fade">
                                      <p:cBhvr>
                                        <p:cTn id="24" dur="500"/>
                                        <p:tgtEl>
                                          <p:spTgt spid="640004"/>
                                        </p:tgtEl>
                                      </p:cBhvr>
                                    </p:animEffect>
                                  </p:childTnLst>
                                </p:cTn>
                              </p:par>
                              <p:par>
                                <p:cTn id="25" presetID="53" presetClass="entr" presetSubtype="0" fill="hold" nodeType="withEffect">
                                  <p:stCondLst>
                                    <p:cond delay="0"/>
                                  </p:stCondLst>
                                  <p:childTnLst>
                                    <p:set>
                                      <p:cBhvr>
                                        <p:cTn id="26" dur="1" fill="hold">
                                          <p:stCondLst>
                                            <p:cond delay="0"/>
                                          </p:stCondLst>
                                        </p:cTn>
                                        <p:tgtEl>
                                          <p:spTgt spid="640012"/>
                                        </p:tgtEl>
                                        <p:attrNameLst>
                                          <p:attrName>style.visibility</p:attrName>
                                        </p:attrNameLst>
                                      </p:cBhvr>
                                      <p:to>
                                        <p:strVal val="visible"/>
                                      </p:to>
                                    </p:set>
                                    <p:anim calcmode="lin" valueType="num">
                                      <p:cBhvr>
                                        <p:cTn id="27" dur="500" fill="hold"/>
                                        <p:tgtEl>
                                          <p:spTgt spid="640012"/>
                                        </p:tgtEl>
                                        <p:attrNameLst>
                                          <p:attrName>ppt_w</p:attrName>
                                        </p:attrNameLst>
                                      </p:cBhvr>
                                      <p:tavLst>
                                        <p:tav tm="0">
                                          <p:val>
                                            <p:fltVal val="0"/>
                                          </p:val>
                                        </p:tav>
                                        <p:tav tm="100000">
                                          <p:val>
                                            <p:strVal val="#ppt_w"/>
                                          </p:val>
                                        </p:tav>
                                      </p:tavLst>
                                    </p:anim>
                                    <p:anim calcmode="lin" valueType="num">
                                      <p:cBhvr>
                                        <p:cTn id="28" dur="500" fill="hold"/>
                                        <p:tgtEl>
                                          <p:spTgt spid="640012"/>
                                        </p:tgtEl>
                                        <p:attrNameLst>
                                          <p:attrName>ppt_h</p:attrName>
                                        </p:attrNameLst>
                                      </p:cBhvr>
                                      <p:tavLst>
                                        <p:tav tm="0">
                                          <p:val>
                                            <p:fltVal val="0"/>
                                          </p:val>
                                        </p:tav>
                                        <p:tav tm="100000">
                                          <p:val>
                                            <p:strVal val="#ppt_h"/>
                                          </p:val>
                                        </p:tav>
                                      </p:tavLst>
                                    </p:anim>
                                    <p:animEffect transition="in" filter="fade">
                                      <p:cBhvr>
                                        <p:cTn id="29" dur="500"/>
                                        <p:tgtEl>
                                          <p:spTgt spid="640012"/>
                                        </p:tgtEl>
                                      </p:cBhvr>
                                    </p:animEffect>
                                  </p:childTnLst>
                                </p:cTn>
                              </p:par>
                              <p:par>
                                <p:cTn id="30" presetID="53" presetClass="entr" presetSubtype="0" fill="hold" nodeType="withEffect">
                                  <p:stCondLst>
                                    <p:cond delay="0"/>
                                  </p:stCondLst>
                                  <p:childTnLst>
                                    <p:set>
                                      <p:cBhvr>
                                        <p:cTn id="31" dur="1" fill="hold">
                                          <p:stCondLst>
                                            <p:cond delay="0"/>
                                          </p:stCondLst>
                                        </p:cTn>
                                        <p:tgtEl>
                                          <p:spTgt spid="640006"/>
                                        </p:tgtEl>
                                        <p:attrNameLst>
                                          <p:attrName>style.visibility</p:attrName>
                                        </p:attrNameLst>
                                      </p:cBhvr>
                                      <p:to>
                                        <p:strVal val="visible"/>
                                      </p:to>
                                    </p:set>
                                    <p:anim calcmode="lin" valueType="num">
                                      <p:cBhvr>
                                        <p:cTn id="32" dur="500" fill="hold"/>
                                        <p:tgtEl>
                                          <p:spTgt spid="640006"/>
                                        </p:tgtEl>
                                        <p:attrNameLst>
                                          <p:attrName>ppt_w</p:attrName>
                                        </p:attrNameLst>
                                      </p:cBhvr>
                                      <p:tavLst>
                                        <p:tav tm="0">
                                          <p:val>
                                            <p:fltVal val="0"/>
                                          </p:val>
                                        </p:tav>
                                        <p:tav tm="100000">
                                          <p:val>
                                            <p:strVal val="#ppt_w"/>
                                          </p:val>
                                        </p:tav>
                                      </p:tavLst>
                                    </p:anim>
                                    <p:anim calcmode="lin" valueType="num">
                                      <p:cBhvr>
                                        <p:cTn id="33" dur="500" fill="hold"/>
                                        <p:tgtEl>
                                          <p:spTgt spid="640006"/>
                                        </p:tgtEl>
                                        <p:attrNameLst>
                                          <p:attrName>ppt_h</p:attrName>
                                        </p:attrNameLst>
                                      </p:cBhvr>
                                      <p:tavLst>
                                        <p:tav tm="0">
                                          <p:val>
                                            <p:fltVal val="0"/>
                                          </p:val>
                                        </p:tav>
                                        <p:tav tm="100000">
                                          <p:val>
                                            <p:strVal val="#ppt_h"/>
                                          </p:val>
                                        </p:tav>
                                      </p:tavLst>
                                    </p:anim>
                                    <p:animEffect transition="in" filter="fade">
                                      <p:cBhvr>
                                        <p:cTn id="34" dur="500"/>
                                        <p:tgtEl>
                                          <p:spTgt spid="64000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xit" presetSubtype="0" fill="hold" grpId="1" nodeType="clickEffect">
                                  <p:stCondLst>
                                    <p:cond delay="0"/>
                                  </p:stCondLst>
                                  <p:childTnLst>
                                    <p:animEffect transition="out" filter="fade">
                                      <p:cBhvr>
                                        <p:cTn id="38" dur="1000"/>
                                        <p:tgtEl>
                                          <p:spTgt spid="4"/>
                                        </p:tgtEl>
                                      </p:cBhvr>
                                    </p:animEffect>
                                    <p:anim calcmode="lin" valueType="num">
                                      <p:cBhvr>
                                        <p:cTn id="39" dur="1000"/>
                                        <p:tgtEl>
                                          <p:spTgt spid="4"/>
                                        </p:tgtEl>
                                        <p:attrNameLst>
                                          <p:attrName>ppt_x</p:attrName>
                                        </p:attrNameLst>
                                      </p:cBhvr>
                                      <p:tavLst>
                                        <p:tav tm="0">
                                          <p:val>
                                            <p:strVal val="ppt_x"/>
                                          </p:val>
                                        </p:tav>
                                        <p:tav tm="100000">
                                          <p:val>
                                            <p:strVal val="ppt_x"/>
                                          </p:val>
                                        </p:tav>
                                      </p:tavLst>
                                    </p:anim>
                                    <p:anim calcmode="lin" valueType="num">
                                      <p:cBhvr>
                                        <p:cTn id="40" dur="100" decel="100000"/>
                                        <p:tgtEl>
                                          <p:spTgt spid="4"/>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4"/>
                                        </p:tgtEl>
                                        <p:attrNameLst>
                                          <p:attrName>ppt_y</p:attrName>
                                        </p:attrNameLst>
                                      </p:cBhvr>
                                      <p:tavLst>
                                        <p:tav tm="0">
                                          <p:val>
                                            <p:strVal val="ppt_y"/>
                                          </p:val>
                                        </p:tav>
                                        <p:tav tm="100000">
                                          <p:val>
                                            <p:strVal val="ppt_y+1"/>
                                          </p:val>
                                        </p:tav>
                                      </p:tavLst>
                                    </p:anim>
                                    <p:set>
                                      <p:cBhvr>
                                        <p:cTn id="42" dur="1" fill="hold">
                                          <p:stCondLst>
                                            <p:cond delay="999"/>
                                          </p:stCondLst>
                                        </p:cTn>
                                        <p:tgtEl>
                                          <p:spTgt spid="4"/>
                                        </p:tgtEl>
                                        <p:attrNameLst>
                                          <p:attrName>style.visibility</p:attrName>
                                        </p:attrNameLst>
                                      </p:cBhvr>
                                      <p:to>
                                        <p:strVal val="hidden"/>
                                      </p:to>
                                    </p:set>
                                  </p:childTnLst>
                                </p:cTn>
                              </p:par>
                              <p:par>
                                <p:cTn id="43" presetID="37" presetClass="exit" presetSubtype="0" fill="hold" nodeType="withEffect">
                                  <p:stCondLst>
                                    <p:cond delay="0"/>
                                  </p:stCondLst>
                                  <p:childTnLst>
                                    <p:animEffect transition="out" filter="fade">
                                      <p:cBhvr>
                                        <p:cTn id="44" dur="1000"/>
                                        <p:tgtEl>
                                          <p:spTgt spid="640002"/>
                                        </p:tgtEl>
                                      </p:cBhvr>
                                    </p:animEffect>
                                    <p:anim calcmode="lin" valueType="num">
                                      <p:cBhvr>
                                        <p:cTn id="45" dur="1000"/>
                                        <p:tgtEl>
                                          <p:spTgt spid="640002"/>
                                        </p:tgtEl>
                                        <p:attrNameLst>
                                          <p:attrName>ppt_x</p:attrName>
                                        </p:attrNameLst>
                                      </p:cBhvr>
                                      <p:tavLst>
                                        <p:tav tm="0">
                                          <p:val>
                                            <p:strVal val="ppt_x"/>
                                          </p:val>
                                        </p:tav>
                                        <p:tav tm="100000">
                                          <p:val>
                                            <p:strVal val="ppt_x"/>
                                          </p:val>
                                        </p:tav>
                                      </p:tavLst>
                                    </p:anim>
                                    <p:anim calcmode="lin" valueType="num">
                                      <p:cBhvr>
                                        <p:cTn id="46" dur="100" decel="100000"/>
                                        <p:tgtEl>
                                          <p:spTgt spid="640002"/>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640002"/>
                                        </p:tgtEl>
                                        <p:attrNameLst>
                                          <p:attrName>ppt_y</p:attrName>
                                        </p:attrNameLst>
                                      </p:cBhvr>
                                      <p:tavLst>
                                        <p:tav tm="0">
                                          <p:val>
                                            <p:strVal val="ppt_y"/>
                                          </p:val>
                                        </p:tav>
                                        <p:tav tm="100000">
                                          <p:val>
                                            <p:strVal val="ppt_y+1"/>
                                          </p:val>
                                        </p:tav>
                                      </p:tavLst>
                                    </p:anim>
                                    <p:set>
                                      <p:cBhvr>
                                        <p:cTn id="48" dur="1" fill="hold">
                                          <p:stCondLst>
                                            <p:cond delay="999"/>
                                          </p:stCondLst>
                                        </p:cTn>
                                        <p:tgtEl>
                                          <p:spTgt spid="64000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640010"/>
                                        </p:tgtEl>
                                      </p:cBhvr>
                                    </p:animEffect>
                                    <p:anim calcmode="lin" valueType="num">
                                      <p:cBhvr>
                                        <p:cTn id="51" dur="1000"/>
                                        <p:tgtEl>
                                          <p:spTgt spid="640010"/>
                                        </p:tgtEl>
                                        <p:attrNameLst>
                                          <p:attrName>ppt_x</p:attrName>
                                        </p:attrNameLst>
                                      </p:cBhvr>
                                      <p:tavLst>
                                        <p:tav tm="0">
                                          <p:val>
                                            <p:strVal val="ppt_x"/>
                                          </p:val>
                                        </p:tav>
                                        <p:tav tm="100000">
                                          <p:val>
                                            <p:strVal val="ppt_x"/>
                                          </p:val>
                                        </p:tav>
                                      </p:tavLst>
                                    </p:anim>
                                    <p:anim calcmode="lin" valueType="num">
                                      <p:cBhvr>
                                        <p:cTn id="52" dur="100" decel="100000"/>
                                        <p:tgtEl>
                                          <p:spTgt spid="640010"/>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640010"/>
                                        </p:tgtEl>
                                        <p:attrNameLst>
                                          <p:attrName>ppt_y</p:attrName>
                                        </p:attrNameLst>
                                      </p:cBhvr>
                                      <p:tavLst>
                                        <p:tav tm="0">
                                          <p:val>
                                            <p:strVal val="ppt_y"/>
                                          </p:val>
                                        </p:tav>
                                        <p:tav tm="100000">
                                          <p:val>
                                            <p:strVal val="ppt_y+1"/>
                                          </p:val>
                                        </p:tav>
                                      </p:tavLst>
                                    </p:anim>
                                    <p:set>
                                      <p:cBhvr>
                                        <p:cTn id="54" dur="1" fill="hold">
                                          <p:stCondLst>
                                            <p:cond delay="999"/>
                                          </p:stCondLst>
                                        </p:cTn>
                                        <p:tgtEl>
                                          <p:spTgt spid="640010"/>
                                        </p:tgtEl>
                                        <p:attrNameLst>
                                          <p:attrName>style.visibility</p:attrName>
                                        </p:attrNameLst>
                                      </p:cBhvr>
                                      <p:to>
                                        <p:strVal val="hidden"/>
                                      </p:to>
                                    </p:set>
                                  </p:childTnLst>
                                </p:cTn>
                              </p:par>
                              <p:par>
                                <p:cTn id="55" presetID="37" presetClass="exit" presetSubtype="0" fill="hold" nodeType="withEffect">
                                  <p:stCondLst>
                                    <p:cond delay="0"/>
                                  </p:stCondLst>
                                  <p:childTnLst>
                                    <p:animEffect transition="out" filter="fade">
                                      <p:cBhvr>
                                        <p:cTn id="56" dur="1000"/>
                                        <p:tgtEl>
                                          <p:spTgt spid="640004"/>
                                        </p:tgtEl>
                                      </p:cBhvr>
                                    </p:animEffect>
                                    <p:anim calcmode="lin" valueType="num">
                                      <p:cBhvr>
                                        <p:cTn id="57" dur="1000"/>
                                        <p:tgtEl>
                                          <p:spTgt spid="640004"/>
                                        </p:tgtEl>
                                        <p:attrNameLst>
                                          <p:attrName>ppt_x</p:attrName>
                                        </p:attrNameLst>
                                      </p:cBhvr>
                                      <p:tavLst>
                                        <p:tav tm="0">
                                          <p:val>
                                            <p:strVal val="ppt_x"/>
                                          </p:val>
                                        </p:tav>
                                        <p:tav tm="100000">
                                          <p:val>
                                            <p:strVal val="ppt_x"/>
                                          </p:val>
                                        </p:tav>
                                      </p:tavLst>
                                    </p:anim>
                                    <p:anim calcmode="lin" valueType="num">
                                      <p:cBhvr>
                                        <p:cTn id="58" dur="100" decel="100000"/>
                                        <p:tgtEl>
                                          <p:spTgt spid="640004"/>
                                        </p:tgtEl>
                                        <p:attrNameLst>
                                          <p:attrName>ppt_y</p:attrName>
                                        </p:attrNameLst>
                                      </p:cBhvr>
                                      <p:tavLst>
                                        <p:tav tm="0">
                                          <p:val>
                                            <p:strVal val="ppt_y"/>
                                          </p:val>
                                        </p:tav>
                                        <p:tav tm="100000">
                                          <p:val>
                                            <p:strVal val="ppt_y-.03"/>
                                          </p:val>
                                        </p:tav>
                                      </p:tavLst>
                                    </p:anim>
                                    <p:anim calcmode="lin" valueType="num">
                                      <p:cBhvr>
                                        <p:cTn id="59" dur="900" accel="100000">
                                          <p:stCondLst>
                                            <p:cond delay="100"/>
                                          </p:stCondLst>
                                        </p:cTn>
                                        <p:tgtEl>
                                          <p:spTgt spid="640004"/>
                                        </p:tgtEl>
                                        <p:attrNameLst>
                                          <p:attrName>ppt_y</p:attrName>
                                        </p:attrNameLst>
                                      </p:cBhvr>
                                      <p:tavLst>
                                        <p:tav tm="0">
                                          <p:val>
                                            <p:strVal val="ppt_y"/>
                                          </p:val>
                                        </p:tav>
                                        <p:tav tm="100000">
                                          <p:val>
                                            <p:strVal val="ppt_y+1"/>
                                          </p:val>
                                        </p:tav>
                                      </p:tavLst>
                                    </p:anim>
                                    <p:set>
                                      <p:cBhvr>
                                        <p:cTn id="60" dur="1" fill="hold">
                                          <p:stCondLst>
                                            <p:cond delay="999"/>
                                          </p:stCondLst>
                                        </p:cTn>
                                        <p:tgtEl>
                                          <p:spTgt spid="640004"/>
                                        </p:tgtEl>
                                        <p:attrNameLst>
                                          <p:attrName>style.visibility</p:attrName>
                                        </p:attrNameLst>
                                      </p:cBhvr>
                                      <p:to>
                                        <p:strVal val="hidden"/>
                                      </p:to>
                                    </p:set>
                                  </p:childTnLst>
                                </p:cTn>
                              </p:par>
                              <p:par>
                                <p:cTn id="61" presetID="37" presetClass="exit" presetSubtype="0" fill="hold" nodeType="withEffect">
                                  <p:stCondLst>
                                    <p:cond delay="0"/>
                                  </p:stCondLst>
                                  <p:childTnLst>
                                    <p:animEffect transition="out" filter="fade">
                                      <p:cBhvr>
                                        <p:cTn id="62" dur="1000"/>
                                        <p:tgtEl>
                                          <p:spTgt spid="640006"/>
                                        </p:tgtEl>
                                      </p:cBhvr>
                                    </p:animEffect>
                                    <p:anim calcmode="lin" valueType="num">
                                      <p:cBhvr>
                                        <p:cTn id="63" dur="1000"/>
                                        <p:tgtEl>
                                          <p:spTgt spid="640006"/>
                                        </p:tgtEl>
                                        <p:attrNameLst>
                                          <p:attrName>ppt_x</p:attrName>
                                        </p:attrNameLst>
                                      </p:cBhvr>
                                      <p:tavLst>
                                        <p:tav tm="0">
                                          <p:val>
                                            <p:strVal val="ppt_x"/>
                                          </p:val>
                                        </p:tav>
                                        <p:tav tm="100000">
                                          <p:val>
                                            <p:strVal val="ppt_x"/>
                                          </p:val>
                                        </p:tav>
                                      </p:tavLst>
                                    </p:anim>
                                    <p:anim calcmode="lin" valueType="num">
                                      <p:cBhvr>
                                        <p:cTn id="64" dur="100" decel="100000"/>
                                        <p:tgtEl>
                                          <p:spTgt spid="640006"/>
                                        </p:tgtEl>
                                        <p:attrNameLst>
                                          <p:attrName>ppt_y</p:attrName>
                                        </p:attrNameLst>
                                      </p:cBhvr>
                                      <p:tavLst>
                                        <p:tav tm="0">
                                          <p:val>
                                            <p:strVal val="ppt_y"/>
                                          </p:val>
                                        </p:tav>
                                        <p:tav tm="100000">
                                          <p:val>
                                            <p:strVal val="ppt_y-.03"/>
                                          </p:val>
                                        </p:tav>
                                      </p:tavLst>
                                    </p:anim>
                                    <p:anim calcmode="lin" valueType="num">
                                      <p:cBhvr>
                                        <p:cTn id="65" dur="900" accel="100000">
                                          <p:stCondLst>
                                            <p:cond delay="100"/>
                                          </p:stCondLst>
                                        </p:cTn>
                                        <p:tgtEl>
                                          <p:spTgt spid="640006"/>
                                        </p:tgtEl>
                                        <p:attrNameLst>
                                          <p:attrName>ppt_y</p:attrName>
                                        </p:attrNameLst>
                                      </p:cBhvr>
                                      <p:tavLst>
                                        <p:tav tm="0">
                                          <p:val>
                                            <p:strVal val="ppt_y"/>
                                          </p:val>
                                        </p:tav>
                                        <p:tav tm="100000">
                                          <p:val>
                                            <p:strVal val="ppt_y+1"/>
                                          </p:val>
                                        </p:tav>
                                      </p:tavLst>
                                    </p:anim>
                                    <p:set>
                                      <p:cBhvr>
                                        <p:cTn id="66" dur="1" fill="hold">
                                          <p:stCondLst>
                                            <p:cond delay="999"/>
                                          </p:stCondLst>
                                        </p:cTn>
                                        <p:tgtEl>
                                          <p:spTgt spid="640006"/>
                                        </p:tgtEl>
                                        <p:attrNameLst>
                                          <p:attrName>style.visibility</p:attrName>
                                        </p:attrNameLst>
                                      </p:cBhvr>
                                      <p:to>
                                        <p:strVal val="hidden"/>
                                      </p:to>
                                    </p:set>
                                  </p:childTnLst>
                                </p:cTn>
                              </p:par>
                              <p:par>
                                <p:cTn id="67" presetID="37" presetClass="exit" presetSubtype="0" fill="hold" nodeType="withEffect">
                                  <p:stCondLst>
                                    <p:cond delay="0"/>
                                  </p:stCondLst>
                                  <p:childTnLst>
                                    <p:animEffect transition="out" filter="fade">
                                      <p:cBhvr>
                                        <p:cTn id="68" dur="1000"/>
                                        <p:tgtEl>
                                          <p:spTgt spid="640012"/>
                                        </p:tgtEl>
                                      </p:cBhvr>
                                    </p:animEffect>
                                    <p:anim calcmode="lin" valueType="num">
                                      <p:cBhvr>
                                        <p:cTn id="69" dur="1000"/>
                                        <p:tgtEl>
                                          <p:spTgt spid="640012"/>
                                        </p:tgtEl>
                                        <p:attrNameLst>
                                          <p:attrName>ppt_x</p:attrName>
                                        </p:attrNameLst>
                                      </p:cBhvr>
                                      <p:tavLst>
                                        <p:tav tm="0">
                                          <p:val>
                                            <p:strVal val="ppt_x"/>
                                          </p:val>
                                        </p:tav>
                                        <p:tav tm="100000">
                                          <p:val>
                                            <p:strVal val="ppt_x"/>
                                          </p:val>
                                        </p:tav>
                                      </p:tavLst>
                                    </p:anim>
                                    <p:anim calcmode="lin" valueType="num">
                                      <p:cBhvr>
                                        <p:cTn id="70" dur="100" decel="100000"/>
                                        <p:tgtEl>
                                          <p:spTgt spid="640012"/>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640012"/>
                                        </p:tgtEl>
                                        <p:attrNameLst>
                                          <p:attrName>ppt_y</p:attrName>
                                        </p:attrNameLst>
                                      </p:cBhvr>
                                      <p:tavLst>
                                        <p:tav tm="0">
                                          <p:val>
                                            <p:strVal val="ppt_y"/>
                                          </p:val>
                                        </p:tav>
                                        <p:tav tm="100000">
                                          <p:val>
                                            <p:strVal val="ppt_y+1"/>
                                          </p:val>
                                        </p:tav>
                                      </p:tavLst>
                                    </p:anim>
                                    <p:set>
                                      <p:cBhvr>
                                        <p:cTn id="72" dur="1" fill="hold">
                                          <p:stCondLst>
                                            <p:cond delay="999"/>
                                          </p:stCondLst>
                                        </p:cTn>
                                        <p:tgtEl>
                                          <p:spTgt spid="640012"/>
                                        </p:tgtEl>
                                        <p:attrNameLst>
                                          <p:attrName>style.visibility</p:attrName>
                                        </p:attrNameLst>
                                      </p:cBhvr>
                                      <p:to>
                                        <p:strVal val="hidden"/>
                                      </p:to>
                                    </p:set>
                                  </p:childTnLst>
                                </p:cTn>
                              </p:par>
                            </p:childTnLst>
                          </p:cTn>
                        </p:par>
                        <p:par>
                          <p:cTn id="73" fill="hold">
                            <p:stCondLst>
                              <p:cond delay="1000"/>
                            </p:stCondLst>
                            <p:childTnLst>
                              <p:par>
                                <p:cTn id="74" presetID="53" presetClass="entr" presetSubtype="0"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500" fill="hold"/>
                                        <p:tgtEl>
                                          <p:spTgt spid="11"/>
                                        </p:tgtEl>
                                        <p:attrNameLst>
                                          <p:attrName>ppt_w</p:attrName>
                                        </p:attrNameLst>
                                      </p:cBhvr>
                                      <p:tavLst>
                                        <p:tav tm="0">
                                          <p:val>
                                            <p:fltVal val="0"/>
                                          </p:val>
                                        </p:tav>
                                        <p:tav tm="100000">
                                          <p:val>
                                            <p:strVal val="#ppt_w"/>
                                          </p:val>
                                        </p:tav>
                                      </p:tavLst>
                                    </p:anim>
                                    <p:anim calcmode="lin" valueType="num">
                                      <p:cBhvr>
                                        <p:cTn id="77" dur="500" fill="hold"/>
                                        <p:tgtEl>
                                          <p:spTgt spid="11"/>
                                        </p:tgtEl>
                                        <p:attrNameLst>
                                          <p:attrName>ppt_h</p:attrName>
                                        </p:attrNameLst>
                                      </p:cBhvr>
                                      <p:tavLst>
                                        <p:tav tm="0">
                                          <p:val>
                                            <p:fltVal val="0"/>
                                          </p:val>
                                        </p:tav>
                                        <p:tav tm="100000">
                                          <p:val>
                                            <p:strVal val="#ppt_h"/>
                                          </p:val>
                                        </p:tav>
                                      </p:tavLst>
                                    </p:anim>
                                    <p:animEffect transition="in" filter="fade">
                                      <p:cBhvr>
                                        <p:cTn id="78" dur="500"/>
                                        <p:tgtEl>
                                          <p:spTgt spid="11"/>
                                        </p:tgtEl>
                                      </p:cBhvr>
                                    </p:animEffect>
                                  </p:childTnLst>
                                </p:cTn>
                              </p:par>
                              <p:par>
                                <p:cTn id="79" presetID="25" presetClass="entr" presetSubtype="0" fill="hold" nodeType="withEffect">
                                  <p:stCondLst>
                                    <p:cond delay="0"/>
                                  </p:stCondLst>
                                  <p:childTnLst>
                                    <p:set>
                                      <p:cBhvr>
                                        <p:cTn id="80" dur="1" fill="hold">
                                          <p:stCondLst>
                                            <p:cond delay="0"/>
                                          </p:stCondLst>
                                        </p:cTn>
                                        <p:tgtEl>
                                          <p:spTgt spid="640016"/>
                                        </p:tgtEl>
                                        <p:attrNameLst>
                                          <p:attrName>style.visibility</p:attrName>
                                        </p:attrNameLst>
                                      </p:cBhvr>
                                      <p:to>
                                        <p:strVal val="visible"/>
                                      </p:to>
                                    </p:set>
                                    <p:anim calcmode="lin" valueType="num">
                                      <p:cBhvr>
                                        <p:cTn id="81" dur="500" decel="50000" fill="hold">
                                          <p:stCondLst>
                                            <p:cond delay="0"/>
                                          </p:stCondLst>
                                        </p:cTn>
                                        <p:tgtEl>
                                          <p:spTgt spid="640016"/>
                                        </p:tgtEl>
                                        <p:attrNameLst>
                                          <p:attrName>style.rotation</p:attrName>
                                        </p:attrNameLst>
                                      </p:cBhvr>
                                      <p:tavLst>
                                        <p:tav tm="0">
                                          <p:val>
                                            <p:fltVal val="-90"/>
                                          </p:val>
                                        </p:tav>
                                        <p:tav tm="100000">
                                          <p:val>
                                            <p:fltVal val="0"/>
                                          </p:val>
                                        </p:tav>
                                      </p:tavLst>
                                    </p:anim>
                                    <p:anim calcmode="lin" valueType="num">
                                      <p:cBhvr>
                                        <p:cTn id="82" dur="500" decel="50000" fill="hold">
                                          <p:stCondLst>
                                            <p:cond delay="0"/>
                                          </p:stCondLst>
                                        </p:cTn>
                                        <p:tgtEl>
                                          <p:spTgt spid="640016"/>
                                        </p:tgtEl>
                                        <p:attrNameLst>
                                          <p:attrName>ppt_w</p:attrName>
                                        </p:attrNameLst>
                                      </p:cBhvr>
                                      <p:tavLst>
                                        <p:tav tm="0">
                                          <p:val>
                                            <p:strVal val="#ppt_w"/>
                                          </p:val>
                                        </p:tav>
                                        <p:tav tm="100000">
                                          <p:val>
                                            <p:strVal val="#ppt_w*.05"/>
                                          </p:val>
                                        </p:tav>
                                      </p:tavLst>
                                    </p:anim>
                                    <p:anim calcmode="lin" valueType="num">
                                      <p:cBhvr>
                                        <p:cTn id="83" dur="500" accel="50000" fill="hold">
                                          <p:stCondLst>
                                            <p:cond delay="500"/>
                                          </p:stCondLst>
                                        </p:cTn>
                                        <p:tgtEl>
                                          <p:spTgt spid="640016"/>
                                        </p:tgtEl>
                                        <p:attrNameLst>
                                          <p:attrName>ppt_w</p:attrName>
                                        </p:attrNameLst>
                                      </p:cBhvr>
                                      <p:tavLst>
                                        <p:tav tm="0">
                                          <p:val>
                                            <p:strVal val="#ppt_w*.05"/>
                                          </p:val>
                                        </p:tav>
                                        <p:tav tm="100000">
                                          <p:val>
                                            <p:strVal val="#ppt_w"/>
                                          </p:val>
                                        </p:tav>
                                      </p:tavLst>
                                    </p:anim>
                                    <p:anim calcmode="lin" valueType="num">
                                      <p:cBhvr>
                                        <p:cTn id="84" dur="1000" fill="hold"/>
                                        <p:tgtEl>
                                          <p:spTgt spid="640016"/>
                                        </p:tgtEl>
                                        <p:attrNameLst>
                                          <p:attrName>ppt_h</p:attrName>
                                        </p:attrNameLst>
                                      </p:cBhvr>
                                      <p:tavLst>
                                        <p:tav tm="0">
                                          <p:val>
                                            <p:strVal val="#ppt_h"/>
                                          </p:val>
                                        </p:tav>
                                        <p:tav tm="100000">
                                          <p:val>
                                            <p:strVal val="#ppt_h"/>
                                          </p:val>
                                        </p:tav>
                                      </p:tavLst>
                                    </p:anim>
                                    <p:anim calcmode="lin" valueType="num">
                                      <p:cBhvr>
                                        <p:cTn id="85" dur="500" decel="50000" fill="hold">
                                          <p:stCondLst>
                                            <p:cond delay="0"/>
                                          </p:stCondLst>
                                        </p:cTn>
                                        <p:tgtEl>
                                          <p:spTgt spid="640016"/>
                                        </p:tgtEl>
                                        <p:attrNameLst>
                                          <p:attrName>ppt_x</p:attrName>
                                        </p:attrNameLst>
                                      </p:cBhvr>
                                      <p:tavLst>
                                        <p:tav tm="0">
                                          <p:val>
                                            <p:strVal val="#ppt_x+.4"/>
                                          </p:val>
                                        </p:tav>
                                        <p:tav tm="100000">
                                          <p:val>
                                            <p:strVal val="#ppt_x"/>
                                          </p:val>
                                        </p:tav>
                                      </p:tavLst>
                                    </p:anim>
                                    <p:anim calcmode="lin" valueType="num">
                                      <p:cBhvr>
                                        <p:cTn id="86" dur="500" decel="50000" fill="hold">
                                          <p:stCondLst>
                                            <p:cond delay="0"/>
                                          </p:stCondLst>
                                        </p:cTn>
                                        <p:tgtEl>
                                          <p:spTgt spid="640016"/>
                                        </p:tgtEl>
                                        <p:attrNameLst>
                                          <p:attrName>ppt_y</p:attrName>
                                        </p:attrNameLst>
                                      </p:cBhvr>
                                      <p:tavLst>
                                        <p:tav tm="0">
                                          <p:val>
                                            <p:strVal val="#ppt_y-.2"/>
                                          </p:val>
                                        </p:tav>
                                        <p:tav tm="100000">
                                          <p:val>
                                            <p:strVal val="#ppt_y+.1"/>
                                          </p:val>
                                        </p:tav>
                                      </p:tavLst>
                                    </p:anim>
                                    <p:anim calcmode="lin" valueType="num">
                                      <p:cBhvr>
                                        <p:cTn id="87" dur="500" accel="50000" fill="hold">
                                          <p:stCondLst>
                                            <p:cond delay="500"/>
                                          </p:stCondLst>
                                        </p:cTn>
                                        <p:tgtEl>
                                          <p:spTgt spid="640016"/>
                                        </p:tgtEl>
                                        <p:attrNameLst>
                                          <p:attrName>ppt_y</p:attrName>
                                        </p:attrNameLst>
                                      </p:cBhvr>
                                      <p:tavLst>
                                        <p:tav tm="0">
                                          <p:val>
                                            <p:strVal val="#ppt_y+.1"/>
                                          </p:val>
                                        </p:tav>
                                        <p:tav tm="100000">
                                          <p:val>
                                            <p:strVal val="#ppt_y"/>
                                          </p:val>
                                        </p:tav>
                                      </p:tavLst>
                                    </p:anim>
                                    <p:animEffect transition="in" filter="fade">
                                      <p:cBhvr>
                                        <p:cTn id="88" dur="1000" decel="50000">
                                          <p:stCondLst>
                                            <p:cond delay="0"/>
                                          </p:stCondLst>
                                        </p:cTn>
                                        <p:tgtEl>
                                          <p:spTgt spid="640016"/>
                                        </p:tgtEl>
                                      </p:cBhvr>
                                    </p:animEffect>
                                  </p:childTnLst>
                                </p:cTn>
                              </p:par>
                              <p:par>
                                <p:cTn id="89" presetID="25" presetClass="entr" presetSubtype="0" fill="hold" nodeType="withEffect">
                                  <p:stCondLst>
                                    <p:cond delay="0"/>
                                  </p:stCondLst>
                                  <p:childTnLst>
                                    <p:set>
                                      <p:cBhvr>
                                        <p:cTn id="90" dur="1" fill="hold">
                                          <p:stCondLst>
                                            <p:cond delay="0"/>
                                          </p:stCondLst>
                                        </p:cTn>
                                        <p:tgtEl>
                                          <p:spTgt spid="640014"/>
                                        </p:tgtEl>
                                        <p:attrNameLst>
                                          <p:attrName>style.visibility</p:attrName>
                                        </p:attrNameLst>
                                      </p:cBhvr>
                                      <p:to>
                                        <p:strVal val="visible"/>
                                      </p:to>
                                    </p:set>
                                    <p:anim calcmode="lin" valueType="num">
                                      <p:cBhvr>
                                        <p:cTn id="91" dur="500" decel="50000" fill="hold">
                                          <p:stCondLst>
                                            <p:cond delay="0"/>
                                          </p:stCondLst>
                                        </p:cTn>
                                        <p:tgtEl>
                                          <p:spTgt spid="640014"/>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640014"/>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640014"/>
                                        </p:tgtEl>
                                        <p:attrNameLst>
                                          <p:attrName>ppt_w</p:attrName>
                                        </p:attrNameLst>
                                      </p:cBhvr>
                                      <p:tavLst>
                                        <p:tav tm="0">
                                          <p:val>
                                            <p:strVal val="#ppt_w*.05"/>
                                          </p:val>
                                        </p:tav>
                                        <p:tav tm="100000">
                                          <p:val>
                                            <p:strVal val="#ppt_w"/>
                                          </p:val>
                                        </p:tav>
                                      </p:tavLst>
                                    </p:anim>
                                    <p:anim calcmode="lin" valueType="num">
                                      <p:cBhvr>
                                        <p:cTn id="94" dur="1000" fill="hold"/>
                                        <p:tgtEl>
                                          <p:spTgt spid="640014"/>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640014"/>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640014"/>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640014"/>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640014"/>
                                        </p:tgtEl>
                                      </p:cBhvr>
                                    </p:animEffect>
                                  </p:childTnLst>
                                </p:cTn>
                              </p:par>
                              <p:par>
                                <p:cTn id="99" presetID="25" presetClass="entr" presetSubtype="0" fill="hold" nodeType="with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4" dur="1000" fill="hold"/>
                                        <p:tgtEl>
                                          <p:spTgt spid="14"/>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0" y="1295400"/>
            <a:ext cx="5562600" cy="5562600"/>
          </a:xfrm>
          <a:prstGeom prst="rect">
            <a:avLst/>
          </a:prstGeom>
          <a:solidFill>
            <a:schemeClr val="tx2">
              <a:lumMod val="20000"/>
              <a:lumOff val="80000"/>
            </a:schemeClr>
          </a:solidFill>
        </p:spPr>
        <p:txBody>
          <a:bodyPr wrap="square">
            <a:noAutofit/>
          </a:bodyPr>
          <a:lstStyle/>
          <a:p>
            <a:r>
              <a:rPr lang="en-US" sz="2000" b="1" dirty="0" smtClean="0"/>
              <a:t>3.5 Reciprocity with Licensing Authorities. </a:t>
            </a:r>
          </a:p>
          <a:p>
            <a:r>
              <a:rPr lang="en-US" sz="2000" dirty="0" smtClean="0"/>
              <a:t>At the </a:t>
            </a:r>
            <a:r>
              <a:rPr lang="en-US" sz="2000" b="1" dirty="0" smtClean="0">
                <a:solidFill>
                  <a:srgbClr val="C00000"/>
                </a:solidFill>
              </a:rPr>
              <a:t>LDE</a:t>
            </a:r>
            <a:r>
              <a:rPr lang="en-US" sz="2000" dirty="0" smtClean="0"/>
              <a:t> Manager’s discretion, a temporary Crane, MAP, or PIT Operator License may be issued to personnel on temporary assignment to GSFC provided that the candidate: </a:t>
            </a:r>
          </a:p>
          <a:p>
            <a:r>
              <a:rPr lang="en-US" sz="2000" b="1" dirty="0" smtClean="0">
                <a:solidFill>
                  <a:srgbClr val="FF0000"/>
                </a:solidFill>
              </a:rPr>
              <a:t>a. Possesses a valid Crane, MAP, or PIT operator license or equivalent issued by another Licensing Authority in compliance with requirements contained in NASA-STD-8719.9; and </a:t>
            </a:r>
          </a:p>
          <a:p>
            <a:r>
              <a:rPr lang="en-US" sz="2000" b="1" dirty="0" smtClean="0">
                <a:solidFill>
                  <a:srgbClr val="FF0000"/>
                </a:solidFill>
              </a:rPr>
              <a:t>b. The candidate’s license or equivalent remains valid for the duration of the candidate’s assignment at GSFC. </a:t>
            </a:r>
          </a:p>
          <a:p>
            <a:r>
              <a:rPr lang="en-US" sz="2000" dirty="0" smtClean="0"/>
              <a:t>Temporary Crane, MAP, or PIT Operator Licenses will be valid for the duration of the candidate’s assignment at GSFC, but shall not exceed 90 days. Thereafter, a GSFC Crane, MAP, or PIT Operator License will be required. </a:t>
            </a:r>
            <a:endParaRPr lang="en-US" sz="2000" dirty="0"/>
          </a:p>
        </p:txBody>
      </p:sp>
      <p:pic>
        <p:nvPicPr>
          <p:cNvPr id="634882" name="Picture 2" descr="http://www.toreuse.com/wp-content/uploads/2010/12/gtz8.jpg"/>
          <p:cNvPicPr>
            <a:picLocks noChangeAspect="1" noChangeArrowheads="1"/>
          </p:cNvPicPr>
          <p:nvPr/>
        </p:nvPicPr>
        <p:blipFill>
          <a:blip r:embed="rId3" cstate="print"/>
          <a:srcRect/>
          <a:stretch>
            <a:fillRect/>
          </a:stretch>
        </p:blipFill>
        <p:spPr bwMode="auto">
          <a:xfrm flipH="1">
            <a:off x="7529767" y="3276600"/>
            <a:ext cx="1614233" cy="2514600"/>
          </a:xfrm>
          <a:prstGeom prst="rect">
            <a:avLst/>
          </a:prstGeom>
          <a:noFill/>
        </p:spPr>
      </p:pic>
      <p:pic>
        <p:nvPicPr>
          <p:cNvPr id="634884" name="Picture 4" descr="http://ts2.mm.bing.net/th?id=I4719774495670385&amp;pid=1.5"/>
          <p:cNvPicPr>
            <a:picLocks noChangeAspect="1" noChangeArrowheads="1"/>
          </p:cNvPicPr>
          <p:nvPr/>
        </p:nvPicPr>
        <p:blipFill>
          <a:blip r:embed="rId4" cstate="print"/>
          <a:srcRect/>
          <a:stretch>
            <a:fillRect/>
          </a:stretch>
        </p:blipFill>
        <p:spPr bwMode="auto">
          <a:xfrm>
            <a:off x="5715000" y="1371600"/>
            <a:ext cx="1844040" cy="2514600"/>
          </a:xfrm>
          <a:prstGeom prst="rect">
            <a:avLst/>
          </a:prstGeom>
          <a:noFill/>
        </p:spPr>
      </p:pic>
      <p:pic>
        <p:nvPicPr>
          <p:cNvPr id="634886" name="Picture 6" descr="http://i00.i.aliimg.com/photo/v0/11191726/Forklift.jpg"/>
          <p:cNvPicPr>
            <a:picLocks noChangeAspect="1" noChangeArrowheads="1"/>
          </p:cNvPicPr>
          <p:nvPr/>
        </p:nvPicPr>
        <p:blipFill>
          <a:blip r:embed="rId5" cstate="print"/>
          <a:srcRect/>
          <a:stretch>
            <a:fillRect/>
          </a:stretch>
        </p:blipFill>
        <p:spPr bwMode="auto">
          <a:xfrm>
            <a:off x="5562600" y="5257800"/>
            <a:ext cx="2350294" cy="1600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34884"/>
                                        </p:tgtEl>
                                        <p:attrNameLst>
                                          <p:attrName>style.visibility</p:attrName>
                                        </p:attrNameLst>
                                      </p:cBhvr>
                                      <p:to>
                                        <p:strVal val="visible"/>
                                      </p:to>
                                    </p:set>
                                    <p:anim calcmode="lin" valueType="num">
                                      <p:cBhvr>
                                        <p:cTn id="7" dur="500" fill="hold"/>
                                        <p:tgtEl>
                                          <p:spTgt spid="634884"/>
                                        </p:tgtEl>
                                        <p:attrNameLst>
                                          <p:attrName>ppt_w</p:attrName>
                                        </p:attrNameLst>
                                      </p:cBhvr>
                                      <p:tavLst>
                                        <p:tav tm="0">
                                          <p:val>
                                            <p:fltVal val="0"/>
                                          </p:val>
                                        </p:tav>
                                        <p:tav tm="100000">
                                          <p:val>
                                            <p:strVal val="#ppt_w"/>
                                          </p:val>
                                        </p:tav>
                                      </p:tavLst>
                                    </p:anim>
                                    <p:anim calcmode="lin" valueType="num">
                                      <p:cBhvr>
                                        <p:cTn id="8" dur="500" fill="hold"/>
                                        <p:tgtEl>
                                          <p:spTgt spid="634884"/>
                                        </p:tgtEl>
                                        <p:attrNameLst>
                                          <p:attrName>ppt_h</p:attrName>
                                        </p:attrNameLst>
                                      </p:cBhvr>
                                      <p:tavLst>
                                        <p:tav tm="0">
                                          <p:val>
                                            <p:fltVal val="0"/>
                                          </p:val>
                                        </p:tav>
                                        <p:tav tm="100000">
                                          <p:val>
                                            <p:strVal val="#ppt_h"/>
                                          </p:val>
                                        </p:tav>
                                      </p:tavLst>
                                    </p:anim>
                                    <p:animEffect transition="in" filter="fade">
                                      <p:cBhvr>
                                        <p:cTn id="9" dur="500"/>
                                        <p:tgtEl>
                                          <p:spTgt spid="63488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634882"/>
                                        </p:tgtEl>
                                        <p:attrNameLst>
                                          <p:attrName>style.visibility</p:attrName>
                                        </p:attrNameLst>
                                      </p:cBhvr>
                                      <p:to>
                                        <p:strVal val="visible"/>
                                      </p:to>
                                    </p:set>
                                    <p:anim calcmode="lin" valueType="num">
                                      <p:cBhvr>
                                        <p:cTn id="13" dur="500" fill="hold"/>
                                        <p:tgtEl>
                                          <p:spTgt spid="634882"/>
                                        </p:tgtEl>
                                        <p:attrNameLst>
                                          <p:attrName>ppt_w</p:attrName>
                                        </p:attrNameLst>
                                      </p:cBhvr>
                                      <p:tavLst>
                                        <p:tav tm="0">
                                          <p:val>
                                            <p:fltVal val="0"/>
                                          </p:val>
                                        </p:tav>
                                        <p:tav tm="100000">
                                          <p:val>
                                            <p:strVal val="#ppt_w"/>
                                          </p:val>
                                        </p:tav>
                                      </p:tavLst>
                                    </p:anim>
                                    <p:anim calcmode="lin" valueType="num">
                                      <p:cBhvr>
                                        <p:cTn id="14" dur="500" fill="hold"/>
                                        <p:tgtEl>
                                          <p:spTgt spid="634882"/>
                                        </p:tgtEl>
                                        <p:attrNameLst>
                                          <p:attrName>ppt_h</p:attrName>
                                        </p:attrNameLst>
                                      </p:cBhvr>
                                      <p:tavLst>
                                        <p:tav tm="0">
                                          <p:val>
                                            <p:fltVal val="0"/>
                                          </p:val>
                                        </p:tav>
                                        <p:tav tm="100000">
                                          <p:val>
                                            <p:strVal val="#ppt_h"/>
                                          </p:val>
                                        </p:tav>
                                      </p:tavLst>
                                    </p:anim>
                                    <p:animEffect transition="in" filter="fade">
                                      <p:cBhvr>
                                        <p:cTn id="15" dur="500"/>
                                        <p:tgtEl>
                                          <p:spTgt spid="634882"/>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634886"/>
                                        </p:tgtEl>
                                        <p:attrNameLst>
                                          <p:attrName>style.visibility</p:attrName>
                                        </p:attrNameLst>
                                      </p:cBhvr>
                                      <p:to>
                                        <p:strVal val="visible"/>
                                      </p:to>
                                    </p:set>
                                    <p:anim calcmode="lin" valueType="num">
                                      <p:cBhvr>
                                        <p:cTn id="19" dur="500" fill="hold"/>
                                        <p:tgtEl>
                                          <p:spTgt spid="634886"/>
                                        </p:tgtEl>
                                        <p:attrNameLst>
                                          <p:attrName>ppt_w</p:attrName>
                                        </p:attrNameLst>
                                      </p:cBhvr>
                                      <p:tavLst>
                                        <p:tav tm="0">
                                          <p:val>
                                            <p:fltVal val="0"/>
                                          </p:val>
                                        </p:tav>
                                        <p:tav tm="100000">
                                          <p:val>
                                            <p:strVal val="#ppt_w"/>
                                          </p:val>
                                        </p:tav>
                                      </p:tavLst>
                                    </p:anim>
                                    <p:anim calcmode="lin" valueType="num">
                                      <p:cBhvr>
                                        <p:cTn id="20" dur="500" fill="hold"/>
                                        <p:tgtEl>
                                          <p:spTgt spid="634886"/>
                                        </p:tgtEl>
                                        <p:attrNameLst>
                                          <p:attrName>ppt_h</p:attrName>
                                        </p:attrNameLst>
                                      </p:cBhvr>
                                      <p:tavLst>
                                        <p:tav tm="0">
                                          <p:val>
                                            <p:fltVal val="0"/>
                                          </p:val>
                                        </p:tav>
                                        <p:tav tm="100000">
                                          <p:val>
                                            <p:strVal val="#ppt_h"/>
                                          </p:val>
                                        </p:tav>
                                      </p:tavLst>
                                    </p:anim>
                                    <p:animEffect transition="in" filter="fade">
                                      <p:cBhvr>
                                        <p:cTn id="21" dur="500"/>
                                        <p:tgtEl>
                                          <p:spTgt spid="634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229600" cy="2286000"/>
          </a:xfrm>
        </p:spPr>
        <p:txBody>
          <a:bodyPr>
            <a:normAutofit fontScale="85000" lnSpcReduction="20000"/>
          </a:bodyPr>
          <a:lstStyle/>
          <a:p>
            <a:pPr>
              <a:buNone/>
            </a:pPr>
            <a:r>
              <a:rPr lang="en-US" sz="5800" b="1" u="sng" dirty="0" smtClean="0"/>
              <a:t>Forks</a:t>
            </a:r>
            <a:endParaRPr lang="en-US" sz="5800" u="sng" dirty="0" smtClean="0"/>
          </a:p>
          <a:p>
            <a:r>
              <a:rPr lang="en-US" dirty="0" smtClean="0"/>
              <a:t>Hook type forks are so named as they hook over and lock into the bars of the fork carriage.  The forks can be adjusted by sliding the upper and lower hooks along the carriage bars.</a:t>
            </a:r>
          </a:p>
          <a:p>
            <a:endParaRPr lang="en-US" dirty="0"/>
          </a:p>
        </p:txBody>
      </p:sp>
      <p:sp>
        <p:nvSpPr>
          <p:cNvPr id="4" name="Rectangle 3"/>
          <p:cNvSpPr/>
          <p:nvPr/>
        </p:nvSpPr>
        <p:spPr>
          <a:xfrm>
            <a:off x="1600200" y="228600"/>
            <a:ext cx="64008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1295400" y="4038600"/>
            <a:ext cx="2438400" cy="2438400"/>
          </a:xfrm>
          <a:prstGeom prst="rect">
            <a:avLst/>
          </a:prstGeom>
          <a:noFill/>
          <a:ln w="9525">
            <a:noFill/>
            <a:miter lim="800000"/>
            <a:headEnd/>
            <a:tailEnd/>
          </a:ln>
        </p:spPr>
      </p:pic>
      <p:sp>
        <p:nvSpPr>
          <p:cNvPr id="6" name="Oval 5"/>
          <p:cNvSpPr/>
          <p:nvPr/>
        </p:nvSpPr>
        <p:spPr>
          <a:xfrm>
            <a:off x="1066800" y="4038600"/>
            <a:ext cx="13716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http://www.neonmaterialhandling.com/var/shop/storage/images/media/images/material_handling_images/forks_class_iii_fork_carriage_dimensions/3884-2-eng-US/forks_class_iii_fork_carriage_dimensions_medium.jpg">
            <a:hlinkClick r:id="rId3"/>
          </p:cNvPr>
          <p:cNvPicPr>
            <a:picLocks noChangeAspect="1" noChangeArrowheads="1"/>
          </p:cNvPicPr>
          <p:nvPr/>
        </p:nvPicPr>
        <p:blipFill>
          <a:blip r:embed="rId4" cstate="print"/>
          <a:srcRect l="10256" t="4705" r="35897" b="5905"/>
          <a:stretch>
            <a:fillRect/>
          </a:stretch>
        </p:blipFill>
        <p:spPr bwMode="auto">
          <a:xfrm>
            <a:off x="4267200" y="3810000"/>
            <a:ext cx="1558089" cy="2819400"/>
          </a:xfrm>
          <a:prstGeom prst="rect">
            <a:avLst/>
          </a:prstGeom>
          <a:noFill/>
        </p:spPr>
      </p:pic>
      <p:pic>
        <p:nvPicPr>
          <p:cNvPr id="9" name="Picture 8" descr="forks_class_iii_fork_carriage_dimensions_medium.jpg"/>
          <p:cNvPicPr>
            <a:picLocks noChangeAspect="1"/>
          </p:cNvPicPr>
          <p:nvPr/>
        </p:nvPicPr>
        <p:blipFill>
          <a:blip r:embed="rId5" cstate="print"/>
          <a:stretch>
            <a:fillRect/>
          </a:stretch>
        </p:blipFill>
        <p:spPr>
          <a:xfrm>
            <a:off x="6629400" y="3581400"/>
            <a:ext cx="2286000" cy="1647568"/>
          </a:xfrm>
          <a:prstGeom prst="rect">
            <a:avLst/>
          </a:prstGeom>
        </p:spPr>
      </p:pic>
      <p:sp>
        <p:nvSpPr>
          <p:cNvPr id="10" name="Left Arrow 9"/>
          <p:cNvSpPr/>
          <p:nvPr/>
        </p:nvSpPr>
        <p:spPr>
          <a:xfrm>
            <a:off x="5715000" y="4191000"/>
            <a:ext cx="9144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0" y="1295400"/>
            <a:ext cx="6172200" cy="5562600"/>
          </a:xfrm>
          <a:prstGeom prst="rect">
            <a:avLst/>
          </a:prstGeom>
          <a:solidFill>
            <a:srgbClr val="FFFF00"/>
          </a:solidFill>
        </p:spPr>
        <p:txBody>
          <a:bodyPr wrap="square">
            <a:noAutofit/>
          </a:bodyPr>
          <a:lstStyle/>
          <a:p>
            <a:r>
              <a:rPr lang="en-US" b="1" dirty="0" smtClean="0"/>
              <a:t>3.6 License Revocation </a:t>
            </a:r>
          </a:p>
          <a:p>
            <a:r>
              <a:rPr lang="en-US" dirty="0" smtClean="0"/>
              <a:t>The </a:t>
            </a:r>
            <a:r>
              <a:rPr lang="en-US" b="1" dirty="0" smtClean="0">
                <a:solidFill>
                  <a:srgbClr val="C00000"/>
                </a:solidFill>
              </a:rPr>
              <a:t>LDE</a:t>
            </a:r>
            <a:r>
              <a:rPr lang="en-US" dirty="0" smtClean="0"/>
              <a:t> </a:t>
            </a:r>
            <a:r>
              <a:rPr lang="en-US" dirty="0" smtClean="0"/>
              <a:t>Manager may revoke Crane Operator Licenses, CLC Licenses, MAP Operator Licenses, or PIT Operator Licenses for any of the following reasons: </a:t>
            </a:r>
          </a:p>
          <a:p>
            <a:endParaRPr lang="en-US" sz="800" dirty="0" smtClean="0"/>
          </a:p>
          <a:p>
            <a:r>
              <a:rPr lang="en-US" sz="2400" b="1" dirty="0" smtClean="0"/>
              <a:t>a. Recommendations by an appointed panel of inquiry or Mishap Investigation Board.</a:t>
            </a:r>
          </a:p>
          <a:p>
            <a:pPr marL="514350" indent="-514350">
              <a:buAutoNum type="alphaLcPeriod"/>
            </a:pPr>
            <a:endParaRPr lang="en-US" sz="1200" b="1" dirty="0" smtClean="0"/>
          </a:p>
          <a:p>
            <a:r>
              <a:rPr lang="en-US" sz="2400" b="1" dirty="0" smtClean="0"/>
              <a:t>b. Violations of, or noncompliance with, any of the safety requirements in the documented procedures. </a:t>
            </a:r>
          </a:p>
          <a:p>
            <a:endParaRPr lang="en-US" sz="1400" b="1" dirty="0" smtClean="0"/>
          </a:p>
          <a:p>
            <a:r>
              <a:rPr lang="en-US" sz="2400" b="1" dirty="0" smtClean="0"/>
              <a:t>c. Failure of supervisor providing annual documentation on reviewing of training per Section 1.4 of this document. </a:t>
            </a:r>
          </a:p>
          <a:p>
            <a:endParaRPr lang="en-US" sz="1200" b="1" dirty="0" smtClean="0"/>
          </a:p>
          <a:p>
            <a:r>
              <a:rPr lang="en-US" sz="2400" b="1" dirty="0" smtClean="0"/>
              <a:t>d. Failure to meet </a:t>
            </a:r>
            <a:r>
              <a:rPr lang="en-US" sz="2400" b="1" dirty="0" smtClean="0">
                <a:solidFill>
                  <a:srgbClr val="C00000"/>
                </a:solidFill>
              </a:rPr>
              <a:t>LDE</a:t>
            </a:r>
            <a:r>
              <a:rPr lang="en-US" sz="2400" b="1" dirty="0" smtClean="0"/>
              <a:t>-required refresher training or medical examination requirements. </a:t>
            </a:r>
          </a:p>
          <a:p>
            <a:endParaRPr lang="en-US" dirty="0" smtClean="0"/>
          </a:p>
        </p:txBody>
      </p:sp>
      <p:pic>
        <p:nvPicPr>
          <p:cNvPr id="436226" name="Picture 2" descr="http://home.surewest.net/strykem/revoked.gif"/>
          <p:cNvPicPr>
            <a:picLocks noChangeAspect="1" noChangeArrowheads="1"/>
          </p:cNvPicPr>
          <p:nvPr/>
        </p:nvPicPr>
        <p:blipFill>
          <a:blip r:embed="rId3" cstate="print"/>
          <a:srcRect/>
          <a:stretch>
            <a:fillRect/>
          </a:stretch>
        </p:blipFill>
        <p:spPr bwMode="auto">
          <a:xfrm rot="21127166">
            <a:off x="6294073" y="1556458"/>
            <a:ext cx="2779980" cy="1211786"/>
          </a:xfrm>
          <a:prstGeom prst="rect">
            <a:avLst/>
          </a:prstGeom>
          <a:noFill/>
        </p:spPr>
      </p:pic>
      <p:pic>
        <p:nvPicPr>
          <p:cNvPr id="436228" name="Picture 4" descr="http://www.dawtekonline.com.au/image/cache/data/WHS%20-%20Forklift%20Safety%20Procedure%20Image%201-500x500.jpg"/>
          <p:cNvPicPr>
            <a:picLocks noChangeAspect="1" noChangeArrowheads="1"/>
          </p:cNvPicPr>
          <p:nvPr/>
        </p:nvPicPr>
        <p:blipFill>
          <a:blip r:embed="rId4" cstate="print"/>
          <a:srcRect/>
          <a:stretch>
            <a:fillRect/>
          </a:stretch>
        </p:blipFill>
        <p:spPr bwMode="auto">
          <a:xfrm rot="1832194">
            <a:off x="7087999" y="2398095"/>
            <a:ext cx="1654938" cy="2248557"/>
          </a:xfrm>
          <a:prstGeom prst="rect">
            <a:avLst/>
          </a:prstGeom>
          <a:noFill/>
          <a:ln w="19050">
            <a:solidFill>
              <a:srgbClr val="FF0000"/>
            </a:solidFill>
          </a:ln>
        </p:spPr>
      </p:pic>
      <p:pic>
        <p:nvPicPr>
          <p:cNvPr id="436229" name="Picture 5"/>
          <p:cNvPicPr>
            <a:picLocks noChangeAspect="1" noChangeArrowheads="1"/>
          </p:cNvPicPr>
          <p:nvPr/>
        </p:nvPicPr>
        <p:blipFill>
          <a:blip r:embed="rId5" cstate="print"/>
          <a:srcRect/>
          <a:stretch>
            <a:fillRect/>
          </a:stretch>
        </p:blipFill>
        <p:spPr bwMode="auto">
          <a:xfrm rot="20602085">
            <a:off x="6199483" y="4019631"/>
            <a:ext cx="2692948" cy="1116718"/>
          </a:xfrm>
          <a:prstGeom prst="rect">
            <a:avLst/>
          </a:prstGeom>
          <a:noFill/>
          <a:ln w="9525">
            <a:noFill/>
            <a:miter lim="800000"/>
            <a:headEnd/>
            <a:tailEnd/>
          </a:ln>
        </p:spPr>
      </p:pic>
      <p:pic>
        <p:nvPicPr>
          <p:cNvPr id="436231" name="Picture 7" descr="http://thumbs.gograph.com/gg62492862.jpg"/>
          <p:cNvPicPr>
            <a:picLocks noChangeAspect="1" noChangeArrowheads="1"/>
          </p:cNvPicPr>
          <p:nvPr/>
        </p:nvPicPr>
        <p:blipFill>
          <a:blip r:embed="rId6" cstate="print"/>
          <a:srcRect/>
          <a:stretch>
            <a:fillRect/>
          </a:stretch>
        </p:blipFill>
        <p:spPr bwMode="auto">
          <a:xfrm>
            <a:off x="6629400" y="5162774"/>
            <a:ext cx="2362200" cy="16952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p:cTn id="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4">
                                            <p:txEl>
                                              <p:pRg st="3" end="3"/>
                                            </p:txEl>
                                          </p:spTgt>
                                        </p:tgtEl>
                                        <p:attrNameLst>
                                          <p:attrName>ppt_h</p:attrName>
                                        </p:attrNameLst>
                                      </p:cBhvr>
                                      <p:tavLst>
                                        <p:tav tm="0">
                                          <p:val>
                                            <p:fltVal val="0"/>
                                          </p:val>
                                        </p:tav>
                                        <p:tav tm="100000">
                                          <p:val>
                                            <p:strVal val="#ppt_h"/>
                                          </p:val>
                                        </p:tav>
                                      </p:tavLst>
                                    </p:anim>
                                  </p:childTnLst>
                                </p:cTn>
                              </p:par>
                              <p:par>
                                <p:cTn id="9" presetID="15" presetClass="entr" presetSubtype="0" fill="hold" nodeType="withEffect">
                                  <p:stCondLst>
                                    <p:cond delay="0"/>
                                  </p:stCondLst>
                                  <p:childTnLst>
                                    <p:set>
                                      <p:cBhvr>
                                        <p:cTn id="10" dur="1" fill="hold">
                                          <p:stCondLst>
                                            <p:cond delay="0"/>
                                          </p:stCondLst>
                                        </p:cTn>
                                        <p:tgtEl>
                                          <p:spTgt spid="436226"/>
                                        </p:tgtEl>
                                        <p:attrNameLst>
                                          <p:attrName>style.visibility</p:attrName>
                                        </p:attrNameLst>
                                      </p:cBhvr>
                                      <p:to>
                                        <p:strVal val="visible"/>
                                      </p:to>
                                    </p:set>
                                    <p:anim calcmode="lin" valueType="num">
                                      <p:cBhvr>
                                        <p:cTn id="11" dur="1000" fill="hold"/>
                                        <p:tgtEl>
                                          <p:spTgt spid="436226"/>
                                        </p:tgtEl>
                                        <p:attrNameLst>
                                          <p:attrName>ppt_w</p:attrName>
                                        </p:attrNameLst>
                                      </p:cBhvr>
                                      <p:tavLst>
                                        <p:tav tm="0">
                                          <p:val>
                                            <p:fltVal val="0"/>
                                          </p:val>
                                        </p:tav>
                                        <p:tav tm="100000">
                                          <p:val>
                                            <p:strVal val="#ppt_w"/>
                                          </p:val>
                                        </p:tav>
                                      </p:tavLst>
                                    </p:anim>
                                    <p:anim calcmode="lin" valueType="num">
                                      <p:cBhvr>
                                        <p:cTn id="12" dur="1000" fill="hold"/>
                                        <p:tgtEl>
                                          <p:spTgt spid="436226"/>
                                        </p:tgtEl>
                                        <p:attrNameLst>
                                          <p:attrName>ppt_h</p:attrName>
                                        </p:attrNameLst>
                                      </p:cBhvr>
                                      <p:tavLst>
                                        <p:tav tm="0">
                                          <p:val>
                                            <p:fltVal val="0"/>
                                          </p:val>
                                        </p:tav>
                                        <p:tav tm="100000">
                                          <p:val>
                                            <p:strVal val="#ppt_h"/>
                                          </p:val>
                                        </p:tav>
                                      </p:tavLst>
                                    </p:anim>
                                    <p:anim calcmode="lin" valueType="num">
                                      <p:cBhvr>
                                        <p:cTn id="13" dur="1000" fill="hold"/>
                                        <p:tgtEl>
                                          <p:spTgt spid="43622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362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p:cTn id="19"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5" end="5"/>
                                            </p:txEl>
                                          </p:spTgt>
                                        </p:tgtEl>
                                        <p:attrNameLst>
                                          <p:attrName>ppt_h</p:attrName>
                                        </p:attrNameLst>
                                      </p:cBhvr>
                                      <p:tavLst>
                                        <p:tav tm="0">
                                          <p:val>
                                            <p:fltVal val="0"/>
                                          </p:val>
                                        </p:tav>
                                        <p:tav tm="100000">
                                          <p:val>
                                            <p:strVal val="#ppt_h"/>
                                          </p:val>
                                        </p:tav>
                                      </p:tavLst>
                                    </p:anim>
                                  </p:childTnLst>
                                </p:cTn>
                              </p:par>
                              <p:par>
                                <p:cTn id="21" presetID="15" presetClass="entr" presetSubtype="0" fill="hold" nodeType="withEffect">
                                  <p:stCondLst>
                                    <p:cond delay="0"/>
                                  </p:stCondLst>
                                  <p:childTnLst>
                                    <p:set>
                                      <p:cBhvr>
                                        <p:cTn id="22" dur="1" fill="hold">
                                          <p:stCondLst>
                                            <p:cond delay="0"/>
                                          </p:stCondLst>
                                        </p:cTn>
                                        <p:tgtEl>
                                          <p:spTgt spid="436228"/>
                                        </p:tgtEl>
                                        <p:attrNameLst>
                                          <p:attrName>style.visibility</p:attrName>
                                        </p:attrNameLst>
                                      </p:cBhvr>
                                      <p:to>
                                        <p:strVal val="visible"/>
                                      </p:to>
                                    </p:set>
                                    <p:anim calcmode="lin" valueType="num">
                                      <p:cBhvr>
                                        <p:cTn id="23" dur="1000" fill="hold"/>
                                        <p:tgtEl>
                                          <p:spTgt spid="436228"/>
                                        </p:tgtEl>
                                        <p:attrNameLst>
                                          <p:attrName>ppt_w</p:attrName>
                                        </p:attrNameLst>
                                      </p:cBhvr>
                                      <p:tavLst>
                                        <p:tav tm="0">
                                          <p:val>
                                            <p:fltVal val="0"/>
                                          </p:val>
                                        </p:tav>
                                        <p:tav tm="100000">
                                          <p:val>
                                            <p:strVal val="#ppt_w"/>
                                          </p:val>
                                        </p:tav>
                                      </p:tavLst>
                                    </p:anim>
                                    <p:anim calcmode="lin" valueType="num">
                                      <p:cBhvr>
                                        <p:cTn id="24" dur="1000" fill="hold"/>
                                        <p:tgtEl>
                                          <p:spTgt spid="436228"/>
                                        </p:tgtEl>
                                        <p:attrNameLst>
                                          <p:attrName>ppt_h</p:attrName>
                                        </p:attrNameLst>
                                      </p:cBhvr>
                                      <p:tavLst>
                                        <p:tav tm="0">
                                          <p:val>
                                            <p:fltVal val="0"/>
                                          </p:val>
                                        </p:tav>
                                        <p:tav tm="100000">
                                          <p:val>
                                            <p:strVal val="#ppt_h"/>
                                          </p:val>
                                        </p:tav>
                                      </p:tavLst>
                                    </p:anim>
                                    <p:anim calcmode="lin" valueType="num">
                                      <p:cBhvr>
                                        <p:cTn id="25" dur="1000" fill="hold"/>
                                        <p:tgtEl>
                                          <p:spTgt spid="43622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362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p:cTn id="31"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7" end="7"/>
                                            </p:txEl>
                                          </p:spTgt>
                                        </p:tgtEl>
                                        <p:attrNameLst>
                                          <p:attrName>ppt_h</p:attrName>
                                        </p:attrNameLst>
                                      </p:cBhvr>
                                      <p:tavLst>
                                        <p:tav tm="0">
                                          <p:val>
                                            <p:fltVal val="0"/>
                                          </p:val>
                                        </p:tav>
                                        <p:tav tm="100000">
                                          <p:val>
                                            <p:strVal val="#ppt_h"/>
                                          </p:val>
                                        </p:tav>
                                      </p:tavLst>
                                    </p:anim>
                                  </p:childTnLst>
                                </p:cTn>
                              </p:par>
                              <p:par>
                                <p:cTn id="33" presetID="15" presetClass="entr" presetSubtype="0" fill="hold" nodeType="withEffect">
                                  <p:stCondLst>
                                    <p:cond delay="0"/>
                                  </p:stCondLst>
                                  <p:childTnLst>
                                    <p:set>
                                      <p:cBhvr>
                                        <p:cTn id="34" dur="1" fill="hold">
                                          <p:stCondLst>
                                            <p:cond delay="0"/>
                                          </p:stCondLst>
                                        </p:cTn>
                                        <p:tgtEl>
                                          <p:spTgt spid="436229"/>
                                        </p:tgtEl>
                                        <p:attrNameLst>
                                          <p:attrName>style.visibility</p:attrName>
                                        </p:attrNameLst>
                                      </p:cBhvr>
                                      <p:to>
                                        <p:strVal val="visible"/>
                                      </p:to>
                                    </p:set>
                                    <p:anim calcmode="lin" valueType="num">
                                      <p:cBhvr>
                                        <p:cTn id="35" dur="1000" fill="hold"/>
                                        <p:tgtEl>
                                          <p:spTgt spid="436229"/>
                                        </p:tgtEl>
                                        <p:attrNameLst>
                                          <p:attrName>ppt_w</p:attrName>
                                        </p:attrNameLst>
                                      </p:cBhvr>
                                      <p:tavLst>
                                        <p:tav tm="0">
                                          <p:val>
                                            <p:fltVal val="0"/>
                                          </p:val>
                                        </p:tav>
                                        <p:tav tm="100000">
                                          <p:val>
                                            <p:strVal val="#ppt_w"/>
                                          </p:val>
                                        </p:tav>
                                      </p:tavLst>
                                    </p:anim>
                                    <p:anim calcmode="lin" valueType="num">
                                      <p:cBhvr>
                                        <p:cTn id="36" dur="1000" fill="hold"/>
                                        <p:tgtEl>
                                          <p:spTgt spid="436229"/>
                                        </p:tgtEl>
                                        <p:attrNameLst>
                                          <p:attrName>ppt_h</p:attrName>
                                        </p:attrNameLst>
                                      </p:cBhvr>
                                      <p:tavLst>
                                        <p:tav tm="0">
                                          <p:val>
                                            <p:fltVal val="0"/>
                                          </p:val>
                                        </p:tav>
                                        <p:tav tm="100000">
                                          <p:val>
                                            <p:strVal val="#ppt_h"/>
                                          </p:val>
                                        </p:tav>
                                      </p:tavLst>
                                    </p:anim>
                                    <p:anim calcmode="lin" valueType="num">
                                      <p:cBhvr>
                                        <p:cTn id="37" dur="1000" fill="hold"/>
                                        <p:tgtEl>
                                          <p:spTgt spid="43622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362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p:cTn id="43"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9" end="9"/>
                                            </p:txEl>
                                          </p:spTgt>
                                        </p:tgtEl>
                                        <p:attrNameLst>
                                          <p:attrName>ppt_h</p:attrName>
                                        </p:attrNameLst>
                                      </p:cBhvr>
                                      <p:tavLst>
                                        <p:tav tm="0">
                                          <p:val>
                                            <p:fltVal val="0"/>
                                          </p:val>
                                        </p:tav>
                                        <p:tav tm="100000">
                                          <p:val>
                                            <p:strVal val="#ppt_h"/>
                                          </p:val>
                                        </p:tav>
                                      </p:tavLst>
                                    </p:anim>
                                  </p:childTnLst>
                                </p:cTn>
                              </p:par>
                              <p:par>
                                <p:cTn id="45" presetID="49" presetClass="entr" presetSubtype="0" decel="100000" fill="hold" nodeType="withEffect">
                                  <p:stCondLst>
                                    <p:cond delay="0"/>
                                  </p:stCondLst>
                                  <p:childTnLst>
                                    <p:set>
                                      <p:cBhvr>
                                        <p:cTn id="46" dur="1" fill="hold">
                                          <p:stCondLst>
                                            <p:cond delay="0"/>
                                          </p:stCondLst>
                                        </p:cTn>
                                        <p:tgtEl>
                                          <p:spTgt spid="436231"/>
                                        </p:tgtEl>
                                        <p:attrNameLst>
                                          <p:attrName>style.visibility</p:attrName>
                                        </p:attrNameLst>
                                      </p:cBhvr>
                                      <p:to>
                                        <p:strVal val="visible"/>
                                      </p:to>
                                    </p:set>
                                    <p:anim calcmode="lin" valueType="num">
                                      <p:cBhvr>
                                        <p:cTn id="47" dur="500" fill="hold"/>
                                        <p:tgtEl>
                                          <p:spTgt spid="436231"/>
                                        </p:tgtEl>
                                        <p:attrNameLst>
                                          <p:attrName>ppt_w</p:attrName>
                                        </p:attrNameLst>
                                      </p:cBhvr>
                                      <p:tavLst>
                                        <p:tav tm="0">
                                          <p:val>
                                            <p:fltVal val="0"/>
                                          </p:val>
                                        </p:tav>
                                        <p:tav tm="100000">
                                          <p:val>
                                            <p:strVal val="#ppt_w"/>
                                          </p:val>
                                        </p:tav>
                                      </p:tavLst>
                                    </p:anim>
                                    <p:anim calcmode="lin" valueType="num">
                                      <p:cBhvr>
                                        <p:cTn id="48" dur="500" fill="hold"/>
                                        <p:tgtEl>
                                          <p:spTgt spid="436231"/>
                                        </p:tgtEl>
                                        <p:attrNameLst>
                                          <p:attrName>ppt_h</p:attrName>
                                        </p:attrNameLst>
                                      </p:cBhvr>
                                      <p:tavLst>
                                        <p:tav tm="0">
                                          <p:val>
                                            <p:fltVal val="0"/>
                                          </p:val>
                                        </p:tav>
                                        <p:tav tm="100000">
                                          <p:val>
                                            <p:strVal val="#ppt_h"/>
                                          </p:val>
                                        </p:tav>
                                      </p:tavLst>
                                    </p:anim>
                                    <p:anim calcmode="lin" valueType="num">
                                      <p:cBhvr>
                                        <p:cTn id="49" dur="500" fill="hold"/>
                                        <p:tgtEl>
                                          <p:spTgt spid="436231"/>
                                        </p:tgtEl>
                                        <p:attrNameLst>
                                          <p:attrName>style.rotation</p:attrName>
                                        </p:attrNameLst>
                                      </p:cBhvr>
                                      <p:tavLst>
                                        <p:tav tm="0">
                                          <p:val>
                                            <p:fltVal val="360"/>
                                          </p:val>
                                        </p:tav>
                                        <p:tav tm="100000">
                                          <p:val>
                                            <p:fltVal val="0"/>
                                          </p:val>
                                        </p:tav>
                                      </p:tavLst>
                                    </p:anim>
                                    <p:animEffect transition="in" filter="fade">
                                      <p:cBhvr>
                                        <p:cTn id="50" dur="500"/>
                                        <p:tgtEl>
                                          <p:spTgt spid="436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jselba\Documents\TRAINING\2014 Training Materials\Crane Training\CERTRAK Card.JPG"/>
          <p:cNvPicPr>
            <a:picLocks noChangeAspect="1" noChangeArrowheads="1"/>
          </p:cNvPicPr>
          <p:nvPr/>
        </p:nvPicPr>
        <p:blipFill>
          <a:blip r:embed="rId2" cstate="print"/>
          <a:srcRect l="8603" t="3175" r="9670" b="3175"/>
          <a:stretch>
            <a:fillRect/>
          </a:stretch>
        </p:blipFill>
        <p:spPr bwMode="auto">
          <a:xfrm rot="21065051">
            <a:off x="5900313" y="1568260"/>
            <a:ext cx="2955288" cy="4588472"/>
          </a:xfrm>
          <a:prstGeom prst="rect">
            <a:avLst/>
          </a:prstGeom>
          <a:noFill/>
        </p:spPr>
      </p:pic>
      <p:pic>
        <p:nvPicPr>
          <p:cNvPr id="2" name="Picture 1"/>
          <p:cNvPicPr>
            <a:picLocks noChangeAspect="1" noChangeArrowheads="1"/>
          </p:cNvPicPr>
          <p:nvPr/>
        </p:nvPicPr>
        <p:blipFill>
          <a:blip r:embed="rId3"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rot="21259397">
            <a:off x="619830" y="1666516"/>
            <a:ext cx="5029200" cy="4832092"/>
          </a:xfrm>
          <a:prstGeom prst="rect">
            <a:avLst/>
          </a:prstGeom>
          <a:solidFill>
            <a:srgbClr val="FF9966"/>
          </a:solidFill>
          <a:ln w="50800" cap="rnd" cmpd="dbl">
            <a:solidFill>
              <a:srgbClr val="FF0000"/>
            </a:solidFill>
            <a:miter lim="800000"/>
          </a:ln>
          <a:scene3d>
            <a:camera prst="orthographicFront"/>
            <a:lightRig rig="threePt" dir="t"/>
          </a:scene3d>
          <a:sp3d extrusionH="76200" contourW="57150">
            <a:bevelT w="101600" prst="riblet"/>
            <a:bevelB w="101600" prst="riblet"/>
            <a:extrusionClr>
              <a:srgbClr val="FFFF00"/>
            </a:extrusionClr>
            <a:contourClr>
              <a:srgbClr val="FF0000"/>
            </a:contourClr>
          </a:sp3d>
        </p:spPr>
        <p:txBody>
          <a:bodyPr wrap="square">
            <a:spAutoFit/>
          </a:bodyPr>
          <a:lstStyle/>
          <a:p>
            <a:r>
              <a:rPr lang="en-US" sz="2000" b="1" dirty="0" smtClean="0"/>
              <a:t>Revoked Operator Licenses shall be returned to the </a:t>
            </a:r>
            <a:r>
              <a:rPr lang="en-US" sz="2000" b="1" dirty="0" smtClean="0">
                <a:solidFill>
                  <a:srgbClr val="C00000"/>
                </a:solidFill>
              </a:rPr>
              <a:t>LDE</a:t>
            </a:r>
            <a:r>
              <a:rPr lang="en-US" sz="2000" b="1" dirty="0" smtClean="0"/>
              <a:t> Manager within 3 business days, and may be reinstated upon satisfactory completion of applicable refresher training or other remedial action deemed appropriate by the </a:t>
            </a:r>
            <a:r>
              <a:rPr lang="en-US" sz="2000" b="1" dirty="0" smtClean="0">
                <a:solidFill>
                  <a:srgbClr val="C00000"/>
                </a:solidFill>
              </a:rPr>
              <a:t>LDE</a:t>
            </a:r>
            <a:r>
              <a:rPr lang="en-US" sz="2000" b="1" dirty="0" smtClean="0"/>
              <a:t> Manager. License extensions may be granted up to but not exceeding 30 days to allow for project demands and class scheduling flexibility. To be eligible for a license extension the operator must request the extension prior to the expiration date of the license and have a current medical examination. Extensions will not be granted if the license or medical examination has expired. </a:t>
            </a:r>
            <a:endParaRPr lang="en-US" sz="2000" b="1" dirty="0"/>
          </a:p>
        </p:txBody>
      </p:sp>
      <p:sp>
        <p:nvSpPr>
          <p:cNvPr id="6" name="Rectangle 5"/>
          <p:cNvSpPr/>
          <p:nvPr/>
        </p:nvSpPr>
        <p:spPr>
          <a:xfrm rot="20445027">
            <a:off x="5536563" y="3014310"/>
            <a:ext cx="365029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REVOKED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0" y="1295400"/>
            <a:ext cx="9144000" cy="5262979"/>
          </a:xfrm>
          <a:prstGeom prst="rect">
            <a:avLst/>
          </a:prstGeom>
        </p:spPr>
        <p:txBody>
          <a:bodyPr wrap="square">
            <a:spAutoFit/>
          </a:bodyPr>
          <a:lstStyle/>
          <a:p>
            <a:r>
              <a:rPr lang="en-US" sz="2400" b="1" dirty="0" smtClean="0"/>
              <a:t>4. Waivers </a:t>
            </a:r>
          </a:p>
          <a:p>
            <a:r>
              <a:rPr lang="en-US" sz="2400" b="1" dirty="0" smtClean="0"/>
              <a:t>a. Waivers to the requirements of this directive shall be prepared and approved as outlined in NASA-STD 8709.20 and GPR 1400.1 prior to operation. </a:t>
            </a:r>
          </a:p>
          <a:p>
            <a:r>
              <a:rPr lang="en-US" sz="2400" b="1" dirty="0" smtClean="0"/>
              <a:t>b. If a mandatory requirement of this directive cannot be met, a detailed waiver request package shall be prepared by the requesting organization in accordance with NASA-STD 8709.20 and GPR 1400.1. The waiver request package shall be reviewed and the risk accepted by the initiating Division Office and forwarded to the </a:t>
            </a:r>
            <a:r>
              <a:rPr lang="en-US" sz="2400" b="1" dirty="0" smtClean="0">
                <a:solidFill>
                  <a:srgbClr val="C00000"/>
                </a:solidFill>
              </a:rPr>
              <a:t>LDE</a:t>
            </a:r>
            <a:r>
              <a:rPr lang="en-US" sz="2400" b="1" dirty="0" smtClean="0"/>
              <a:t> Manager for review and concurrence/non concurrence. </a:t>
            </a:r>
          </a:p>
          <a:p>
            <a:endParaRPr lang="en-US" sz="1200" b="1" dirty="0" smtClean="0"/>
          </a:p>
          <a:p>
            <a:r>
              <a:rPr lang="en-US" sz="2400" b="1" dirty="0" smtClean="0"/>
              <a:t>c. The </a:t>
            </a:r>
            <a:r>
              <a:rPr lang="en-US" sz="2400" b="1" dirty="0" smtClean="0">
                <a:solidFill>
                  <a:srgbClr val="C00000"/>
                </a:solidFill>
              </a:rPr>
              <a:t>LDE</a:t>
            </a:r>
            <a:r>
              <a:rPr lang="en-US" sz="2400" b="1" dirty="0" smtClean="0"/>
              <a:t> Manager will submit the waiver request package to other authorities as stipulated in GPR 1400.1. Waiver requests approved by the Center shall be forwarded to NASA HQ within 14 days. </a:t>
            </a:r>
          </a:p>
        </p:txBody>
      </p:sp>
      <p:sp>
        <p:nvSpPr>
          <p:cNvPr id="5" name="Rectangle 4"/>
          <p:cNvSpPr/>
          <p:nvPr/>
        </p:nvSpPr>
        <p:spPr>
          <a:xfrm>
            <a:off x="0" y="1752600"/>
            <a:ext cx="91440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819400"/>
            <a:ext cx="9144000" cy="2209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029200"/>
            <a:ext cx="9144000"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
                                            <p:txEl>
                                              <p:pRg st="4" end="4"/>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4648200" y="1752600"/>
            <a:ext cx="4495800" cy="4462760"/>
          </a:xfrm>
          <a:prstGeom prst="rect">
            <a:avLst/>
          </a:prstGeom>
          <a:solidFill>
            <a:srgbClr val="FFC000"/>
          </a:solidFill>
        </p:spPr>
        <p:txBody>
          <a:bodyPr wrap="square">
            <a:spAutoFit/>
          </a:bodyPr>
          <a:lstStyle/>
          <a:p>
            <a:r>
              <a:rPr lang="en-US" sz="2000" b="1" dirty="0" smtClean="0"/>
              <a:t>5. LDE Committee </a:t>
            </a:r>
          </a:p>
          <a:p>
            <a:r>
              <a:rPr lang="en-US" sz="2000" b="1" dirty="0" smtClean="0"/>
              <a:t>5.1 A Center LDE Committee (LDEC) shall be established by the </a:t>
            </a:r>
            <a:r>
              <a:rPr lang="en-US" sz="2000" b="1" dirty="0" smtClean="0">
                <a:solidFill>
                  <a:srgbClr val="C00000"/>
                </a:solidFill>
              </a:rPr>
              <a:t>LDE</a:t>
            </a:r>
            <a:r>
              <a:rPr lang="en-US" sz="2000" b="1" dirty="0" smtClean="0"/>
              <a:t> Manager via the Goddard Safety Committee (GSC) to ensure that LDE governing standards are understood and applied across all organizational elements at GSFC. In addition, the LDEC shall resolve LDE-related issues and provide a forum to exchange information. The </a:t>
            </a:r>
            <a:r>
              <a:rPr lang="en-US" sz="2000" b="1" dirty="0" smtClean="0">
                <a:solidFill>
                  <a:srgbClr val="C00000"/>
                </a:solidFill>
              </a:rPr>
              <a:t>LDE</a:t>
            </a:r>
            <a:r>
              <a:rPr lang="en-US" sz="2000" b="1" dirty="0" smtClean="0"/>
              <a:t> Manager shall serve as the Chairperson of the Committee. The Deputy </a:t>
            </a:r>
            <a:r>
              <a:rPr lang="en-US" sz="2000" b="1" dirty="0" smtClean="0">
                <a:solidFill>
                  <a:srgbClr val="C00000"/>
                </a:solidFill>
              </a:rPr>
              <a:t>LDE</a:t>
            </a:r>
            <a:r>
              <a:rPr lang="en-US" sz="2000" b="1" dirty="0" smtClean="0"/>
              <a:t> Manager/WFF shall serve as the Vice Chairperson of the Committee.</a:t>
            </a:r>
            <a:endParaRPr lang="en-US" sz="2000" dirty="0"/>
          </a:p>
        </p:txBody>
      </p:sp>
      <p:pic>
        <p:nvPicPr>
          <p:cNvPr id="226306" name="Picture 2" descr="http://www.nekls.org/wp-content/uploads/board-clip-art.gif"/>
          <p:cNvPicPr>
            <a:picLocks noChangeAspect="1" noChangeArrowheads="1"/>
          </p:cNvPicPr>
          <p:nvPr/>
        </p:nvPicPr>
        <p:blipFill>
          <a:blip r:embed="rId3" cstate="print"/>
          <a:srcRect/>
          <a:stretch>
            <a:fillRect/>
          </a:stretch>
        </p:blipFill>
        <p:spPr bwMode="auto">
          <a:xfrm>
            <a:off x="-152400" y="2590800"/>
            <a:ext cx="4698479" cy="3514725"/>
          </a:xfrm>
          <a:prstGeom prst="rect">
            <a:avLst/>
          </a:prstGeom>
          <a:noFill/>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371600" y="0"/>
            <a:ext cx="77724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pic>
        <p:nvPicPr>
          <p:cNvPr id="642050" name="Picture 2"/>
          <p:cNvPicPr>
            <a:picLocks noChangeAspect="1" noChangeArrowheads="1"/>
          </p:cNvPicPr>
          <p:nvPr/>
        </p:nvPicPr>
        <p:blipFill>
          <a:blip r:embed="rId3" cstate="print"/>
          <a:srcRect/>
          <a:stretch>
            <a:fillRect/>
          </a:stretch>
        </p:blipFill>
        <p:spPr bwMode="auto">
          <a:xfrm>
            <a:off x="0" y="1295400"/>
            <a:ext cx="9144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842211" cy="762000"/>
          </a:xfrm>
          <a:prstGeom prst="rect">
            <a:avLst/>
          </a:prstGeom>
          <a:noFill/>
          <a:ln w="9525">
            <a:noFill/>
            <a:miter lim="800000"/>
            <a:headEnd/>
            <a:tailEnd/>
          </a:ln>
        </p:spPr>
      </p:pic>
      <p:sp>
        <p:nvSpPr>
          <p:cNvPr id="3" name="Rectangle 3"/>
          <p:cNvSpPr txBox="1">
            <a:spLocks noChangeArrowheads="1"/>
          </p:cNvSpPr>
          <p:nvPr/>
        </p:nvSpPr>
        <p:spPr>
          <a:xfrm>
            <a:off x="838200" y="0"/>
            <a:ext cx="8305800" cy="762000"/>
          </a:xfrm>
          <a:prstGeom prst="rect">
            <a:avLst/>
          </a:prstGeom>
          <a:solidFill>
            <a:srgbClr val="0066FF"/>
          </a:solidFill>
        </p:spPr>
        <p:txBody>
          <a:bodyP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Recertification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0" y="762000"/>
            <a:ext cx="9144000" cy="6096000"/>
          </a:xfrm>
          <a:prstGeom prst="rect">
            <a:avLst/>
          </a:prstGeom>
          <a:solidFill>
            <a:srgbClr val="33DDFF"/>
          </a:solidFill>
        </p:spPr>
        <p:txBody>
          <a:bodyPr wrap="square">
            <a:spAutoFit/>
          </a:bodyPr>
          <a:lstStyle/>
          <a:p>
            <a:r>
              <a:rPr lang="en-US" b="1" dirty="0" smtClean="0"/>
              <a:t>Appendix A – Definitions </a:t>
            </a:r>
          </a:p>
          <a:p>
            <a:r>
              <a:rPr lang="en-US" dirty="0" smtClean="0"/>
              <a:t>Most of the terms used in this directive are defined in NASA-STD-8719.9 or NASA-STD-8709.22. Those that are critical and or unique to this directive are listed below. </a:t>
            </a:r>
          </a:p>
          <a:p>
            <a:pPr>
              <a:buFont typeface="Wingdings" pitchFamily="2" charset="2"/>
              <a:buChar char="Ø"/>
            </a:pPr>
            <a:r>
              <a:rPr lang="en-US" b="1" u="sng" dirty="0" smtClean="0"/>
              <a:t>A.1 Certification/Recertification </a:t>
            </a:r>
            <a:r>
              <a:rPr lang="en-US" b="1" dirty="0" smtClean="0"/>
              <a:t>– Written documentation that a set of requirements has been, and continues to be, met. As used in this GPR, certification and recertification is: 1) a process performed by the RECERT Manager that leads to the initial, or continuation of, certification that LDE is safe to use within specific certification parameters, and includes, but is not limited to LDE compliance and documentation reviews, tests, inspections, nondestructive testing, and analyses; 2) a license issued and renewed by the RECERT Manager for operation of LDE; and 3) a memo or license issued to perform the duties of a CLC. </a:t>
            </a:r>
          </a:p>
          <a:p>
            <a:pPr>
              <a:buFont typeface="Wingdings" pitchFamily="2" charset="2"/>
              <a:buChar char="Ø"/>
            </a:pPr>
            <a:r>
              <a:rPr lang="en-US" b="1" u="sng" dirty="0" smtClean="0"/>
              <a:t>A.2 Critical Hardware </a:t>
            </a:r>
            <a:r>
              <a:rPr lang="en-US" b="1" dirty="0" smtClean="0"/>
              <a:t>– Hardware whose loss would have serious programmatic or institutional impact and that has been identified by the installation, directorate, or project as being critical. </a:t>
            </a:r>
          </a:p>
          <a:p>
            <a:pPr>
              <a:buFont typeface="Wingdings" pitchFamily="2" charset="2"/>
              <a:buChar char="Ø"/>
            </a:pPr>
            <a:r>
              <a:rPr lang="en-US" b="1" u="sng" dirty="0" smtClean="0"/>
              <a:t>A.3 Critical Lift </a:t>
            </a:r>
            <a:r>
              <a:rPr lang="en-US" b="1" dirty="0" smtClean="0"/>
              <a:t>– A lift where failure/loss of control could result in loss of life, loss of or damage to critical hardware or other items such as spacecraft, one-of-a-kind articles, or major facility components whose loss or damage would have serious programmatic or institutional impact. Operations involving the lifting of personnel with a crane, and lifts where personnel are required to work under a suspended load, shall be defined as critical lifts (see NASA-STD-8719.9). Operations with special personnel and equipment safety concerns beyond normal lifting hazards shall also be designated as critical. </a:t>
            </a:r>
            <a:endParaRPr lang="en-US" b="1" dirty="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3429000" y="1295400"/>
            <a:ext cx="3100529" cy="461665"/>
          </a:xfrm>
          <a:prstGeom prst="rect">
            <a:avLst/>
          </a:prstGeom>
          <a:solidFill>
            <a:srgbClr val="FFFF00"/>
          </a:solidFill>
        </p:spPr>
        <p:txBody>
          <a:bodyPr wrap="none">
            <a:spAutoFit/>
          </a:bodyPr>
          <a:lstStyle/>
          <a:p>
            <a:r>
              <a:rPr lang="en-US" b="1" dirty="0" smtClean="0"/>
              <a:t>Appendix A – </a:t>
            </a:r>
            <a:r>
              <a:rPr lang="en-US" sz="2400" b="1" u="sng" dirty="0" smtClean="0"/>
              <a:t>Definitions</a:t>
            </a:r>
            <a:r>
              <a:rPr lang="en-US" b="1" dirty="0" smtClean="0"/>
              <a:t> </a:t>
            </a:r>
            <a:endParaRPr lang="en-US" dirty="0"/>
          </a:p>
        </p:txBody>
      </p:sp>
      <p:sp>
        <p:nvSpPr>
          <p:cNvPr id="5" name="Rectangle 4"/>
          <p:cNvSpPr/>
          <p:nvPr/>
        </p:nvSpPr>
        <p:spPr>
          <a:xfrm>
            <a:off x="0" y="1752600"/>
            <a:ext cx="9144000" cy="4493538"/>
          </a:xfrm>
          <a:prstGeom prst="rect">
            <a:avLst/>
          </a:prstGeom>
          <a:solidFill>
            <a:srgbClr val="31FF21"/>
          </a:solidFill>
        </p:spPr>
        <p:txBody>
          <a:bodyPr wrap="square">
            <a:spAutoFit/>
          </a:bodyPr>
          <a:lstStyle/>
          <a:p>
            <a:pPr>
              <a:buFont typeface="Wingdings" pitchFamily="2" charset="2"/>
              <a:buChar char="Ø"/>
            </a:pPr>
            <a:r>
              <a:rPr lang="en-US" sz="2200" b="1" u="sng" dirty="0" smtClean="0"/>
              <a:t>A.4 Critical Lift Coordinator (CLC) </a:t>
            </a:r>
            <a:r>
              <a:rPr lang="en-US" sz="2200" b="1" dirty="0" smtClean="0"/>
              <a:t>– An individual who is assigned or demonstrates a need to direct critical lift activities due to specific project requirements and who has obtained the necessary training and is certified by the RECERT Manager. The CLC is an optional position, used only when a project desires to have its own lifting expert. The role of the CLC shall be specified in the Critical Lift Procedure. </a:t>
            </a:r>
          </a:p>
          <a:p>
            <a:pPr>
              <a:buFont typeface="Wingdings" pitchFamily="2" charset="2"/>
              <a:buChar char="Ø"/>
            </a:pPr>
            <a:r>
              <a:rPr lang="en-US" sz="2200" b="1" u="sng" dirty="0" smtClean="0"/>
              <a:t>A.5. Daily Checklist – </a:t>
            </a:r>
            <a:r>
              <a:rPr lang="en-US" sz="2200" b="1" dirty="0" smtClean="0"/>
              <a:t>An inspection and/or test performed, prior to use, on a daily basis only for those days while in use. </a:t>
            </a:r>
          </a:p>
          <a:p>
            <a:pPr>
              <a:buFont typeface="Wingdings" pitchFamily="2" charset="2"/>
              <a:buChar char="Ø"/>
            </a:pPr>
            <a:r>
              <a:rPr lang="en-US" sz="2200" b="1" dirty="0" smtClean="0"/>
              <a:t>A.6 Division Office – For the purposes of this GPR, use of the term “Division Office” includes Project Offices, Program Offices, Supervisors, and Owner of Equipment. </a:t>
            </a:r>
          </a:p>
          <a:p>
            <a:pPr>
              <a:buFont typeface="Wingdings" pitchFamily="2" charset="2"/>
              <a:buChar char="Ø"/>
            </a:pPr>
            <a:r>
              <a:rPr lang="en-US" sz="2200" b="1" u="sng" dirty="0" smtClean="0"/>
              <a:t>A.7 Flight Hardware </a:t>
            </a:r>
            <a:r>
              <a:rPr lang="en-US" sz="2200" b="1" dirty="0" smtClean="0"/>
              <a:t>– Hardware designed and fabricated for ultimate use in a vehicle intended to fly. </a:t>
            </a:r>
            <a:endParaRPr lang="en-US" sz="2200" b="1"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1"/>
            <a:ext cx="762000" cy="620486"/>
          </a:xfrm>
          <a:prstGeom prst="rect">
            <a:avLst/>
          </a:prstGeom>
          <a:noFill/>
          <a:ln w="9525">
            <a:noFill/>
            <a:miter lim="800000"/>
            <a:headEnd/>
            <a:tailEnd/>
          </a:ln>
        </p:spPr>
      </p:pic>
      <p:sp>
        <p:nvSpPr>
          <p:cNvPr id="3" name="Rectangle 3"/>
          <p:cNvSpPr txBox="1">
            <a:spLocks noChangeArrowheads="1"/>
          </p:cNvSpPr>
          <p:nvPr/>
        </p:nvSpPr>
        <p:spPr>
          <a:xfrm>
            <a:off x="762000" y="0"/>
            <a:ext cx="8382000" cy="609600"/>
          </a:xfrm>
          <a:prstGeom prst="rect">
            <a:avLst/>
          </a:prstGeom>
          <a:solidFill>
            <a:srgbClr val="0066FF"/>
          </a:solidFill>
        </p:spPr>
        <p:txBody>
          <a:bodyP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Recertification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3048000" y="609600"/>
            <a:ext cx="2741456" cy="369332"/>
          </a:xfrm>
          <a:prstGeom prst="rect">
            <a:avLst/>
          </a:prstGeom>
          <a:solidFill>
            <a:srgbClr val="33DDFF"/>
          </a:solidFill>
        </p:spPr>
        <p:txBody>
          <a:bodyPr wrap="none">
            <a:spAutoFit/>
          </a:bodyPr>
          <a:lstStyle/>
          <a:p>
            <a:r>
              <a:rPr lang="en-US" b="1" dirty="0" smtClean="0"/>
              <a:t>Appendix A – Definitions </a:t>
            </a:r>
            <a:endParaRPr lang="en-US" dirty="0"/>
          </a:p>
        </p:txBody>
      </p:sp>
      <p:sp>
        <p:nvSpPr>
          <p:cNvPr id="5" name="Rectangle 4"/>
          <p:cNvSpPr/>
          <p:nvPr/>
        </p:nvSpPr>
        <p:spPr>
          <a:xfrm>
            <a:off x="0" y="917912"/>
            <a:ext cx="9144000" cy="5940088"/>
          </a:xfrm>
          <a:prstGeom prst="rect">
            <a:avLst/>
          </a:prstGeom>
          <a:solidFill>
            <a:srgbClr val="FFFF00"/>
          </a:solidFill>
        </p:spPr>
        <p:txBody>
          <a:bodyPr wrap="square">
            <a:spAutoFit/>
          </a:bodyPr>
          <a:lstStyle/>
          <a:p>
            <a:r>
              <a:rPr lang="en-US" sz="2000" b="1" u="sng" dirty="0" smtClean="0"/>
              <a:t>A.8 Institutional Lift </a:t>
            </a:r>
            <a:r>
              <a:rPr lang="en-US" sz="2000" b="1" dirty="0" smtClean="0"/>
              <a:t>– A lift performed as part of the day-to-day operations of the Center, such as lifting a section of pipe or moving a pallet of office supplies. It is not a manual lift, although a manual lift may be included as part of an institutional lift. NOTE: an Institutional Lift can also be classified as “critical,” depending on the hardware involved. </a:t>
            </a:r>
          </a:p>
          <a:p>
            <a:r>
              <a:rPr lang="en-US" sz="2000" b="1" u="sng" dirty="0" smtClean="0"/>
              <a:t>A.9 Lifting Devices (LD) and Equipment (LE) collectively (LDE) </a:t>
            </a:r>
            <a:r>
              <a:rPr lang="en-US" sz="2000" b="1" dirty="0" smtClean="0"/>
              <a:t>– LDE comprises LD such as overhead and gantry cranes (including top running monorail, under-hung, and jib), mobile cranes, derricks, hoists, winches, special hoist supported personnel lifting devices, mobile aerial platforms (MAP), powered industrial trucks (PIT), and jacks; and LE such as Hydra-sets, load measuring devices, hooks, slings and rigging used for lifting and support of flight hardware or personnel.. </a:t>
            </a:r>
          </a:p>
          <a:p>
            <a:r>
              <a:rPr lang="en-US" sz="2000" b="1" u="sng" dirty="0" smtClean="0"/>
              <a:t>A.10 LDE Operator Certification </a:t>
            </a:r>
            <a:r>
              <a:rPr lang="en-US" sz="2000" b="1" dirty="0" smtClean="0"/>
              <a:t>– The documented status of LDE operators (Crane Operator, MAP Operator, and PIT Operator) validating that they are trained and qualified in accordance with NASA-STD-8719.9 and certified by the RECERT Manager. For the purposes of the GSFC LDE RECERT Program, an individual certified as a Crane Operator is concurrently certified as a Rigger, and references to Crane Operators include Riggers. Jack Operators shall be designated and authorized by the equipment owning organization. </a:t>
            </a:r>
            <a:endParaRPr lang="en-US" sz="2000" b="1"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762000" cy="685800"/>
          </a:xfrm>
          <a:prstGeom prst="rect">
            <a:avLst/>
          </a:prstGeom>
          <a:noFill/>
          <a:ln w="9525">
            <a:noFill/>
            <a:miter lim="800000"/>
            <a:headEnd/>
            <a:tailEnd/>
          </a:ln>
        </p:spPr>
      </p:pic>
      <p:sp>
        <p:nvSpPr>
          <p:cNvPr id="3" name="Rectangle 3"/>
          <p:cNvSpPr txBox="1">
            <a:spLocks noChangeArrowheads="1"/>
          </p:cNvSpPr>
          <p:nvPr/>
        </p:nvSpPr>
        <p:spPr>
          <a:xfrm>
            <a:off x="762000" y="0"/>
            <a:ext cx="8382000" cy="685800"/>
          </a:xfrm>
          <a:prstGeom prst="rect">
            <a:avLst/>
          </a:prstGeom>
          <a:solidFill>
            <a:srgbClr val="0066FF"/>
          </a:solidFill>
        </p:spPr>
        <p:txBody>
          <a:bodyP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Recertification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3048000" y="685800"/>
            <a:ext cx="4145687" cy="523220"/>
          </a:xfrm>
          <a:prstGeom prst="rect">
            <a:avLst/>
          </a:prstGeom>
          <a:solidFill>
            <a:srgbClr val="31FF21"/>
          </a:solidFill>
        </p:spPr>
        <p:txBody>
          <a:bodyPr wrap="none">
            <a:spAutoFit/>
          </a:bodyPr>
          <a:lstStyle/>
          <a:p>
            <a:r>
              <a:rPr lang="en-US" sz="2800" b="1" u="sng" dirty="0" smtClean="0"/>
              <a:t>Appendix A – Definitions </a:t>
            </a:r>
            <a:endParaRPr lang="en-US" sz="2800" u="sng" dirty="0"/>
          </a:p>
        </p:txBody>
      </p:sp>
      <p:sp>
        <p:nvSpPr>
          <p:cNvPr id="5" name="Rectangle 4"/>
          <p:cNvSpPr/>
          <p:nvPr/>
        </p:nvSpPr>
        <p:spPr>
          <a:xfrm>
            <a:off x="0" y="1164134"/>
            <a:ext cx="9144000" cy="5693866"/>
          </a:xfrm>
          <a:prstGeom prst="rect">
            <a:avLst/>
          </a:prstGeom>
          <a:solidFill>
            <a:srgbClr val="33DDFF"/>
          </a:solidFill>
        </p:spPr>
        <p:txBody>
          <a:bodyPr wrap="square">
            <a:spAutoFit/>
          </a:bodyPr>
          <a:lstStyle/>
          <a:p>
            <a:r>
              <a:rPr lang="en-US" sz="2800" u="sng" dirty="0" smtClean="0"/>
              <a:t>A.11 MPJ </a:t>
            </a:r>
            <a:r>
              <a:rPr lang="en-US" sz="2800" dirty="0" smtClean="0"/>
              <a:t>– For the purposes of this directive, the collective term “MPJ” refers to MAPs, PITs and Jacks as defined in NASA-STD-8719.9. </a:t>
            </a:r>
          </a:p>
          <a:p>
            <a:r>
              <a:rPr lang="en-US" sz="2800" u="sng" dirty="0" smtClean="0"/>
              <a:t>A.12 </a:t>
            </a:r>
            <a:r>
              <a:rPr lang="en-US" sz="2800" b="1" u="sng" dirty="0" smtClean="0">
                <a:solidFill>
                  <a:srgbClr val="C00000"/>
                </a:solidFill>
              </a:rPr>
              <a:t>LDE</a:t>
            </a:r>
            <a:r>
              <a:rPr lang="en-US" sz="2800" u="sng" dirty="0" smtClean="0"/>
              <a:t> Documentation </a:t>
            </a:r>
            <a:r>
              <a:rPr lang="en-US" sz="2800" dirty="0" smtClean="0"/>
              <a:t>– Files that are maintained for LDE that may include, but are not limited to, manufacturer’s/fabricator’s documents, field test data, safety analyses, results of engineering analyses, repair history, facility descriptions, record of all safety variances, re-rating, and correspondence. </a:t>
            </a:r>
          </a:p>
          <a:p>
            <a:r>
              <a:rPr lang="en-US" sz="2800" u="sng" dirty="0" smtClean="0"/>
              <a:t>A.12 </a:t>
            </a:r>
            <a:r>
              <a:rPr lang="en-US" sz="2800" b="1" u="sng" dirty="0" smtClean="0">
                <a:solidFill>
                  <a:srgbClr val="C00000"/>
                </a:solidFill>
              </a:rPr>
              <a:t>LDE</a:t>
            </a:r>
            <a:r>
              <a:rPr lang="en-US" sz="2800" u="sng" dirty="0" smtClean="0"/>
              <a:t> Approved Procedure </a:t>
            </a:r>
            <a:r>
              <a:rPr lang="en-US" sz="2800" dirty="0" smtClean="0"/>
              <a:t>– Owner generated, </a:t>
            </a:r>
            <a:r>
              <a:rPr lang="en-US" sz="2800" b="1" dirty="0" smtClean="0">
                <a:solidFill>
                  <a:srgbClr val="C00000"/>
                </a:solidFill>
              </a:rPr>
              <a:t>LDE</a:t>
            </a:r>
            <a:r>
              <a:rPr lang="en-US" sz="2800" dirty="0" smtClean="0"/>
              <a:t> generated, or OEM-provided documentation that describes the specific steps needed to inspect, test, or operate LDE that is approved by the </a:t>
            </a:r>
            <a:r>
              <a:rPr lang="en-US" sz="2800" b="1" dirty="0" smtClean="0">
                <a:solidFill>
                  <a:srgbClr val="C00000"/>
                </a:solidFill>
              </a:rPr>
              <a:t>LDE</a:t>
            </a:r>
            <a:r>
              <a:rPr lang="en-US" sz="2800" dirty="0" smtClean="0"/>
              <a:t> Manager. </a:t>
            </a:r>
            <a:endParaRPr lang="en-US" sz="2800" dirty="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1431758" cy="1295400"/>
          </a:xfrm>
          <a:prstGeom prst="rect">
            <a:avLst/>
          </a:prstGeom>
          <a:noFill/>
          <a:ln w="9525">
            <a:noFill/>
            <a:miter lim="800000"/>
            <a:headEnd/>
            <a:tailEnd/>
          </a:ln>
        </p:spPr>
      </p:pic>
      <p:sp>
        <p:nvSpPr>
          <p:cNvPr id="3" name="Rectangle 3"/>
          <p:cNvSpPr txBox="1">
            <a:spLocks noChangeArrowheads="1"/>
          </p:cNvSpPr>
          <p:nvPr/>
        </p:nvSpPr>
        <p:spPr>
          <a:xfrm>
            <a:off x="1447800" y="0"/>
            <a:ext cx="7696200" cy="1295400"/>
          </a:xfrm>
          <a:prstGeom prst="rect">
            <a:avLst/>
          </a:prstGeom>
          <a:solidFill>
            <a:srgbClr val="0066FF"/>
          </a:solidFill>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2971800" y="1219200"/>
            <a:ext cx="4145687" cy="523220"/>
          </a:xfrm>
          <a:prstGeom prst="rect">
            <a:avLst/>
          </a:prstGeom>
          <a:solidFill>
            <a:srgbClr val="33DDFF"/>
          </a:solidFill>
        </p:spPr>
        <p:txBody>
          <a:bodyPr wrap="none">
            <a:spAutoFit/>
          </a:bodyPr>
          <a:lstStyle/>
          <a:p>
            <a:r>
              <a:rPr lang="en-US" sz="2800" b="1" u="sng" dirty="0" smtClean="0"/>
              <a:t>Appendix A – Definitions </a:t>
            </a:r>
            <a:endParaRPr lang="en-US" sz="2800" u="sng" dirty="0"/>
          </a:p>
        </p:txBody>
      </p:sp>
      <p:sp>
        <p:nvSpPr>
          <p:cNvPr id="5" name="Rectangle 4"/>
          <p:cNvSpPr/>
          <p:nvPr/>
        </p:nvSpPr>
        <p:spPr>
          <a:xfrm>
            <a:off x="0" y="1676400"/>
            <a:ext cx="9144000" cy="5181600"/>
          </a:xfrm>
          <a:prstGeom prst="rect">
            <a:avLst/>
          </a:prstGeom>
          <a:solidFill>
            <a:srgbClr val="31FF21"/>
          </a:solidFill>
        </p:spPr>
        <p:txBody>
          <a:bodyPr wrap="square">
            <a:noAutofit/>
          </a:bodyPr>
          <a:lstStyle/>
          <a:p>
            <a:r>
              <a:rPr lang="en-US" sz="2800" b="1" u="sng" dirty="0" smtClean="0"/>
              <a:t>A.14 </a:t>
            </a:r>
            <a:r>
              <a:rPr lang="en-US" sz="2800" b="1" u="sng" dirty="0" smtClean="0">
                <a:solidFill>
                  <a:srgbClr val="C00000"/>
                </a:solidFill>
              </a:rPr>
              <a:t>LDE</a:t>
            </a:r>
            <a:r>
              <a:rPr lang="en-US" sz="2800" b="1" u="sng" dirty="0" smtClean="0"/>
              <a:t> Manager and Deputy </a:t>
            </a:r>
            <a:r>
              <a:rPr lang="en-US" sz="2800" b="1" u="sng" dirty="0" smtClean="0">
                <a:solidFill>
                  <a:srgbClr val="C00000"/>
                </a:solidFill>
              </a:rPr>
              <a:t>LDE</a:t>
            </a:r>
            <a:r>
              <a:rPr lang="en-US" sz="2800" b="1" u="sng" dirty="0" smtClean="0"/>
              <a:t> Manager/WFF </a:t>
            </a:r>
            <a:r>
              <a:rPr lang="en-US" sz="2800" dirty="0" smtClean="0"/>
              <a:t>– Positions appointed by the Center Director to implement and enforce the Center’s LDE Program meeting NASA-STD-8719.9 requirements.</a:t>
            </a:r>
          </a:p>
          <a:p>
            <a:r>
              <a:rPr lang="en-US" sz="2800" dirty="0" smtClean="0"/>
              <a:t> </a:t>
            </a:r>
          </a:p>
          <a:p>
            <a:r>
              <a:rPr lang="en-US" sz="2800" b="1" u="sng" dirty="0" smtClean="0"/>
              <a:t>A.15 Rigger – </a:t>
            </a:r>
            <a:r>
              <a:rPr lang="en-US" sz="2800" dirty="0" smtClean="0"/>
              <a:t>An individual who selects and attaches LE to an item to be lifted. </a:t>
            </a:r>
          </a:p>
          <a:p>
            <a:endParaRPr lang="en-US" sz="2800" dirty="0" smtClean="0"/>
          </a:p>
          <a:p>
            <a:r>
              <a:rPr lang="en-US" sz="2800" b="1" u="sng" dirty="0" smtClean="0"/>
              <a:t>A.16 Support Services Contractors </a:t>
            </a:r>
            <a:r>
              <a:rPr lang="en-US" sz="2800" dirty="0" smtClean="0"/>
              <a:t>– Contract personnel who are based on-site and participate in on-going daily operations at GSFC. </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_type838560937.jpg"/>
          <p:cNvPicPr>
            <a:picLocks noChangeAspect="1"/>
          </p:cNvPicPr>
          <p:nvPr/>
        </p:nvPicPr>
        <p:blipFill>
          <a:blip r:embed="rId2" cstate="print"/>
          <a:stretch>
            <a:fillRect/>
          </a:stretch>
        </p:blipFill>
        <p:spPr>
          <a:xfrm>
            <a:off x="6096000" y="3524250"/>
            <a:ext cx="2609850" cy="3333750"/>
          </a:xfrm>
          <a:prstGeom prst="rect">
            <a:avLst/>
          </a:prstGeom>
        </p:spPr>
      </p:pic>
      <p:sp>
        <p:nvSpPr>
          <p:cNvPr id="3" name="Content Placeholder 2"/>
          <p:cNvSpPr>
            <a:spLocks noGrp="1"/>
          </p:cNvSpPr>
          <p:nvPr>
            <p:ph idx="1"/>
          </p:nvPr>
        </p:nvSpPr>
        <p:spPr>
          <a:xfrm>
            <a:off x="457200" y="1295400"/>
            <a:ext cx="8229600" cy="2286000"/>
          </a:xfrm>
        </p:spPr>
        <p:txBody>
          <a:bodyPr>
            <a:normAutofit fontScale="92500" lnSpcReduction="20000"/>
          </a:bodyPr>
          <a:lstStyle/>
          <a:p>
            <a:pPr>
              <a:buNone/>
            </a:pPr>
            <a:r>
              <a:rPr lang="en-US" sz="5200" b="1" u="sng" dirty="0" smtClean="0"/>
              <a:t>Forks</a:t>
            </a:r>
            <a:endParaRPr lang="en-US" sz="5200" u="sng" dirty="0" smtClean="0"/>
          </a:p>
          <a:p>
            <a:r>
              <a:rPr lang="en-US" dirty="0" smtClean="0"/>
              <a:t>Pin type forks mount to the fork lift carriage by means of the fork pin or shaft.  The pin slides through an eye on the top of the fork and holds the fork to the fork carriage.</a:t>
            </a:r>
          </a:p>
          <a:p>
            <a:endParaRPr lang="en-US" dirty="0"/>
          </a:p>
        </p:txBody>
      </p:sp>
      <p:pic>
        <p:nvPicPr>
          <p:cNvPr id="4098" name="Picture 2" descr="http://www.franzenconsulting.se/forklift/repository/repid827.jpg"/>
          <p:cNvPicPr>
            <a:picLocks noChangeAspect="1" noChangeArrowheads="1"/>
          </p:cNvPicPr>
          <p:nvPr/>
        </p:nvPicPr>
        <p:blipFill>
          <a:blip r:embed="rId3" cstate="print"/>
          <a:srcRect/>
          <a:stretch>
            <a:fillRect/>
          </a:stretch>
        </p:blipFill>
        <p:spPr bwMode="auto">
          <a:xfrm>
            <a:off x="0" y="3791415"/>
            <a:ext cx="4572000" cy="3066585"/>
          </a:xfrm>
          <a:prstGeom prst="rect">
            <a:avLst/>
          </a:prstGeom>
          <a:noFill/>
        </p:spPr>
      </p:pic>
      <p:sp>
        <p:nvSpPr>
          <p:cNvPr id="6" name="Title 5"/>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688" t="-635" r="-688" b="-635"/>
          <a:stretch>
            <a:fillRect/>
          </a:stretch>
        </p:blipFill>
        <p:spPr bwMode="auto">
          <a:xfrm>
            <a:off x="0" y="0"/>
            <a:ext cx="762000" cy="689429"/>
          </a:xfrm>
          <a:prstGeom prst="rect">
            <a:avLst/>
          </a:prstGeom>
          <a:noFill/>
          <a:ln w="9525">
            <a:noFill/>
            <a:miter lim="800000"/>
            <a:headEnd/>
            <a:tailEnd/>
          </a:ln>
        </p:spPr>
      </p:pic>
      <p:sp>
        <p:nvSpPr>
          <p:cNvPr id="3" name="Rectangle 3"/>
          <p:cNvSpPr txBox="1">
            <a:spLocks noChangeArrowheads="1"/>
          </p:cNvSpPr>
          <p:nvPr/>
        </p:nvSpPr>
        <p:spPr>
          <a:xfrm>
            <a:off x="685800" y="0"/>
            <a:ext cx="8458200" cy="685800"/>
          </a:xfrm>
          <a:prstGeom prst="rect">
            <a:avLst/>
          </a:prstGeom>
          <a:solidFill>
            <a:srgbClr val="0066FF"/>
          </a:solidFill>
        </p:spPr>
        <p:txBody>
          <a:bodyP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48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GPR 8719.1B</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rPr>
              <a:t>Certification and Recertification of Lifting Devices and Equipment</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sz="2000" b="1" i="0" u="none" strike="noStrike" kern="1200" cap="none" spc="0" normalizeH="0" baseline="0" noProof="0" dirty="0" smtClean="0">
              <a:ln>
                <a:noFill/>
              </a:ln>
              <a:solidFill>
                <a:srgbClr val="FFFF00"/>
              </a:solidFill>
              <a:effectLst>
                <a:outerShdw blurRad="31750" dist="25400" dir="5400000" algn="tl" rotWithShape="0">
                  <a:srgbClr val="000000">
                    <a:alpha val="25000"/>
                  </a:srgbClr>
                </a:outerShdw>
              </a:effectLst>
              <a:uLnTx/>
              <a:uFillTx/>
              <a:latin typeface="+mj-lt"/>
              <a:ea typeface="+mj-ea"/>
              <a:cs typeface="+mj-cs"/>
            </a:endParaRPr>
          </a:p>
        </p:txBody>
      </p:sp>
      <p:sp>
        <p:nvSpPr>
          <p:cNvPr id="4" name="Rectangle 3"/>
          <p:cNvSpPr/>
          <p:nvPr/>
        </p:nvSpPr>
        <p:spPr>
          <a:xfrm>
            <a:off x="457200" y="685800"/>
            <a:ext cx="8001000" cy="1200329"/>
          </a:xfrm>
          <a:prstGeom prst="rect">
            <a:avLst/>
          </a:prstGeom>
          <a:solidFill>
            <a:srgbClr val="FFFF00"/>
          </a:solidFill>
          <a:ln w="50800" cmpd="thickThin">
            <a:solidFill>
              <a:srgbClr val="FF0000"/>
            </a:solidFill>
          </a:ln>
        </p:spPr>
        <p:txBody>
          <a:bodyPr wrap="square">
            <a:spAutoFit/>
          </a:bodyPr>
          <a:lstStyle/>
          <a:p>
            <a:r>
              <a:rPr lang="en-US" b="1" dirty="0" smtClean="0"/>
              <a:t>Appendix B – Acronyms </a:t>
            </a:r>
          </a:p>
          <a:p>
            <a:r>
              <a:rPr lang="en-US" dirty="0" smtClean="0"/>
              <a:t>Most of the acronyms used in this directive are defined in NASA-STD-8719.9 or NASA-STD-8709.22. Those that are critical and or unique to this directive are listed below. </a:t>
            </a:r>
            <a:endParaRPr lang="en-US" dirty="0"/>
          </a:p>
        </p:txBody>
      </p:sp>
      <p:sp>
        <p:nvSpPr>
          <p:cNvPr id="5" name="Rectangle 4"/>
          <p:cNvSpPr/>
          <p:nvPr/>
        </p:nvSpPr>
        <p:spPr>
          <a:xfrm>
            <a:off x="0" y="2057400"/>
            <a:ext cx="3886200" cy="4038600"/>
          </a:xfrm>
          <a:prstGeom prst="rect">
            <a:avLst/>
          </a:prstGeom>
          <a:solidFill>
            <a:srgbClr val="33DDFF"/>
          </a:solidFill>
        </p:spPr>
        <p:txBody>
          <a:bodyPr wrap="square">
            <a:spAutoFit/>
          </a:bodyPr>
          <a:lstStyle/>
          <a:p>
            <a:r>
              <a:rPr lang="en-US" b="1" dirty="0" smtClean="0"/>
              <a:t>CG</a:t>
            </a:r>
            <a:r>
              <a:rPr lang="en-US" dirty="0" smtClean="0"/>
              <a:t> -Center of Gravity </a:t>
            </a:r>
          </a:p>
          <a:p>
            <a:r>
              <a:rPr lang="en-US" b="1" dirty="0" smtClean="0"/>
              <a:t>CLC</a:t>
            </a:r>
            <a:r>
              <a:rPr lang="en-US" dirty="0" smtClean="0"/>
              <a:t>- Critical Lift Coordinator </a:t>
            </a:r>
          </a:p>
          <a:p>
            <a:r>
              <a:rPr lang="en-US" b="1" dirty="0" smtClean="0"/>
              <a:t>FMD</a:t>
            </a:r>
            <a:r>
              <a:rPr lang="en-US" dirty="0" smtClean="0"/>
              <a:t> -Facilities Management Division </a:t>
            </a:r>
          </a:p>
          <a:p>
            <a:r>
              <a:rPr lang="en-US" b="1" dirty="0" smtClean="0"/>
              <a:t>GPR</a:t>
            </a:r>
            <a:r>
              <a:rPr lang="en-US" dirty="0" smtClean="0"/>
              <a:t> -Goddard Procedural Requirements </a:t>
            </a:r>
          </a:p>
          <a:p>
            <a:r>
              <a:rPr lang="en-US" b="1" dirty="0" smtClean="0"/>
              <a:t>GSC</a:t>
            </a:r>
            <a:r>
              <a:rPr lang="en-US" dirty="0" smtClean="0"/>
              <a:t> -Goddard Safety Committee </a:t>
            </a:r>
          </a:p>
          <a:p>
            <a:r>
              <a:rPr lang="en-US" b="1" dirty="0" smtClean="0"/>
              <a:t>GSFC</a:t>
            </a:r>
            <a:r>
              <a:rPr lang="en-US" dirty="0" smtClean="0"/>
              <a:t> -Goddard Space Flight Center </a:t>
            </a:r>
          </a:p>
          <a:p>
            <a:r>
              <a:rPr lang="en-US" b="1" dirty="0" smtClean="0"/>
              <a:t>HQ</a:t>
            </a:r>
            <a:r>
              <a:rPr lang="en-US" dirty="0" smtClean="0"/>
              <a:t>- NASA Headquarters </a:t>
            </a:r>
          </a:p>
          <a:p>
            <a:r>
              <a:rPr lang="en-US" b="1" dirty="0" smtClean="0"/>
              <a:t>IAW</a:t>
            </a:r>
            <a:r>
              <a:rPr lang="en-US" dirty="0" smtClean="0"/>
              <a:t>- In Accordance With </a:t>
            </a:r>
          </a:p>
          <a:p>
            <a:r>
              <a:rPr lang="en-US" b="1" dirty="0" smtClean="0"/>
              <a:t>IDP</a:t>
            </a:r>
            <a:r>
              <a:rPr lang="en-US" dirty="0" smtClean="0"/>
              <a:t> -Individual Development Plan </a:t>
            </a:r>
          </a:p>
          <a:p>
            <a:r>
              <a:rPr lang="en-US" b="1" dirty="0" smtClean="0"/>
              <a:t>LD</a:t>
            </a:r>
            <a:r>
              <a:rPr lang="en-US" dirty="0" smtClean="0"/>
              <a:t>- Lifting Device </a:t>
            </a:r>
          </a:p>
          <a:p>
            <a:r>
              <a:rPr lang="en-US" b="1" dirty="0" smtClean="0"/>
              <a:t>LDE</a:t>
            </a:r>
            <a:r>
              <a:rPr lang="en-US" dirty="0" smtClean="0"/>
              <a:t> -Lifting Devices and Equipment </a:t>
            </a:r>
          </a:p>
          <a:p>
            <a:r>
              <a:rPr lang="en-US" b="1" dirty="0" smtClean="0"/>
              <a:t>LDEC</a:t>
            </a:r>
            <a:r>
              <a:rPr lang="en-US" dirty="0" smtClean="0"/>
              <a:t>- LDE Committee </a:t>
            </a:r>
          </a:p>
          <a:p>
            <a:r>
              <a:rPr lang="en-US" b="1" dirty="0" smtClean="0"/>
              <a:t>LDEM</a:t>
            </a:r>
            <a:r>
              <a:rPr lang="en-US" dirty="0" smtClean="0"/>
              <a:t> -LDE Manager </a:t>
            </a:r>
            <a:endParaRPr lang="en-US" dirty="0"/>
          </a:p>
        </p:txBody>
      </p:sp>
      <p:sp>
        <p:nvSpPr>
          <p:cNvPr id="6" name="Rectangle 5"/>
          <p:cNvSpPr/>
          <p:nvPr/>
        </p:nvSpPr>
        <p:spPr>
          <a:xfrm>
            <a:off x="3810000" y="1981200"/>
            <a:ext cx="5334000" cy="4524315"/>
          </a:xfrm>
          <a:prstGeom prst="rect">
            <a:avLst/>
          </a:prstGeom>
          <a:solidFill>
            <a:srgbClr val="31FF21"/>
          </a:solidFill>
        </p:spPr>
        <p:txBody>
          <a:bodyPr wrap="square">
            <a:spAutoFit/>
          </a:bodyPr>
          <a:lstStyle/>
          <a:p>
            <a:r>
              <a:rPr lang="en-US" b="1" dirty="0" smtClean="0"/>
              <a:t>LE</a:t>
            </a:r>
            <a:r>
              <a:rPr lang="en-US" dirty="0" smtClean="0"/>
              <a:t>- Lifting Equipment </a:t>
            </a:r>
          </a:p>
          <a:p>
            <a:r>
              <a:rPr lang="en-US" b="1" dirty="0" smtClean="0"/>
              <a:t>LOTO</a:t>
            </a:r>
            <a:r>
              <a:rPr lang="en-US" dirty="0" smtClean="0"/>
              <a:t> -Lockout Tag out </a:t>
            </a:r>
          </a:p>
          <a:p>
            <a:r>
              <a:rPr lang="en-US" b="1" dirty="0" smtClean="0"/>
              <a:t>MAP</a:t>
            </a:r>
            <a:r>
              <a:rPr lang="en-US" dirty="0" smtClean="0"/>
              <a:t> -Mobile Aerial Platform </a:t>
            </a:r>
          </a:p>
          <a:p>
            <a:r>
              <a:rPr lang="en-US" b="1" dirty="0" smtClean="0"/>
              <a:t>MPJ</a:t>
            </a:r>
            <a:r>
              <a:rPr lang="en-US" dirty="0" smtClean="0"/>
              <a:t> -Mobile Aerial Platform, Powered Industrial Truck,     	and Jack collectively (see Appendix A) </a:t>
            </a:r>
          </a:p>
          <a:p>
            <a:r>
              <a:rPr lang="en-US" b="1" dirty="0" smtClean="0"/>
              <a:t>NDT</a:t>
            </a:r>
            <a:r>
              <a:rPr lang="en-US" dirty="0" smtClean="0"/>
              <a:t>- Nondestructive Testing </a:t>
            </a:r>
          </a:p>
          <a:p>
            <a:r>
              <a:rPr lang="en-US" b="1" dirty="0" smtClean="0"/>
              <a:t>NRRS</a:t>
            </a:r>
            <a:r>
              <a:rPr lang="en-US" dirty="0" smtClean="0"/>
              <a:t> -NASA Records Retention Schedules </a:t>
            </a:r>
          </a:p>
          <a:p>
            <a:r>
              <a:rPr lang="en-US" b="1" dirty="0" smtClean="0"/>
              <a:t>OEM</a:t>
            </a:r>
            <a:r>
              <a:rPr lang="en-US" dirty="0" smtClean="0"/>
              <a:t> -Original Equipment Manufacturer </a:t>
            </a:r>
          </a:p>
          <a:p>
            <a:r>
              <a:rPr lang="en-US" b="1" dirty="0" smtClean="0"/>
              <a:t>OHCM</a:t>
            </a:r>
            <a:r>
              <a:rPr lang="en-US" dirty="0" smtClean="0"/>
              <a:t>- Office of Human Capital and Management </a:t>
            </a:r>
          </a:p>
          <a:p>
            <a:r>
              <a:rPr lang="en-US" b="1" dirty="0" smtClean="0"/>
              <a:t>OSHA</a:t>
            </a:r>
            <a:r>
              <a:rPr lang="en-US" dirty="0" smtClean="0"/>
              <a:t> -Occupational Safety and Health Administration 	(29 CFR 1910, 29 CFR 1926) </a:t>
            </a:r>
          </a:p>
          <a:p>
            <a:r>
              <a:rPr lang="en-US" b="1" dirty="0" smtClean="0"/>
              <a:t>PIT</a:t>
            </a:r>
            <a:r>
              <a:rPr lang="en-US" dirty="0" smtClean="0"/>
              <a:t>- Powered Industrial Truck </a:t>
            </a:r>
          </a:p>
          <a:p>
            <a:r>
              <a:rPr lang="en-US" b="1" dirty="0" smtClean="0"/>
              <a:t>RECERT</a:t>
            </a:r>
            <a:r>
              <a:rPr lang="en-US" dirty="0" smtClean="0"/>
              <a:t> -Goddard Recertification Program </a:t>
            </a:r>
          </a:p>
          <a:p>
            <a:r>
              <a:rPr lang="en-US" b="1" dirty="0" smtClean="0"/>
              <a:t>SATERN</a:t>
            </a:r>
            <a:r>
              <a:rPr lang="en-US" dirty="0" smtClean="0"/>
              <a:t> -System for Administration, Training and 	Educational Resources, for NASA </a:t>
            </a:r>
          </a:p>
          <a:p>
            <a:r>
              <a:rPr lang="en-US" b="1" dirty="0" smtClean="0"/>
              <a:t>WFF</a:t>
            </a:r>
            <a:r>
              <a:rPr lang="en-US" dirty="0" smtClean="0"/>
              <a:t>- Wallops Flight Facility </a:t>
            </a:r>
            <a:endParaRPr lang="en-US" dirty="0"/>
          </a:p>
        </p:txBody>
      </p:sp>
      <p:cxnSp>
        <p:nvCxnSpPr>
          <p:cNvPr id="8" name="Straight Connector 7"/>
          <p:cNvCxnSpPr/>
          <p:nvPr/>
        </p:nvCxnSpPr>
        <p:spPr>
          <a:xfrm>
            <a:off x="3886200" y="5486400"/>
            <a:ext cx="76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6324600"/>
            <a:ext cx="2590800" cy="369332"/>
          </a:xfrm>
          <a:prstGeom prst="rect">
            <a:avLst/>
          </a:prstGeom>
          <a:solidFill>
            <a:srgbClr val="FFC000"/>
          </a:solidFill>
          <a:ln w="28575">
            <a:solidFill>
              <a:srgbClr val="FF0000"/>
            </a:solidFill>
          </a:ln>
        </p:spPr>
        <p:txBody>
          <a:bodyPr wrap="square" rtlCol="0">
            <a:spAutoFit/>
          </a:bodyPr>
          <a:lstStyle/>
          <a:p>
            <a:r>
              <a:rPr lang="en-US" dirty="0" smtClean="0"/>
              <a:t>LDE Certification Group</a:t>
            </a:r>
            <a:endParaRPr lang="en-US" dirty="0"/>
          </a:p>
        </p:txBody>
      </p:sp>
      <p:cxnSp>
        <p:nvCxnSpPr>
          <p:cNvPr id="11" name="Straight Arrow Connector 10"/>
          <p:cNvCxnSpPr/>
          <p:nvPr/>
        </p:nvCxnSpPr>
        <p:spPr>
          <a:xfrm flipV="1">
            <a:off x="2895600" y="5562600"/>
            <a:ext cx="9144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85800" y="0"/>
            <a:ext cx="8077200" cy="3416320"/>
          </a:xfrm>
          <a:prstGeom prst="rect">
            <a:avLst/>
          </a:prstGeom>
          <a:noFill/>
          <a:effectLst>
            <a:glow rad="228600">
              <a:schemeClr val="accent6">
                <a:satMod val="175000"/>
                <a:alpha val="40000"/>
              </a:schemeClr>
            </a:glow>
          </a:effectLst>
        </p:spPr>
        <p:txBody>
          <a:bodyPr wrap="square" lIns="91440" tIns="45720" rIns="91440" bIns="45720">
            <a:spAutoFit/>
          </a:bodyPr>
          <a:lstStyle/>
          <a:p>
            <a:pPr algn="ctr"/>
            <a:r>
              <a:rPr lang="en-U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GPR 8834.1B </a:t>
            </a:r>
            <a:br>
              <a:rPr lang="en-U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r>
              <a:rPr lang="en-U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Goddard Procedural Requirements (GPR)</a:t>
            </a:r>
            <a:endParaRPr lang="en-US"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2" cstate="print"/>
          <a:srcRect/>
          <a:stretch>
            <a:fillRect/>
          </a:stretch>
        </p:blipFill>
        <p:spPr bwMode="auto">
          <a:xfrm>
            <a:off x="3429000" y="3076575"/>
            <a:ext cx="5715000" cy="3781425"/>
          </a:xfrm>
          <a:prstGeom prst="rect">
            <a:avLst/>
          </a:prstGeom>
          <a:noFill/>
          <a:ln w="9525">
            <a:noFill/>
            <a:miter lim="800000"/>
            <a:headEnd/>
            <a:tailEnd/>
          </a:ln>
        </p:spPr>
      </p:pic>
      <p:sp>
        <p:nvSpPr>
          <p:cNvPr id="2" name="Title 1"/>
          <p:cNvSpPr>
            <a:spLocks noGrp="1"/>
          </p:cNvSpPr>
          <p:nvPr>
            <p:ph type="title"/>
          </p:nvPr>
        </p:nvSpPr>
        <p:spPr>
          <a:xfrm>
            <a:off x="2209800" y="0"/>
            <a:ext cx="4343400" cy="1020762"/>
          </a:xfrm>
          <a:solidFill>
            <a:srgbClr val="92D050"/>
          </a:solidFill>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GPR 8834.1B</a:t>
            </a:r>
            <a:br>
              <a:rPr lang="en-US" dirty="0" smtClean="0">
                <a:solidFill>
                  <a:schemeClr val="bg1"/>
                </a:solidFill>
              </a:rPr>
            </a:br>
            <a:r>
              <a:rPr lang="en-US" sz="2000" b="1" dirty="0" smtClean="0"/>
              <a:t>Goddard Procedural </a:t>
            </a:r>
            <a:r>
              <a:rPr lang="en-US" sz="2200" b="1" dirty="0" smtClean="0"/>
              <a:t>Requirements</a:t>
            </a:r>
            <a:r>
              <a:rPr lang="en-US" sz="2000" b="1" dirty="0" smtClean="0"/>
              <a:t> </a:t>
            </a:r>
            <a:r>
              <a:rPr lang="en-US" sz="2200" b="1" dirty="0" smtClean="0"/>
              <a:t>(GPR)</a:t>
            </a:r>
            <a:r>
              <a:rPr lang="en-US" b="1" dirty="0" smtClean="0"/>
              <a:t/>
            </a:r>
            <a:br>
              <a:rPr lang="en-US" b="1" dirty="0" smtClean="0"/>
            </a:br>
            <a:endParaRPr lang="en-US" dirty="0">
              <a:solidFill>
                <a:schemeClr val="bg1"/>
              </a:solidFill>
            </a:endParaRPr>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8077200" y="0"/>
            <a:ext cx="1066800" cy="1066800"/>
          </a:xfrm>
          <a:prstGeom prst="rect">
            <a:avLst/>
          </a:prstGeom>
          <a:noFill/>
          <a:ln w="9525">
            <a:noFill/>
            <a:miter lim="800000"/>
            <a:headEnd/>
            <a:tailEnd/>
          </a:ln>
        </p:spPr>
      </p:pic>
      <p:sp>
        <p:nvSpPr>
          <p:cNvPr id="206849" name="Rectangle 1"/>
          <p:cNvSpPr>
            <a:spLocks noChangeArrowheads="1"/>
          </p:cNvSpPr>
          <p:nvPr/>
        </p:nvSpPr>
        <p:spPr bwMode="auto">
          <a:xfrm>
            <a:off x="0" y="1383270"/>
            <a:ext cx="6477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PURPOSE</a:t>
            </a:r>
            <a:endParaRPr kumimoji="0" lang="en-US"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r"/>
                <a:tab pos="2743200" algn="ctr"/>
                <a:tab pos="5486400" algn="r"/>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rPr>
              <a:t>The purpose of this GPR is to define the process, requirements, and responsibilities for conducting safe lifting operations at Goddard Space Flight Center (GSFC).</a:t>
            </a:r>
            <a:endParaRPr kumimoji="0" lang="en-US" sz="3600" b="0" i="0" u="none" strike="noStrike" cap="none" normalizeH="0" baseline="0" dirty="0" smtClean="0">
              <a:ln>
                <a:noFill/>
              </a:ln>
              <a:solidFill>
                <a:schemeClr val="tx1"/>
              </a:solidFill>
              <a:effectLst/>
              <a:latin typeface="Arial" pitchFamily="34" charset="0"/>
            </a:endParaRPr>
          </a:p>
        </p:txBody>
      </p:sp>
      <p:pic>
        <p:nvPicPr>
          <p:cNvPr id="206851" name="Picture 3"/>
          <p:cNvPicPr>
            <a:picLocks noChangeAspect="1" noChangeArrowheads="1"/>
          </p:cNvPicPr>
          <p:nvPr/>
        </p:nvPicPr>
        <p:blipFill>
          <a:blip r:embed="rId5" cstate="print"/>
          <a:srcRect b="4382"/>
          <a:stretch>
            <a:fillRect/>
          </a:stretch>
        </p:blipFill>
        <p:spPr bwMode="auto">
          <a:xfrm>
            <a:off x="2819400" y="3962400"/>
            <a:ext cx="23622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8077200" y="0"/>
            <a:ext cx="1066800" cy="1066800"/>
          </a:xfrm>
          <a:prstGeom prst="rect">
            <a:avLst/>
          </a:prstGeom>
          <a:noFill/>
          <a:ln w="9525">
            <a:noFill/>
            <a:miter lim="800000"/>
            <a:headEnd/>
            <a:tailEnd/>
          </a:ln>
        </p:spPr>
      </p:pic>
      <p:sp>
        <p:nvSpPr>
          <p:cNvPr id="9" name="Title 1"/>
          <p:cNvSpPr txBox="1">
            <a:spLocks/>
          </p:cNvSpPr>
          <p:nvPr/>
        </p:nvSpPr>
        <p:spPr>
          <a:xfrm>
            <a:off x="22860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000" b="0" i="0" u="none" strike="noStrike" kern="1200" cap="none" spc="0" normalizeH="0" baseline="0" noProof="0" dirty="0" smtClean="0">
                <a:ln>
                  <a:noFill/>
                </a:ln>
                <a:solidFill>
                  <a:schemeClr val="bg1"/>
                </a:solidFill>
                <a:effectLst/>
                <a:uLnTx/>
                <a:uFillTx/>
                <a:latin typeface="+mj-lt"/>
                <a:ea typeface="+mj-ea"/>
                <a:cs typeface="+mj-cs"/>
              </a:rPr>
              <a:t>GPR</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b="1" i="0" u="none" strike="noStrike" kern="1200" cap="none" spc="0" normalizeH="0" baseline="0" noProof="0" dirty="0" smtClean="0">
                <a:ln>
                  <a:noFill/>
                </a:ln>
                <a:solidFill>
                  <a:schemeClr val="tx1"/>
                </a:solidFill>
                <a:effectLst/>
                <a:uLnTx/>
                <a:uFillTx/>
                <a:latin typeface="+mj-lt"/>
                <a:ea typeface="+mj-ea"/>
                <a:cs typeface="+mj-cs"/>
              </a:rPr>
              <a:t>Goddard Procedural Requirements (GPR)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205825" name="Rectangle 1"/>
          <p:cNvSpPr>
            <a:spLocks noChangeArrowheads="1"/>
          </p:cNvSpPr>
          <p:nvPr/>
        </p:nvSpPr>
        <p:spPr bwMode="auto">
          <a:xfrm>
            <a:off x="0" y="1194911"/>
            <a:ext cx="5029200" cy="56630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r"/>
                <a:tab pos="457200" algn="r"/>
                <a:tab pos="2743200" algn="ctr"/>
                <a:tab pos="5486400" algn="r"/>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rPr>
              <a:t>APPLICABILITY</a:t>
            </a:r>
            <a:endParaRPr kumimoji="0" lang="en-US" sz="1400" b="0" i="0" u="none" strike="noStrike" cap="none" normalizeH="0" baseline="0" dirty="0" smtClean="0">
              <a:ln>
                <a:noFill/>
              </a:ln>
              <a:solidFill>
                <a:schemeClr val="tx1"/>
              </a:solidFill>
              <a:effectLst/>
              <a:latin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AutoNum type="alphaLcPeriod"/>
              <a:tabLst>
                <a:tab pos="-457200" algn="r"/>
                <a:tab pos="457200" algn="r"/>
                <a:tab pos="2743200" algn="ctr"/>
                <a:tab pos="5486400" algn="r"/>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rPr>
              <a:t>This directive is applicable to all operations associated with Lifting Devices and Equipment (LDE), including rented or leased LDE and LDE provided by on-site Support Services Contractors to the extent provided in their contracts, at Greenbelt, Wallops Flight Facility (WFF), and other areas under GSFC cognizance unless specifically excluded by this directive.  It also applies to institutional lifts and manual lifts.</a:t>
            </a:r>
          </a:p>
          <a:p>
            <a:pPr marL="342900" marR="0" lvl="0" indent="-342900" algn="l" defTabSz="914400" rtl="0" eaLnBrk="0" fontAlgn="base" latinLnBrk="0" hangingPunct="0">
              <a:lnSpc>
                <a:spcPct val="100000"/>
              </a:lnSpc>
              <a:spcBef>
                <a:spcPct val="0"/>
              </a:spcBef>
              <a:spcAft>
                <a:spcPct val="0"/>
              </a:spcAft>
              <a:buClrTx/>
              <a:buSzTx/>
              <a:tabLst>
                <a:tab pos="-457200" algn="r"/>
                <a:tab pos="457200" algn="r"/>
                <a:tab pos="2743200" algn="ctr"/>
                <a:tab pos="5486400" algn="r"/>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r"/>
                <a:tab pos="457200" algn="r"/>
                <a:tab pos="2743200" algn="ctr"/>
                <a:tab pos="5486400" algn="r"/>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rPr>
              <a:t>b. This directive does not apply to tenants and their contract personnel operating in facilities exclusively used for non-NASA operations and controlled by the tenant under a Center-level agreement provided NASA personnel are not placed at risk.</a:t>
            </a:r>
          </a:p>
          <a:p>
            <a:pPr marL="0" marR="0" lvl="0" indent="0" algn="l" defTabSz="914400" rtl="0" eaLnBrk="0" fontAlgn="base" latinLnBrk="0" hangingPunct="0">
              <a:lnSpc>
                <a:spcPct val="100000"/>
              </a:lnSpc>
              <a:spcBef>
                <a:spcPct val="0"/>
              </a:spcBef>
              <a:spcAft>
                <a:spcPct val="0"/>
              </a:spcAft>
              <a:buClrTx/>
              <a:buSzTx/>
              <a:tabLst>
                <a:tab pos="-457200" algn="r"/>
                <a:tab pos="457200" algn="r"/>
                <a:tab pos="2743200" algn="ctr"/>
                <a:tab pos="5486400" algn="r"/>
              </a:tabLst>
            </a:pPr>
            <a:endParaRPr kumimoji="0" lang="en-US" sz="1400" b="0" i="0" u="none" strike="noStrike" cap="none" normalizeH="0" baseline="0" dirty="0" smtClean="0">
              <a:ln>
                <a:noFill/>
              </a:ln>
              <a:solidFill>
                <a:schemeClr val="tx1"/>
              </a:solidFill>
              <a:effectLst/>
              <a:latin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lphaLcPeriod" startAt="3"/>
              <a:tabLst>
                <a:tab pos="-457200" algn="r"/>
                <a:tab pos="457200" algn="r"/>
                <a:tab pos="2743200" algn="ctr"/>
                <a:tab pos="5486400" algn="r"/>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rPr>
              <a:t>When invoked as a contractual requirement by the applicable project, this directive is applicable to the extent specified in the contract for off-site contractor installations supporting GSFC activities.</a:t>
            </a:r>
          </a:p>
          <a:p>
            <a:pPr marL="342900" marR="0" lvl="0" indent="-342900" algn="l" defTabSz="914400" rtl="0" eaLnBrk="0" fontAlgn="base" latinLnBrk="0" hangingPunct="0">
              <a:lnSpc>
                <a:spcPct val="100000"/>
              </a:lnSpc>
              <a:spcBef>
                <a:spcPct val="0"/>
              </a:spcBef>
              <a:spcAft>
                <a:spcPct val="0"/>
              </a:spcAft>
              <a:buClrTx/>
              <a:buSzTx/>
              <a:tabLst>
                <a:tab pos="-457200" algn="r"/>
                <a:tab pos="457200" algn="r"/>
                <a:tab pos="2743200" algn="ctr"/>
                <a:tab pos="5486400" algn="r"/>
              </a:tabLst>
            </a:pPr>
            <a:endParaRPr kumimoji="0" lang="en-US" sz="1400" b="0" i="0" u="none" strike="noStrike" cap="none" normalizeH="0" baseline="0" dirty="0" smtClean="0">
              <a:ln>
                <a:noFill/>
              </a:ln>
              <a:solidFill>
                <a:schemeClr val="tx1"/>
              </a:solidFill>
              <a:effectLst/>
              <a:latin typeface="Arial" pitchFamily="34" charset="0"/>
            </a:endParaRPr>
          </a:p>
        </p:txBody>
      </p:sp>
      <p:pic>
        <p:nvPicPr>
          <p:cNvPr id="205826" name="Picture 2"/>
          <p:cNvPicPr>
            <a:picLocks noChangeAspect="1" noChangeArrowheads="1"/>
          </p:cNvPicPr>
          <p:nvPr/>
        </p:nvPicPr>
        <p:blipFill>
          <a:blip r:embed="rId4" cstate="print"/>
          <a:srcRect t="1449"/>
          <a:stretch>
            <a:fillRect/>
          </a:stretch>
        </p:blipFill>
        <p:spPr bwMode="auto">
          <a:xfrm>
            <a:off x="5105400" y="1143000"/>
            <a:ext cx="40386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a:ln w="9525">
            <a:noFill/>
            <a:miter lim="800000"/>
            <a:headEnd/>
            <a:tailEnd/>
          </a:ln>
        </p:spPr>
      </p:pic>
      <p:sp>
        <p:nvSpPr>
          <p:cNvPr id="8" name="Title 1"/>
          <p:cNvSpPr txBox="1">
            <a:spLocks/>
          </p:cNvSpPr>
          <p:nvPr/>
        </p:nvSpPr>
        <p:spPr>
          <a:xfrm>
            <a:off x="22098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9" name="Rectangle 8"/>
          <p:cNvSpPr/>
          <p:nvPr/>
        </p:nvSpPr>
        <p:spPr>
          <a:xfrm>
            <a:off x="0" y="1219200"/>
            <a:ext cx="9144000" cy="3354765"/>
          </a:xfrm>
          <a:prstGeom prst="rect">
            <a:avLst/>
          </a:prstGeom>
        </p:spPr>
        <p:txBody>
          <a:bodyPr wrap="square">
            <a:spAutoFit/>
          </a:bodyPr>
          <a:lstStyle/>
          <a:p>
            <a:pPr lvl="0" eaLnBrk="0" fontAlgn="base" hangingPunct="0">
              <a:spcBef>
                <a:spcPct val="0"/>
              </a:spcBef>
              <a:spcAft>
                <a:spcPct val="0"/>
              </a:spcAft>
              <a:tabLst>
                <a:tab pos="-457200" algn="r"/>
                <a:tab pos="457200" algn="r"/>
                <a:tab pos="2743200" algn="ctr"/>
                <a:tab pos="5486400" algn="r"/>
              </a:tabLst>
            </a:pPr>
            <a:r>
              <a:rPr lang="en-US" dirty="0" smtClean="0">
                <a:latin typeface="Arial" pitchFamily="34" charset="0"/>
                <a:ea typeface="Times New Roman" pitchFamily="18" charset="0"/>
              </a:rPr>
              <a:t>d. Lifting operations under privatization clauses shall be subjected to the provisions of this directive to the extent provided by the contract, and the requirements shall be clearly specified therein.</a:t>
            </a:r>
          </a:p>
          <a:p>
            <a:pPr lvl="0" eaLnBrk="0" fontAlgn="base" hangingPunct="0">
              <a:spcBef>
                <a:spcPct val="0"/>
              </a:spcBef>
              <a:spcAft>
                <a:spcPct val="0"/>
              </a:spcAft>
              <a:tabLst>
                <a:tab pos="-457200" algn="r"/>
                <a:tab pos="457200" algn="r"/>
                <a:tab pos="2743200" algn="ctr"/>
                <a:tab pos="5486400" algn="r"/>
              </a:tabLst>
            </a:pPr>
            <a:endParaRPr lang="en-US" sz="1600" dirty="0" smtClean="0">
              <a:latin typeface="Arial" pitchFamily="34" charset="0"/>
            </a:endParaRPr>
          </a:p>
          <a:p>
            <a:pPr lvl="0" eaLnBrk="0" fontAlgn="base" hangingPunct="0">
              <a:spcBef>
                <a:spcPct val="0"/>
              </a:spcBef>
              <a:spcAft>
                <a:spcPct val="0"/>
              </a:spcAft>
              <a:tabLst>
                <a:tab pos="-457200" algn="r"/>
                <a:tab pos="457200" algn="r"/>
                <a:tab pos="2743200" algn="ctr"/>
                <a:tab pos="5486400" algn="r"/>
              </a:tabLst>
            </a:pPr>
            <a:r>
              <a:rPr lang="en-US" dirty="0" smtClean="0">
                <a:latin typeface="Arial" pitchFamily="34" charset="0"/>
                <a:ea typeface="Times New Roman" pitchFamily="18" charset="0"/>
              </a:rPr>
              <a:t>e. The responsible Contracting Officer and the Project Manager shall apply requirements of this directive to any contractor, tenant, or customer if non-NASA lifting operations place NASA personnel, facilities, or equipment at risk.</a:t>
            </a:r>
          </a:p>
          <a:p>
            <a:pPr lvl="0" eaLnBrk="0" fontAlgn="base" hangingPunct="0">
              <a:spcBef>
                <a:spcPct val="0"/>
              </a:spcBef>
              <a:spcAft>
                <a:spcPct val="0"/>
              </a:spcAft>
              <a:tabLst>
                <a:tab pos="-457200" algn="r"/>
                <a:tab pos="457200" algn="r"/>
                <a:tab pos="2743200" algn="ctr"/>
                <a:tab pos="5486400" algn="r"/>
              </a:tabLst>
            </a:pPr>
            <a:endParaRPr lang="en-US" sz="1600" dirty="0" smtClean="0">
              <a:latin typeface="Arial" pitchFamily="34" charset="0"/>
            </a:endParaRPr>
          </a:p>
          <a:p>
            <a:pPr lvl="0" eaLnBrk="0" fontAlgn="base" hangingPunct="0">
              <a:spcBef>
                <a:spcPct val="0"/>
              </a:spcBef>
              <a:spcAft>
                <a:spcPct val="0"/>
              </a:spcAft>
              <a:tabLst>
                <a:tab pos="-457200" algn="r"/>
                <a:tab pos="457200" algn="r"/>
                <a:tab pos="2743200" algn="ctr"/>
                <a:tab pos="5486400" algn="r"/>
              </a:tabLst>
            </a:pPr>
            <a:r>
              <a:rPr lang="en-US" b="1" dirty="0" smtClean="0">
                <a:latin typeface="Arial" pitchFamily="34" charset="0"/>
                <a:ea typeface="Times New Roman" pitchFamily="18" charset="0"/>
              </a:rPr>
              <a:t>f. This directive does not apply to contractor lifting operations using contractor-provided LDE which are exclusively associated with facility construction activities where the activities take place exclusively within an area to which access by the general population of NASA employees is excluded</a:t>
            </a:r>
            <a:r>
              <a:rPr lang="en-US" sz="1600" b="1" dirty="0" smtClean="0">
                <a:latin typeface="Arial" pitchFamily="34" charset="0"/>
              </a:rPr>
              <a:t> </a:t>
            </a:r>
            <a:endParaRPr lang="en-US" sz="2800" b="1" dirty="0" smtClean="0">
              <a:latin typeface="Arial" pitchFamily="34" charset="0"/>
            </a:endParaRPr>
          </a:p>
        </p:txBody>
      </p:sp>
      <p:pic>
        <p:nvPicPr>
          <p:cNvPr id="201729" name="Picture 1"/>
          <p:cNvPicPr>
            <a:picLocks noChangeAspect="1" noChangeArrowheads="1"/>
          </p:cNvPicPr>
          <p:nvPr/>
        </p:nvPicPr>
        <p:blipFill>
          <a:blip r:embed="rId3" cstate="print"/>
          <a:srcRect/>
          <a:stretch>
            <a:fillRect/>
          </a:stretch>
        </p:blipFill>
        <p:spPr bwMode="auto">
          <a:xfrm>
            <a:off x="381000" y="4648200"/>
            <a:ext cx="1981200" cy="1981200"/>
          </a:xfrm>
          <a:prstGeom prst="rect">
            <a:avLst/>
          </a:prstGeom>
          <a:noFill/>
          <a:ln w="9525">
            <a:noFill/>
            <a:miter lim="800000"/>
            <a:headEnd/>
            <a:tailEnd/>
          </a:ln>
        </p:spPr>
      </p:pic>
      <p:pic>
        <p:nvPicPr>
          <p:cNvPr id="201730" name="Picture 2"/>
          <p:cNvPicPr>
            <a:picLocks noChangeAspect="1" noChangeArrowheads="1"/>
          </p:cNvPicPr>
          <p:nvPr/>
        </p:nvPicPr>
        <p:blipFill>
          <a:blip r:embed="rId4" cstate="print"/>
          <a:srcRect/>
          <a:stretch>
            <a:fillRect/>
          </a:stretch>
        </p:blipFill>
        <p:spPr bwMode="auto">
          <a:xfrm>
            <a:off x="6629400" y="4648200"/>
            <a:ext cx="1981200" cy="1981200"/>
          </a:xfrm>
          <a:prstGeom prst="rect">
            <a:avLst/>
          </a:prstGeom>
          <a:noFill/>
          <a:ln w="9525">
            <a:noFill/>
            <a:miter lim="800000"/>
            <a:headEnd/>
            <a:tailEnd/>
          </a:ln>
        </p:spPr>
      </p:pic>
      <p:pic>
        <p:nvPicPr>
          <p:cNvPr id="201731" name="Picture 3"/>
          <p:cNvPicPr>
            <a:picLocks noChangeAspect="1" noChangeArrowheads="1"/>
          </p:cNvPicPr>
          <p:nvPr/>
        </p:nvPicPr>
        <p:blipFill>
          <a:blip r:embed="rId5" cstate="print"/>
          <a:srcRect/>
          <a:stretch>
            <a:fillRect/>
          </a:stretch>
        </p:blipFill>
        <p:spPr bwMode="auto">
          <a:xfrm>
            <a:off x="5181600" y="5105400"/>
            <a:ext cx="1524000" cy="1514475"/>
          </a:xfrm>
          <a:prstGeom prst="rect">
            <a:avLst/>
          </a:prstGeom>
          <a:noFill/>
          <a:ln w="9525">
            <a:noFill/>
            <a:miter lim="800000"/>
            <a:headEnd/>
            <a:tailEnd/>
          </a:ln>
        </p:spPr>
      </p:pic>
      <p:pic>
        <p:nvPicPr>
          <p:cNvPr id="201732" name="Picture 4"/>
          <p:cNvPicPr>
            <a:picLocks noChangeAspect="1" noChangeArrowheads="1"/>
          </p:cNvPicPr>
          <p:nvPr/>
        </p:nvPicPr>
        <p:blipFill>
          <a:blip r:embed="rId6" cstate="print"/>
          <a:srcRect/>
          <a:stretch>
            <a:fillRect/>
          </a:stretch>
        </p:blipFill>
        <p:spPr bwMode="auto">
          <a:xfrm>
            <a:off x="2590800" y="4648200"/>
            <a:ext cx="2667000" cy="2014946"/>
          </a:xfrm>
          <a:prstGeom prst="rect">
            <a:avLst/>
          </a:prstGeom>
          <a:noFill/>
          <a:ln w="9525">
            <a:noFill/>
            <a:miter lim="800000"/>
            <a:headEnd/>
            <a:tailEnd/>
          </a:ln>
        </p:spPr>
      </p:pic>
      <p:pic>
        <p:nvPicPr>
          <p:cNvPr id="7" name="Picture 5"/>
          <p:cNvPicPr>
            <a:picLocks noChangeAspect="1" noChangeArrowheads="1"/>
          </p:cNvPicPr>
          <p:nvPr/>
        </p:nvPicPr>
        <p:blipFill>
          <a:blip r:embed="rId7" cstate="print"/>
          <a:srcRect l="-688" t="-635" r="-688" b="-635"/>
          <a:stretch>
            <a:fillRect/>
          </a:stretch>
        </p:blipFill>
        <p:spPr bwMode="auto">
          <a:xfrm>
            <a:off x="0" y="0"/>
            <a:ext cx="1447800" cy="123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1329"/>
            <a:ext cx="9144000" cy="5376671"/>
          </a:xfrm>
        </p:spPr>
        <p:txBody>
          <a:bodyPr numCol="2">
            <a:normAutofit fontScale="62500" lnSpcReduction="20000"/>
          </a:bodyPr>
          <a:lstStyle/>
          <a:p>
            <a:pPr lvl="0">
              <a:buClr>
                <a:srgbClr val="FF0000"/>
              </a:buClr>
              <a:buSzPct val="100000"/>
              <a:buFont typeface="Wingdings 3" pitchFamily="18" charset="2"/>
              <a:buChar char="u"/>
            </a:pPr>
            <a:r>
              <a:rPr lang="en-US" b="1" u="sng" dirty="0" smtClean="0"/>
              <a:t>P3 AUTHORITY</a:t>
            </a:r>
          </a:p>
          <a:p>
            <a:pPr>
              <a:buNone/>
            </a:pPr>
            <a:r>
              <a:rPr lang="en-US" dirty="0" smtClean="0"/>
              <a:t> </a:t>
            </a:r>
          </a:p>
          <a:p>
            <a:pPr>
              <a:buClr>
                <a:srgbClr val="FF0000"/>
              </a:buClr>
            </a:pPr>
            <a:r>
              <a:rPr lang="en-US" dirty="0" smtClean="0"/>
              <a:t>NASA-STD-8719.9, Standard for Lifting Devices and Equipment</a:t>
            </a:r>
          </a:p>
          <a:p>
            <a:pPr>
              <a:buNone/>
            </a:pPr>
            <a:r>
              <a:rPr lang="en-US" dirty="0" smtClean="0"/>
              <a:t> </a:t>
            </a:r>
          </a:p>
          <a:p>
            <a:pPr>
              <a:buClr>
                <a:srgbClr val="FF0000"/>
              </a:buClr>
              <a:buSzPct val="100000"/>
              <a:buFont typeface="Wingdings 3" pitchFamily="18" charset="2"/>
              <a:buChar char="u"/>
            </a:pPr>
            <a:r>
              <a:rPr lang="en-US" b="1" u="sng" dirty="0" smtClean="0"/>
              <a:t>P.4    REFERENCES </a:t>
            </a:r>
          </a:p>
          <a:p>
            <a:pPr>
              <a:buNone/>
            </a:pPr>
            <a:endParaRPr lang="en-US" dirty="0" smtClean="0"/>
          </a:p>
          <a:p>
            <a:pPr lvl="0">
              <a:buClr>
                <a:srgbClr val="FF0000"/>
              </a:buClr>
            </a:pPr>
            <a:r>
              <a:rPr lang="en-US" b="1" u="sng" dirty="0" smtClean="0">
                <a:hlinkClick r:id="rId2"/>
              </a:rPr>
              <a:t>NPR 8715.3</a:t>
            </a:r>
            <a:r>
              <a:rPr lang="en-US" b="1" dirty="0" smtClean="0"/>
              <a:t>, </a:t>
            </a:r>
            <a:r>
              <a:rPr lang="en-US" dirty="0" smtClean="0"/>
              <a:t>NASA General Safety Program Requirements</a:t>
            </a:r>
          </a:p>
          <a:p>
            <a:pPr lvl="0">
              <a:buClr>
                <a:srgbClr val="FF0000"/>
              </a:buClr>
            </a:pPr>
            <a:r>
              <a:rPr lang="en-US" dirty="0" smtClean="0"/>
              <a:t>GPR 1400.1 Waiver Processing</a:t>
            </a:r>
          </a:p>
          <a:p>
            <a:pPr lvl="0">
              <a:buClr>
                <a:srgbClr val="FF0000"/>
              </a:buClr>
            </a:pPr>
            <a:r>
              <a:rPr lang="en-US" b="1" u="sng" dirty="0" smtClean="0">
                <a:hlinkClick r:id="rId3"/>
              </a:rPr>
              <a:t>GPR 1410.2</a:t>
            </a:r>
            <a:r>
              <a:rPr lang="en-US" dirty="0" smtClean="0"/>
              <a:t>, Configuration Management </a:t>
            </a:r>
          </a:p>
          <a:p>
            <a:pPr lvl="0">
              <a:buClr>
                <a:srgbClr val="FF0000"/>
              </a:buClr>
            </a:pPr>
            <a:r>
              <a:rPr lang="en-US" b="1" u="sng" dirty="0" smtClean="0">
                <a:hlinkClick r:id="rId3"/>
              </a:rPr>
              <a:t>GPR 5330.1</a:t>
            </a:r>
            <a:r>
              <a:rPr lang="en-US" dirty="0" smtClean="0"/>
              <a:t>, Product Processing, Inspection and Test</a:t>
            </a:r>
          </a:p>
          <a:p>
            <a:pPr lvl="0">
              <a:buClr>
                <a:srgbClr val="FF0000"/>
              </a:buClr>
            </a:pPr>
            <a:r>
              <a:rPr lang="en-US" b="1" u="sng" dirty="0" smtClean="0">
                <a:hlinkClick r:id="rId3"/>
              </a:rPr>
              <a:t>GPR 8621.1</a:t>
            </a:r>
            <a:r>
              <a:rPr lang="en-US" dirty="0" smtClean="0"/>
              <a:t>, Reporting of Mishaps and Close Calls</a:t>
            </a:r>
          </a:p>
          <a:p>
            <a:pPr marL="58738" lvl="0" indent="-58738">
              <a:buClr>
                <a:srgbClr val="FF0000"/>
              </a:buClr>
            </a:pPr>
            <a:r>
              <a:rPr lang="en-US" b="1" u="sng" dirty="0" smtClean="0">
                <a:hlinkClick r:id="rId3"/>
              </a:rPr>
              <a:t>GPR 8719.1</a:t>
            </a:r>
            <a:r>
              <a:rPr lang="en-US" b="1" dirty="0" smtClean="0"/>
              <a:t>, </a:t>
            </a:r>
            <a:r>
              <a:rPr lang="en-US" dirty="0" smtClean="0"/>
              <a:t>Certification and Recertification of Lifting Device Equipment</a:t>
            </a:r>
          </a:p>
          <a:p>
            <a:pPr lvl="0">
              <a:buClr>
                <a:srgbClr val="FF0000"/>
              </a:buClr>
            </a:pPr>
            <a:endParaRPr lang="en-US" dirty="0" smtClean="0"/>
          </a:p>
          <a:p>
            <a:pPr lvl="0">
              <a:buClr>
                <a:srgbClr val="FF0000"/>
              </a:buClr>
            </a:pPr>
            <a:r>
              <a:rPr lang="en-US" dirty="0" smtClean="0"/>
              <a:t>GSFC WM-001, Workmanship Manual for Electrostatic Discharge (ESD) Control</a:t>
            </a:r>
          </a:p>
          <a:p>
            <a:pPr lvl="0">
              <a:buClr>
                <a:srgbClr val="FF0000"/>
              </a:buClr>
            </a:pPr>
            <a:r>
              <a:rPr lang="en-US" dirty="0" smtClean="0"/>
              <a:t>GSFC Form 23-60, Task Safety Analysis Worksheet</a:t>
            </a:r>
          </a:p>
          <a:p>
            <a:pPr lvl="0">
              <a:buClr>
                <a:srgbClr val="FF0000"/>
              </a:buClr>
            </a:pPr>
            <a:r>
              <a:rPr lang="en-US" b="1" u="sng" dirty="0" smtClean="0">
                <a:solidFill>
                  <a:srgbClr val="3333CC"/>
                </a:solidFill>
              </a:rPr>
              <a:t>NASA-STD-8719.9</a:t>
            </a:r>
            <a:r>
              <a:rPr lang="en-US" dirty="0" smtClean="0"/>
              <a:t>, Standard for Lifting Devices and Equipment</a:t>
            </a:r>
          </a:p>
          <a:p>
            <a:pPr lvl="0">
              <a:buClr>
                <a:srgbClr val="FF0000"/>
              </a:buClr>
            </a:pPr>
            <a:r>
              <a:rPr lang="en-US" dirty="0" smtClean="0"/>
              <a:t>Department of Health and Human Services (DHHS)/National Institute for Occupational Safety and Health (NIOSH) Publication No. 94-110, </a:t>
            </a:r>
          </a:p>
          <a:p>
            <a:pPr lvl="0">
              <a:buClr>
                <a:srgbClr val="FF0000"/>
              </a:buClr>
              <a:buNone/>
            </a:pPr>
            <a:r>
              <a:rPr lang="en-US" b="1" dirty="0" smtClean="0">
                <a:hlinkClick r:id="rId4"/>
              </a:rPr>
              <a:t>Applications Manual for the Revised NIOSH Lifting Equation</a:t>
            </a:r>
            <a:endParaRPr lang="en-US" b="1" dirty="0" smtClean="0"/>
          </a:p>
          <a:p>
            <a:pPr lvl="0">
              <a:buClr>
                <a:srgbClr val="FF0000"/>
              </a:buClr>
            </a:pPr>
            <a:r>
              <a:rPr lang="en-US" dirty="0" smtClean="0"/>
              <a:t>OSHA 1910.135 (a)(1), Head Protection</a:t>
            </a:r>
          </a:p>
          <a:p>
            <a:pPr lvl="0">
              <a:buClr>
                <a:srgbClr val="FF0000"/>
              </a:buClr>
            </a:pPr>
            <a:r>
              <a:rPr lang="en-US" dirty="0" smtClean="0"/>
              <a:t>ASME  B30.23, Personnel Lifting Systems </a:t>
            </a:r>
          </a:p>
          <a:p>
            <a:pPr>
              <a:buNone/>
            </a:pPr>
            <a:endParaRPr lang="en-US" dirty="0"/>
          </a:p>
        </p:txBody>
      </p:sp>
      <p:pic>
        <p:nvPicPr>
          <p:cNvPr id="4" name="Picture 5"/>
          <p:cNvPicPr>
            <a:picLocks noChangeAspect="1" noChangeArrowheads="1"/>
          </p:cNvPicPr>
          <p:nvPr/>
        </p:nvPicPr>
        <p:blipFill>
          <a:blip r:embed="rId5" cstate="print"/>
          <a:srcRect l="-688" t="-635" r="-688" b="-635"/>
          <a:stretch>
            <a:fillRect/>
          </a:stretch>
        </p:blipFill>
        <p:spPr bwMode="auto">
          <a:xfrm>
            <a:off x="-1" y="0"/>
            <a:ext cx="1614063" cy="1371600"/>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6" cstate="print"/>
          <a:srcRect/>
          <a:stretch>
            <a:fillRect/>
          </a:stretch>
        </p:blipFill>
        <p:spPr bwMode="auto">
          <a:xfrm>
            <a:off x="7696200" y="0"/>
            <a:ext cx="1447800" cy="1295400"/>
          </a:xfrm>
          <a:prstGeom prst="rect">
            <a:avLst/>
          </a:prstGeom>
          <a:noFill/>
          <a:ln w="9525">
            <a:noFill/>
            <a:miter lim="800000"/>
            <a:headEnd/>
            <a:tailEnd/>
          </a:ln>
        </p:spPr>
      </p:pic>
      <p:sp>
        <p:nvSpPr>
          <p:cNvPr id="6" name="Title 1"/>
          <p:cNvSpPr txBox="1">
            <a:spLocks/>
          </p:cNvSpPr>
          <p:nvPr/>
        </p:nvSpPr>
        <p:spPr>
          <a:xfrm>
            <a:off x="21336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lvl="0">
              <a:buClr>
                <a:srgbClr val="FF0000"/>
              </a:buClr>
              <a:buSzPct val="100000"/>
              <a:buFont typeface="Wingdings 3" pitchFamily="18" charset="2"/>
              <a:buChar char="u"/>
            </a:pPr>
            <a:r>
              <a:rPr lang="en-US" b="1" u="sng" dirty="0" smtClean="0"/>
              <a:t>P5   CANCELLATION</a:t>
            </a:r>
          </a:p>
          <a:p>
            <a:pPr>
              <a:buNone/>
            </a:pPr>
            <a:r>
              <a:rPr lang="en-US" dirty="0" smtClean="0"/>
              <a:t> </a:t>
            </a:r>
          </a:p>
          <a:p>
            <a:pPr>
              <a:buClr>
                <a:srgbClr val="FF0000"/>
              </a:buClr>
              <a:buSzPct val="100000"/>
              <a:buNone/>
            </a:pPr>
            <a:r>
              <a:rPr lang="en-US" dirty="0" smtClean="0"/>
              <a:t>GPR 8834.1A, Lifting Operations Requirements</a:t>
            </a:r>
          </a:p>
          <a:p>
            <a:pPr>
              <a:buClr>
                <a:srgbClr val="FF0000"/>
              </a:buClr>
              <a:buSzPct val="100000"/>
              <a:buNone/>
            </a:pPr>
            <a:r>
              <a:rPr lang="en-US" dirty="0" smtClean="0"/>
              <a:t> </a:t>
            </a:r>
          </a:p>
          <a:p>
            <a:pPr lvl="0">
              <a:buClr>
                <a:srgbClr val="FF0000"/>
              </a:buClr>
              <a:buSzPct val="100000"/>
              <a:buFont typeface="Wingdings 3" pitchFamily="18" charset="2"/>
              <a:buChar char="u"/>
            </a:pPr>
            <a:r>
              <a:rPr lang="en-US" b="1" u="sng" dirty="0" smtClean="0"/>
              <a:t>P6     SAFETY</a:t>
            </a:r>
          </a:p>
          <a:p>
            <a:endParaRPr lang="en-US" dirty="0" smtClean="0"/>
          </a:p>
          <a:p>
            <a:pPr>
              <a:buClr>
                <a:srgbClr val="FF0000"/>
              </a:buClr>
              <a:buSzPct val="100000"/>
              <a:buNone/>
            </a:pPr>
            <a:r>
              <a:rPr lang="en-US" dirty="0" smtClean="0"/>
              <a:t>Safety requirements are described throughout this GPR.</a:t>
            </a:r>
          </a:p>
          <a:p>
            <a:endParaRPr lang="en-US" dirty="0"/>
          </a:p>
        </p:txBody>
      </p:sp>
      <p:pic>
        <p:nvPicPr>
          <p:cNvPr id="4" name="Picture 5"/>
          <p:cNvPicPr>
            <a:picLocks noChangeAspect="1" noChangeArrowheads="1"/>
          </p:cNvPicPr>
          <p:nvPr/>
        </p:nvPicPr>
        <p:blipFill>
          <a:blip r:embed="rId2" cstate="print"/>
          <a:srcRect l="-688" t="-635" r="-688" b="-635"/>
          <a:stretch>
            <a:fillRect/>
          </a:stretch>
        </p:blipFill>
        <p:spPr bwMode="auto">
          <a:xfrm>
            <a:off x="-1" y="0"/>
            <a:ext cx="1614063" cy="1371600"/>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3" cstate="print"/>
          <a:srcRect/>
          <a:stretch>
            <a:fillRect/>
          </a:stretch>
        </p:blipFill>
        <p:spPr bwMode="auto">
          <a:xfrm>
            <a:off x="7696200" y="0"/>
            <a:ext cx="1447800" cy="1295400"/>
          </a:xfrm>
          <a:prstGeom prst="rect">
            <a:avLst/>
          </a:prstGeom>
          <a:noFill/>
          <a:ln w="9525">
            <a:noFill/>
            <a:miter lim="800000"/>
            <a:headEnd/>
            <a:tailEnd/>
          </a:ln>
        </p:spPr>
      </p:pic>
      <p:sp>
        <p:nvSpPr>
          <p:cNvPr id="6" name="Title 1"/>
          <p:cNvSpPr txBox="1">
            <a:spLocks/>
          </p:cNvSpPr>
          <p:nvPr/>
        </p:nvSpPr>
        <p:spPr>
          <a:xfrm>
            <a:off x="21336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C5F0FF"/>
        </a:solidFill>
        <a:effectLst/>
      </p:bgPr>
    </p:bg>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0" y="1524000"/>
            <a:ext cx="9144000" cy="5334000"/>
          </a:xfrm>
          <a:solidFill>
            <a:srgbClr val="C5F0FF"/>
          </a:solidFill>
        </p:spPr>
        <p:txBody>
          <a:bodyPr>
            <a:normAutofit/>
          </a:bodyPr>
          <a:lstStyle/>
          <a:p>
            <a:pPr eaLnBrk="1" hangingPunct="1">
              <a:lnSpc>
                <a:spcPct val="80000"/>
              </a:lnSpc>
            </a:pPr>
            <a:endParaRPr lang="en-US" sz="3500" b="1" u="sng" dirty="0" smtClean="0">
              <a:effectLst/>
            </a:endParaRPr>
          </a:p>
          <a:p>
            <a:pPr eaLnBrk="1" hangingPunct="1">
              <a:lnSpc>
                <a:spcPct val="80000"/>
              </a:lnSpc>
              <a:buClr>
                <a:srgbClr val="FF0000"/>
              </a:buClr>
              <a:buSzPct val="100000"/>
            </a:pPr>
            <a:r>
              <a:rPr lang="en-US" sz="3500" b="1" u="sng" dirty="0" smtClean="0">
                <a:effectLst/>
              </a:rPr>
              <a:t>P.10 Definitions</a:t>
            </a:r>
          </a:p>
          <a:p>
            <a:pPr marL="0" indent="0">
              <a:lnSpc>
                <a:spcPct val="120000"/>
              </a:lnSpc>
              <a:spcBef>
                <a:spcPts val="0"/>
              </a:spcBef>
              <a:buNone/>
            </a:pPr>
            <a:r>
              <a:rPr lang="en-US" sz="1800" b="1" dirty="0" smtClean="0"/>
              <a:t>Most of the terms used in this directive are</a:t>
            </a:r>
          </a:p>
          <a:p>
            <a:pPr marL="0" indent="0">
              <a:lnSpc>
                <a:spcPct val="120000"/>
              </a:lnSpc>
              <a:spcBef>
                <a:spcPts val="0"/>
              </a:spcBef>
              <a:buNone/>
            </a:pPr>
            <a:r>
              <a:rPr lang="en-US" sz="1800" b="1" dirty="0" smtClean="0"/>
              <a:t> defined in NPR 8715.3, NASA-STD-8719.9, and</a:t>
            </a:r>
          </a:p>
          <a:p>
            <a:pPr marL="0" indent="0">
              <a:lnSpc>
                <a:spcPct val="120000"/>
              </a:lnSpc>
              <a:spcBef>
                <a:spcPts val="0"/>
              </a:spcBef>
              <a:buNone/>
            </a:pPr>
            <a:r>
              <a:rPr lang="en-US" sz="1800" b="1" dirty="0" smtClean="0"/>
              <a:t> GPR 8719.1.  Those that are unique or essential to this directive are listed below.</a:t>
            </a:r>
          </a:p>
          <a:p>
            <a:pPr marL="0" indent="0">
              <a:lnSpc>
                <a:spcPct val="120000"/>
              </a:lnSpc>
              <a:spcBef>
                <a:spcPts val="0"/>
              </a:spcBef>
              <a:buNone/>
            </a:pPr>
            <a:endParaRPr lang="en-US" sz="1800" b="1" dirty="0" smtClean="0"/>
          </a:p>
          <a:p>
            <a:pPr marL="0" indent="0">
              <a:lnSpc>
                <a:spcPct val="120000"/>
              </a:lnSpc>
              <a:spcBef>
                <a:spcPts val="0"/>
              </a:spcBef>
              <a:buNone/>
            </a:pPr>
            <a:r>
              <a:rPr lang="en-US" sz="2400" b="1" u="sng" dirty="0" smtClean="0">
                <a:solidFill>
                  <a:srgbClr val="FF0000"/>
                </a:solidFill>
              </a:rPr>
              <a:t>Omitted for this presentation any that did not pertain to PIT Training</a:t>
            </a:r>
          </a:p>
          <a:p>
            <a:pPr marL="0" indent="0">
              <a:lnSpc>
                <a:spcPct val="120000"/>
              </a:lnSpc>
              <a:spcBef>
                <a:spcPts val="0"/>
              </a:spcBef>
              <a:buNone/>
            </a:pPr>
            <a:endParaRPr lang="en-US" sz="2400" dirty="0" smtClean="0">
              <a:effectLst/>
            </a:endParaRPr>
          </a:p>
          <a:p>
            <a:pPr marL="0" lvl="1" indent="0">
              <a:lnSpc>
                <a:spcPct val="110000"/>
              </a:lnSpc>
              <a:spcBef>
                <a:spcPts val="0"/>
              </a:spcBef>
              <a:buNone/>
            </a:pPr>
            <a:r>
              <a:rPr lang="en-US" sz="1900" dirty="0" smtClean="0"/>
              <a:t> </a:t>
            </a:r>
            <a:r>
              <a:rPr lang="en-US" sz="1900" b="1" dirty="0" smtClean="0"/>
              <a:t>a.) </a:t>
            </a:r>
            <a:r>
              <a:rPr lang="en-US" sz="1900" b="1" u="sng" dirty="0" smtClean="0"/>
              <a:t>Certified</a:t>
            </a:r>
            <a:r>
              <a:rPr lang="en-US" sz="1900" b="1" dirty="0" smtClean="0"/>
              <a:t> </a:t>
            </a:r>
            <a:r>
              <a:rPr lang="en-US" sz="1900" dirty="0" smtClean="0"/>
              <a:t>– An individual who has documented evidence that he/she has completed required training, and has specific knowledge or proficiency in a skill that has been demonstrated, documented, and approved by an accepted authority.  Certification expires after a specified time period and must be renewed to remain current.  Certification, in the context of this GPR, requires approval by the RECERT Manager.</a:t>
            </a:r>
          </a:p>
          <a:p>
            <a:pPr lvl="1" eaLnBrk="1" hangingPunct="1">
              <a:lnSpc>
                <a:spcPct val="80000"/>
              </a:lnSpc>
              <a:buFont typeface="Wingdings" pitchFamily="2" charset="2"/>
              <a:buNone/>
            </a:pPr>
            <a:endParaRPr lang="en-US" sz="2400" dirty="0" smtClean="0">
              <a:effectLst/>
            </a:endParaRPr>
          </a:p>
        </p:txBody>
      </p:sp>
      <p:pic>
        <p:nvPicPr>
          <p:cNvPr id="81924" name="Picture 5"/>
          <p:cNvPicPr>
            <a:picLocks noChangeAspect="1" noChangeArrowheads="1"/>
          </p:cNvPicPr>
          <p:nvPr/>
        </p:nvPicPr>
        <p:blipFill>
          <a:blip r:embed="rId3" cstate="print"/>
          <a:srcRect l="-688" t="-635" r="-688" b="-635"/>
          <a:stretch>
            <a:fillRect/>
          </a:stretch>
        </p:blipFill>
        <p:spPr bwMode="auto">
          <a:xfrm>
            <a:off x="0" y="0"/>
            <a:ext cx="1295400" cy="1101090"/>
          </a:xfrm>
          <a:prstGeom prst="rect">
            <a:avLst/>
          </a:prstGeom>
          <a:noFill/>
          <a:ln w="9525">
            <a:noFill/>
            <a:miter lim="800000"/>
            <a:headEnd/>
            <a:tailEnd/>
          </a:ln>
        </p:spPr>
      </p:pic>
      <p:pic>
        <p:nvPicPr>
          <p:cNvPr id="81925" name="Picture 6" descr="100px-Gsfclogo.gif"/>
          <p:cNvPicPr>
            <a:picLocks noChangeAspect="1" noChangeArrowheads="1"/>
          </p:cNvPicPr>
          <p:nvPr/>
        </p:nvPicPr>
        <p:blipFill>
          <a:blip r:embed="rId4"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1336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1923">
                                            <p:txEl>
                                              <p:pRg st="8" end="8"/>
                                            </p:txEl>
                                          </p:spTgt>
                                        </p:tgtEl>
                                        <p:attrNameLst>
                                          <p:attrName>style.visibility</p:attrName>
                                        </p:attrNameLst>
                                      </p:cBhvr>
                                      <p:to>
                                        <p:strVal val="visible"/>
                                      </p:to>
                                    </p:set>
                                    <p:animEffect transition="in" filter="strips(downLeft)">
                                      <p:cBhvr>
                                        <p:cTn id="7" dur="500"/>
                                        <p:tgtEl>
                                          <p:spTgt spid="819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9144000" cy="5715000"/>
          </a:xfrm>
          <a:solidFill>
            <a:srgbClr val="C5F0FF"/>
          </a:solidFill>
        </p:spPr>
        <p:txBody>
          <a:bodyPr>
            <a:normAutofit fontScale="70000" lnSpcReduction="20000"/>
          </a:bodyPr>
          <a:lstStyle/>
          <a:p>
            <a:pPr>
              <a:buClr>
                <a:srgbClr val="FF0000"/>
              </a:buClr>
              <a:buSzPct val="100000"/>
            </a:pPr>
            <a:r>
              <a:rPr lang="en-US" sz="4600" b="1" u="sng" dirty="0" smtClean="0"/>
              <a:t>P.10 Definitions</a:t>
            </a:r>
          </a:p>
          <a:p>
            <a:pPr lvl="0">
              <a:buNone/>
            </a:pPr>
            <a:r>
              <a:rPr lang="en-US" b="1" dirty="0" smtClean="0"/>
              <a:t>e.) </a:t>
            </a:r>
            <a:r>
              <a:rPr lang="en-US" b="1" u="sng" dirty="0" smtClean="0"/>
              <a:t>Customer</a:t>
            </a:r>
            <a:r>
              <a:rPr lang="en-US" b="1" dirty="0" smtClean="0"/>
              <a:t> </a:t>
            </a:r>
            <a:r>
              <a:rPr lang="en-US" dirty="0" smtClean="0"/>
              <a:t>– A non-NASA, government or private sector entity or organization that owns, sponsors, or otherwise champions a project brought onto GSFC property by a current NASA contractor exercising a contractual provision permitting such an arrangement for the purposes of utilizing NASA facilities and/or test equipment on a lease or rental basis.</a:t>
            </a:r>
          </a:p>
          <a:p>
            <a:pPr lvl="0">
              <a:buNone/>
            </a:pPr>
            <a:r>
              <a:rPr lang="en-US" dirty="0" smtClean="0"/>
              <a:t> </a:t>
            </a:r>
          </a:p>
          <a:p>
            <a:pPr lvl="0">
              <a:buNone/>
            </a:pPr>
            <a:r>
              <a:rPr lang="en-US" b="1" dirty="0" smtClean="0"/>
              <a:t>f.) </a:t>
            </a:r>
            <a:r>
              <a:rPr lang="en-US" b="1" u="sng" dirty="0" smtClean="0"/>
              <a:t>Flight Hardware</a:t>
            </a:r>
            <a:r>
              <a:rPr lang="en-US" b="1" dirty="0" smtClean="0"/>
              <a:t> </a:t>
            </a:r>
            <a:r>
              <a:rPr lang="en-US" dirty="0" smtClean="0"/>
              <a:t>– Hardware designed and fabricated for ultimate use in a vehicle intended to fly.</a:t>
            </a:r>
          </a:p>
          <a:p>
            <a:pPr lvl="0">
              <a:buNone/>
            </a:pPr>
            <a:r>
              <a:rPr lang="en-US" dirty="0" smtClean="0"/>
              <a:t> </a:t>
            </a:r>
          </a:p>
          <a:p>
            <a:pPr lvl="0">
              <a:buNone/>
            </a:pPr>
            <a:r>
              <a:rPr lang="en-US" b="1" dirty="0" smtClean="0"/>
              <a:t>g.) </a:t>
            </a:r>
            <a:r>
              <a:rPr lang="en-US" b="1" u="sng" dirty="0" smtClean="0"/>
              <a:t>Hazardous Operating Procedures</a:t>
            </a:r>
            <a:r>
              <a:rPr lang="en-US" b="1" dirty="0" smtClean="0"/>
              <a:t> (HOP) </a:t>
            </a:r>
            <a:r>
              <a:rPr lang="en-US" dirty="0" smtClean="0"/>
              <a:t>– Detailed, documented procedures listing step-by-step functions or tasks to be performed on a system or equipment to ensure safe and efficient operations.  A HOP may address such topics as special precautions, start and stop times or conditions, necessary sequences of steps, approving official(s), etc.</a:t>
            </a:r>
          </a:p>
          <a:p>
            <a:pPr>
              <a:buNone/>
            </a:pPr>
            <a:endParaRPr lang="en-US" dirty="0"/>
          </a:p>
        </p:txBody>
      </p:sp>
      <p:pic>
        <p:nvPicPr>
          <p:cNvPr id="4" name="Picture 5"/>
          <p:cNvPicPr>
            <a:picLocks noChangeAspect="1" noChangeArrowheads="1"/>
          </p:cNvPicPr>
          <p:nvPr/>
        </p:nvPicPr>
        <p:blipFill>
          <a:blip r:embed="rId2" cstate="print"/>
          <a:srcRect l="-688" t="-635" r="-688" b="-635"/>
          <a:stretch>
            <a:fillRect/>
          </a:stretch>
        </p:blipFill>
        <p:spPr bwMode="auto">
          <a:xfrm>
            <a:off x="0" y="0"/>
            <a:ext cx="1295400" cy="1101090"/>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3" cstate="print"/>
          <a:srcRect/>
          <a:stretch>
            <a:fillRect/>
          </a:stretch>
        </p:blipFill>
        <p:spPr bwMode="auto">
          <a:xfrm>
            <a:off x="8001000" y="0"/>
            <a:ext cx="1143000" cy="1143000"/>
          </a:xfrm>
          <a:prstGeom prst="rect">
            <a:avLst/>
          </a:prstGeom>
          <a:noFill/>
          <a:ln w="9525">
            <a:noFill/>
            <a:miter lim="800000"/>
            <a:headEnd/>
            <a:tailEnd/>
          </a:ln>
        </p:spPr>
      </p:pic>
      <p:sp>
        <p:nvSpPr>
          <p:cNvPr id="6" name="Title 1"/>
          <p:cNvSpPr txBox="1">
            <a:spLocks/>
          </p:cNvSpPr>
          <p:nvPr/>
        </p:nvSpPr>
        <p:spPr>
          <a:xfrm>
            <a:off x="22098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strips(down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strips(downLeft)">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strips(downLeft)">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724400"/>
          </a:xfrm>
          <a:solidFill>
            <a:schemeClr val="bg2"/>
          </a:solidFill>
        </p:spPr>
        <p:txBody>
          <a:bodyPr>
            <a:normAutofit/>
          </a:bodyPr>
          <a:lstStyle/>
          <a:p>
            <a:pPr>
              <a:buClr>
                <a:srgbClr val="FF0000"/>
              </a:buClr>
              <a:buSzPct val="100000"/>
            </a:pPr>
            <a:r>
              <a:rPr lang="en-US" sz="5100" b="1" u="sng" dirty="0" smtClean="0"/>
              <a:t>P.10 Definitions</a:t>
            </a:r>
          </a:p>
          <a:p>
            <a:pPr lvl="0">
              <a:buNone/>
            </a:pPr>
            <a:r>
              <a:rPr lang="en-US" sz="2900" b="1" dirty="0" smtClean="0"/>
              <a:t>j.) </a:t>
            </a:r>
            <a:r>
              <a:rPr lang="en-US" sz="2900" b="1" u="sng" dirty="0" smtClean="0"/>
              <a:t>LDE Operator Certification</a:t>
            </a:r>
            <a:r>
              <a:rPr lang="en-US" sz="2900" b="1" dirty="0" smtClean="0"/>
              <a:t> </a:t>
            </a:r>
            <a:r>
              <a:rPr lang="en-US" sz="2900" dirty="0" smtClean="0"/>
              <a:t>– The documented status of LDE operators validating that they are trained and qualified in accordance with NASA-STD-8719.9 and GPR 8719.1, and certified by the RECERT Manager at Greenbelt or the Deputy RECERT Manager at Wallops.</a:t>
            </a:r>
          </a:p>
          <a:p>
            <a:pPr>
              <a:buNone/>
            </a:pPr>
            <a:endParaRPr lang="en-US" dirty="0"/>
          </a:p>
        </p:txBody>
      </p:sp>
      <p:pic>
        <p:nvPicPr>
          <p:cNvPr id="4" name="Picture 5"/>
          <p:cNvPicPr>
            <a:picLocks noChangeAspect="1" noChangeArrowheads="1"/>
          </p:cNvPicPr>
          <p:nvPr/>
        </p:nvPicPr>
        <p:blipFill>
          <a:blip r:embed="rId2" cstate="print"/>
          <a:srcRect l="-688" t="-635" r="-688" b="-635"/>
          <a:stretch>
            <a:fillRect/>
          </a:stretch>
        </p:blipFill>
        <p:spPr bwMode="auto">
          <a:xfrm>
            <a:off x="0" y="0"/>
            <a:ext cx="1295400" cy="1101090"/>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4384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strips(downLeft)">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2209800"/>
          </a:xfrm>
        </p:spPr>
        <p:txBody>
          <a:bodyPr>
            <a:normAutofit fontScale="85000" lnSpcReduction="20000"/>
          </a:bodyPr>
          <a:lstStyle/>
          <a:p>
            <a:pPr>
              <a:buNone/>
            </a:pPr>
            <a:r>
              <a:rPr lang="en-US" sz="5800" b="1" u="sng" dirty="0" smtClean="0"/>
              <a:t>Forks</a:t>
            </a:r>
          </a:p>
          <a:p>
            <a:r>
              <a:rPr lang="en-US" dirty="0" smtClean="0"/>
              <a:t>Forks sizes have been standardized within the industry and are load rated according to fork thickness and width.  The fork rating will be stamped on the shank of the fork.</a:t>
            </a:r>
          </a:p>
          <a:p>
            <a:endParaRPr lang="en-US" dirty="0"/>
          </a:p>
        </p:txBody>
      </p:sp>
      <p:pic>
        <p:nvPicPr>
          <p:cNvPr id="3074" name="Picture 2" descr="http://www.arrowforklift.com/images/forksb.jpg"/>
          <p:cNvPicPr>
            <a:picLocks noChangeAspect="1" noChangeArrowheads="1"/>
          </p:cNvPicPr>
          <p:nvPr/>
        </p:nvPicPr>
        <p:blipFill>
          <a:blip r:embed="rId2" cstate="print"/>
          <a:srcRect/>
          <a:stretch>
            <a:fillRect/>
          </a:stretch>
        </p:blipFill>
        <p:spPr bwMode="auto">
          <a:xfrm>
            <a:off x="1143000" y="3276599"/>
            <a:ext cx="6705600" cy="3438769"/>
          </a:xfrm>
          <a:prstGeom prst="rect">
            <a:avLst/>
          </a:prstGeom>
          <a:noFill/>
        </p:spPr>
      </p:pic>
      <p:sp>
        <p:nvSpPr>
          <p:cNvPr id="5"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9144000" cy="5334000"/>
          </a:xfrm>
          <a:solidFill>
            <a:schemeClr val="bg2"/>
          </a:solidFill>
        </p:spPr>
        <p:txBody>
          <a:bodyPr>
            <a:noAutofit/>
          </a:bodyPr>
          <a:lstStyle/>
          <a:p>
            <a:pPr lvl="1">
              <a:buClr>
                <a:srgbClr val="FF0000"/>
              </a:buClr>
              <a:buFont typeface="Arial" pitchFamily="34" charset="0"/>
              <a:buChar char="•"/>
            </a:pPr>
            <a:r>
              <a:rPr lang="en-US" sz="3600" b="1" u="sng" dirty="0" smtClean="0"/>
              <a:t>P.10 Definitions</a:t>
            </a:r>
          </a:p>
          <a:p>
            <a:pPr lvl="0">
              <a:buNone/>
            </a:pPr>
            <a:r>
              <a:rPr lang="en-US" sz="2000" dirty="0" smtClean="0"/>
              <a:t>	 </a:t>
            </a:r>
            <a:r>
              <a:rPr lang="en-US" sz="2000" b="1" dirty="0" smtClean="0"/>
              <a:t>k.) </a:t>
            </a:r>
            <a:r>
              <a:rPr lang="en-US" sz="2000" b="1" u="sng" dirty="0" smtClean="0"/>
              <a:t>Lift Analysis</a:t>
            </a:r>
            <a:r>
              <a:rPr lang="en-US" sz="2000" b="1" dirty="0" smtClean="0"/>
              <a:t> </a:t>
            </a:r>
            <a:r>
              <a:rPr lang="en-US" sz="2000" dirty="0" smtClean="0"/>
              <a:t>– Analysis performed to determine the maximum load the LDE is expected to experience during the worst case lift.</a:t>
            </a:r>
          </a:p>
          <a:p>
            <a:pPr>
              <a:buNone/>
            </a:pPr>
            <a:r>
              <a:rPr lang="en-US" sz="2000" dirty="0" smtClean="0"/>
              <a:t> </a:t>
            </a:r>
            <a:r>
              <a:rPr lang="en-US" sz="2000" b="1" dirty="0" smtClean="0"/>
              <a:t> l.) </a:t>
            </a:r>
            <a:r>
              <a:rPr lang="en-US" sz="2000" b="1" u="sng" dirty="0" smtClean="0"/>
              <a:t>Lift Categories</a:t>
            </a:r>
            <a:r>
              <a:rPr lang="en-US" sz="2000" b="1" dirty="0" smtClean="0"/>
              <a:t> </a:t>
            </a:r>
            <a:r>
              <a:rPr lang="en-US" sz="2000" dirty="0" smtClean="0"/>
              <a:t>– The category of lifting operations determines the number and 		qualifications of personnel involved, documentation requirements, and safety 	requirements.  The following categories of lifts are addressed:</a:t>
            </a:r>
          </a:p>
          <a:p>
            <a:pPr lvl="2"/>
            <a:r>
              <a:rPr lang="en-US" sz="1600" b="1" u="sng" dirty="0" smtClean="0"/>
              <a:t>Critical Lift</a:t>
            </a:r>
            <a:r>
              <a:rPr lang="en-US" sz="1600" b="1" dirty="0" smtClean="0"/>
              <a:t> </a:t>
            </a:r>
            <a:r>
              <a:rPr lang="en-US" sz="1600" dirty="0" smtClean="0"/>
              <a:t>– A lift where failure/loss of control could result in loss of life, loss of or damage to critical hardware, or other items such as spacecraft, one-of-a-kind articles, or major facility components whose loss would have serious programmatic or institutional impact. Operations involving the lifting of personnel with a crane, and lifts where personnel are required to work under a suspended load, shall always be defined as critical lifts (see NASA-STD-8719.9).  Operations with special personnel and equipment safety concerns beyond normal lifting hazards shall also be designated as critical. See Appendix C for a “Process for Lifting Category Determination.”</a:t>
            </a:r>
            <a:endParaRPr lang="en-US" sz="2000" dirty="0" smtClean="0"/>
          </a:p>
          <a:p>
            <a:pPr lvl="2"/>
            <a:r>
              <a:rPr lang="en-US" sz="1600" b="1" u="sng" dirty="0" smtClean="0"/>
              <a:t>Non-Critical Lift</a:t>
            </a:r>
            <a:r>
              <a:rPr lang="en-US" sz="1600" b="1" dirty="0" smtClean="0"/>
              <a:t> </a:t>
            </a:r>
            <a:r>
              <a:rPr lang="en-US" sz="1600" dirty="0" smtClean="0"/>
              <a:t>– A lift involving routine lifting operations governed by standard industry rules and practices except as supplemented with unique NASA testing, operations, maintenance, inspection, and personnel licensing requirements contained in NASA-STD-8719.9 and this directive.</a:t>
            </a:r>
          </a:p>
          <a:p>
            <a:endParaRPr lang="en-US" b="1" dirty="0" smtClean="0"/>
          </a:p>
          <a:p>
            <a:pPr>
              <a:buNone/>
            </a:pPr>
            <a:endParaRPr lang="en-US" sz="2400" dirty="0"/>
          </a:p>
        </p:txBody>
      </p:sp>
      <p:pic>
        <p:nvPicPr>
          <p:cNvPr id="4" name="Picture 5"/>
          <p:cNvPicPr>
            <a:picLocks noChangeAspect="1" noChangeArrowheads="1"/>
          </p:cNvPicPr>
          <p:nvPr/>
        </p:nvPicPr>
        <p:blipFill>
          <a:blip r:embed="rId2" cstate="print"/>
          <a:srcRect l="-688" t="-635" r="-688" b="-635"/>
          <a:stretch>
            <a:fillRect/>
          </a:stretch>
        </p:blipFill>
        <p:spPr bwMode="auto">
          <a:xfrm>
            <a:off x="-1" y="0"/>
            <a:ext cx="1447801" cy="1230631"/>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2860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strips(downRigh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strips(downRigh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strips(downRigh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strips(downRight)">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8839200" cy="5029200"/>
          </a:xfrm>
          <a:solidFill>
            <a:schemeClr val="bg2"/>
          </a:solidFill>
        </p:spPr>
        <p:txBody>
          <a:bodyPr>
            <a:normAutofit fontScale="40000" lnSpcReduction="20000"/>
          </a:bodyPr>
          <a:lstStyle/>
          <a:p>
            <a:endParaRPr lang="en-US" sz="4600" b="1" dirty="0" smtClean="0"/>
          </a:p>
          <a:p>
            <a:r>
              <a:rPr lang="en-US" sz="8000" b="1" u="sng" dirty="0" smtClean="0"/>
              <a:t>P.10 Definitions</a:t>
            </a:r>
          </a:p>
          <a:p>
            <a:pPr>
              <a:buNone/>
            </a:pPr>
            <a:endParaRPr lang="en-US" sz="8000" b="1" u="sng" dirty="0" smtClean="0"/>
          </a:p>
          <a:p>
            <a:pPr lvl="0">
              <a:buNone/>
            </a:pPr>
            <a:r>
              <a:rPr lang="en-US" sz="4800" dirty="0" smtClean="0"/>
              <a:t>m.) </a:t>
            </a:r>
            <a:r>
              <a:rPr lang="en-US" sz="4800" u="sng" dirty="0" smtClean="0"/>
              <a:t>Lifting Devices and Equipment</a:t>
            </a:r>
            <a:r>
              <a:rPr lang="en-US" sz="4800" dirty="0" smtClean="0"/>
              <a:t> (LDE) – The collective term that includes both Lifting Devices (LD) and Lifting Equipment (LE).  LDs are machines such as overhead and gantry cranes (including top running, monorail, underhung, and jib cranes), mobile cranes, derricks, gantries, hoists, winches, special hoist-supported personnel lifting devices, Hydra Sets, mobile aerial platforms, </a:t>
            </a:r>
            <a:r>
              <a:rPr lang="en-US" sz="6000" b="1" u="sng" dirty="0" smtClean="0"/>
              <a:t>powered industrial trucks</a:t>
            </a:r>
            <a:r>
              <a:rPr lang="en-US" sz="4800" dirty="0" smtClean="0"/>
              <a:t>, and jacks.  LE includes the slings and sling assemblies, strong backs, shackles, load-measuring devices, and hardware components used to attach the load(s) to the lifting device(s).</a:t>
            </a:r>
          </a:p>
          <a:p>
            <a:pPr>
              <a:buNone/>
            </a:pPr>
            <a:r>
              <a:rPr lang="en-US" sz="4800" dirty="0" smtClean="0"/>
              <a:t> </a:t>
            </a:r>
          </a:p>
          <a:p>
            <a:pPr lvl="0">
              <a:buNone/>
            </a:pPr>
            <a:r>
              <a:rPr lang="en-US" sz="4800" dirty="0" smtClean="0"/>
              <a:t>n.) </a:t>
            </a:r>
            <a:r>
              <a:rPr lang="en-US" sz="4800" u="sng" dirty="0" smtClean="0"/>
              <a:t>Manual Lift</a:t>
            </a:r>
            <a:r>
              <a:rPr lang="en-US" sz="4800" dirty="0" smtClean="0"/>
              <a:t> – A lift where a person lifts, holds, and/or moves an item.</a:t>
            </a:r>
          </a:p>
          <a:p>
            <a:pPr lvl="0">
              <a:buNone/>
            </a:pPr>
            <a:endParaRPr lang="en-US" sz="4800" dirty="0" smtClean="0"/>
          </a:p>
          <a:p>
            <a:pPr lvl="0">
              <a:buNone/>
            </a:pPr>
            <a:r>
              <a:rPr lang="en-US" sz="4800" dirty="0" smtClean="0"/>
              <a:t>o.) </a:t>
            </a:r>
            <a:r>
              <a:rPr lang="en-US" sz="4800" u="sng" dirty="0" smtClean="0"/>
              <a:t>Mechanical Lift</a:t>
            </a:r>
            <a:r>
              <a:rPr lang="en-US" sz="4800" dirty="0" smtClean="0"/>
              <a:t> – A lift that employs the use of equipment </a:t>
            </a:r>
          </a:p>
          <a:p>
            <a:pPr lvl="0">
              <a:buNone/>
            </a:pPr>
            <a:r>
              <a:rPr lang="en-US" sz="4800" dirty="0" smtClean="0"/>
              <a:t>(e.g., crane, chain fall, </a:t>
            </a:r>
            <a:r>
              <a:rPr lang="en-US" sz="4800" b="1" dirty="0" smtClean="0"/>
              <a:t>fork lift</a:t>
            </a:r>
            <a:r>
              <a:rPr lang="en-US" sz="4800" dirty="0" smtClean="0"/>
              <a:t>, etc.) to raise, lower, or move loads. </a:t>
            </a:r>
          </a:p>
          <a:p>
            <a:pPr>
              <a:buNone/>
            </a:pPr>
            <a:endParaRPr lang="en-US" sz="4600" b="1" dirty="0" smtClean="0"/>
          </a:p>
          <a:p>
            <a:pPr lvl="0">
              <a:buNone/>
            </a:pPr>
            <a:endParaRPr lang="en-US" sz="4600" b="1" dirty="0" smtClean="0"/>
          </a:p>
          <a:p>
            <a:pPr>
              <a:buNone/>
            </a:pPr>
            <a:endParaRPr lang="en-US" dirty="0"/>
          </a:p>
        </p:txBody>
      </p:sp>
      <p:pic>
        <p:nvPicPr>
          <p:cNvPr id="4" name="Picture 5"/>
          <p:cNvPicPr>
            <a:picLocks noChangeAspect="1" noChangeArrowheads="1"/>
          </p:cNvPicPr>
          <p:nvPr/>
        </p:nvPicPr>
        <p:blipFill>
          <a:blip r:embed="rId2" cstate="print"/>
          <a:srcRect l="-688" t="-635" r="-688" b="-635"/>
          <a:stretch>
            <a:fillRect/>
          </a:stretch>
        </p:blipFill>
        <p:spPr bwMode="auto">
          <a:xfrm>
            <a:off x="-1" y="0"/>
            <a:ext cx="1447801" cy="1230631"/>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3622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strips(upRigh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strips(upRight)">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strips(upRight)">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strips(upRight)">
                                      <p:cBhvr>
                                        <p:cTn id="2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1" y="0"/>
            <a:ext cx="1447801" cy="1230631"/>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2860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Rectangle 6"/>
          <p:cNvSpPr/>
          <p:nvPr/>
        </p:nvSpPr>
        <p:spPr>
          <a:xfrm rot="16200000">
            <a:off x="864376" y="3555225"/>
            <a:ext cx="566181"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Content Placeholder 1"/>
          <p:cNvSpPr>
            <a:spLocks noGrp="1"/>
          </p:cNvSpPr>
          <p:nvPr>
            <p:ph idx="1"/>
          </p:nvPr>
        </p:nvSpPr>
        <p:spPr>
          <a:xfrm>
            <a:off x="0" y="1295400"/>
            <a:ext cx="5486400" cy="5562600"/>
          </a:xfrm>
          <a:solidFill>
            <a:schemeClr val="bg1"/>
          </a:solidFill>
        </p:spPr>
        <p:txBody>
          <a:bodyPr>
            <a:normAutofit fontScale="25000" lnSpcReduction="20000"/>
          </a:bodyPr>
          <a:lstStyle/>
          <a:p>
            <a:endParaRPr lang="en-US" sz="4600" b="1" dirty="0" smtClean="0"/>
          </a:p>
          <a:p>
            <a:r>
              <a:rPr lang="en-US" sz="9800" b="1" u="sng" dirty="0" smtClean="0"/>
              <a:t>P.10 Definitions</a:t>
            </a:r>
          </a:p>
          <a:p>
            <a:pPr>
              <a:buNone/>
            </a:pPr>
            <a:endParaRPr lang="en-US" sz="8000" dirty="0" smtClean="0"/>
          </a:p>
          <a:p>
            <a:pPr lvl="0">
              <a:buNone/>
            </a:pPr>
            <a:r>
              <a:rPr lang="en-US" sz="8000" dirty="0" smtClean="0"/>
              <a:t>r.) </a:t>
            </a:r>
            <a:r>
              <a:rPr lang="en-US" sz="8000" u="sng" dirty="0" smtClean="0"/>
              <a:t>Personal Protective Equipment </a:t>
            </a:r>
            <a:r>
              <a:rPr lang="en-US" sz="8000" dirty="0" smtClean="0"/>
              <a:t>(PPE) – Safety equipment such as hard hats, goggles, steel-toed shoes, etc.</a:t>
            </a:r>
          </a:p>
          <a:p>
            <a:pPr lvl="0">
              <a:buNone/>
            </a:pPr>
            <a:endParaRPr lang="en-US" sz="8000" dirty="0" smtClean="0"/>
          </a:p>
          <a:p>
            <a:pPr lvl="0">
              <a:buNone/>
            </a:pPr>
            <a:endParaRPr lang="en-US" sz="8000" dirty="0" smtClean="0"/>
          </a:p>
          <a:p>
            <a:pPr lvl="0">
              <a:buNone/>
            </a:pPr>
            <a:r>
              <a:rPr lang="en-US" sz="8000" dirty="0" smtClean="0"/>
              <a:t> t.) </a:t>
            </a:r>
            <a:r>
              <a:rPr lang="en-US" sz="8000" u="sng" dirty="0" smtClean="0"/>
              <a:t>RECERT</a:t>
            </a:r>
            <a:r>
              <a:rPr lang="en-US" sz="8000" dirty="0" smtClean="0"/>
              <a:t> –</a:t>
            </a:r>
            <a:r>
              <a:rPr lang="en-US" sz="8000" b="1" i="1" u="sng" dirty="0" smtClean="0">
                <a:solidFill>
                  <a:srgbClr val="C00000"/>
                </a:solidFill>
              </a:rPr>
              <a:t>LDE Certification Group-  </a:t>
            </a:r>
            <a:r>
              <a:rPr lang="en-US" sz="8000" dirty="0" smtClean="0"/>
              <a:t>An established GSFC process that provides certification and recertification expertise, management, and oversight for lifting devices and equipment at GSFC or by GSFC contractors (see P.2).  The </a:t>
            </a:r>
            <a:r>
              <a:rPr lang="en-US" sz="8000" b="1" dirty="0" smtClean="0">
                <a:solidFill>
                  <a:srgbClr val="C00000"/>
                </a:solidFill>
              </a:rPr>
              <a:t>LDE</a:t>
            </a:r>
            <a:r>
              <a:rPr lang="en-US" sz="8000" dirty="0" smtClean="0"/>
              <a:t> manager has overall responsibility for</a:t>
            </a:r>
            <a:r>
              <a:rPr lang="en-US" sz="8000" b="1" dirty="0" smtClean="0">
                <a:solidFill>
                  <a:srgbClr val="C00000"/>
                </a:solidFill>
              </a:rPr>
              <a:t> </a:t>
            </a:r>
            <a:r>
              <a:rPr lang="en-US" sz="8000" b="1" i="1" dirty="0" smtClean="0">
                <a:solidFill>
                  <a:srgbClr val="C00000"/>
                </a:solidFill>
              </a:rPr>
              <a:t>LDE Certification Groups </a:t>
            </a:r>
            <a:r>
              <a:rPr lang="en-US" sz="8000" dirty="0" smtClean="0"/>
              <a:t>functions.  The processes of certification/recertification of LDE and operators are described in GPR 8719.1.</a:t>
            </a:r>
          </a:p>
          <a:p>
            <a:pPr lvl="0">
              <a:buNone/>
            </a:pPr>
            <a:endParaRPr lang="en-US" sz="8000" dirty="0" smtClean="0"/>
          </a:p>
          <a:p>
            <a:pPr>
              <a:buNone/>
            </a:pPr>
            <a:endParaRPr lang="en-US" sz="8000" b="1" u="sng" dirty="0" smtClean="0"/>
          </a:p>
          <a:p>
            <a:pPr>
              <a:buNone/>
            </a:pPr>
            <a:endParaRPr lang="en-US" sz="4600" b="1" dirty="0" smtClean="0"/>
          </a:p>
          <a:p>
            <a:pPr lvl="0">
              <a:buNone/>
            </a:pPr>
            <a:endParaRPr lang="en-US" sz="4600" b="1" dirty="0" smtClean="0"/>
          </a:p>
          <a:p>
            <a:pPr>
              <a:buNone/>
            </a:pPr>
            <a:endParaRPr lang="en-US" dirty="0"/>
          </a:p>
        </p:txBody>
      </p:sp>
      <p:cxnSp>
        <p:nvCxnSpPr>
          <p:cNvPr id="10" name="Straight Connector 9"/>
          <p:cNvCxnSpPr/>
          <p:nvPr/>
        </p:nvCxnSpPr>
        <p:spPr>
          <a:xfrm flipV="1">
            <a:off x="1676400" y="4191000"/>
            <a:ext cx="19050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5715000"/>
            <a:ext cx="152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10628" name="Picture 4" descr="http://www.catrents.ca/Services/Rental_Safety_and_Training/Courses/images/forklift.jpg"/>
          <p:cNvPicPr>
            <a:picLocks noChangeAspect="1" noChangeArrowheads="1"/>
          </p:cNvPicPr>
          <p:nvPr/>
        </p:nvPicPr>
        <p:blipFill>
          <a:blip r:embed="rId4" cstate="print"/>
          <a:srcRect/>
          <a:stretch>
            <a:fillRect/>
          </a:stretch>
        </p:blipFill>
        <p:spPr bwMode="auto">
          <a:xfrm>
            <a:off x="5181600" y="4191000"/>
            <a:ext cx="3209000" cy="2667000"/>
          </a:xfrm>
          <a:prstGeom prst="rect">
            <a:avLst/>
          </a:prstGeom>
          <a:noFill/>
        </p:spPr>
      </p:pic>
      <p:pic>
        <p:nvPicPr>
          <p:cNvPr id="410634" name="Picture 10" descr="http://media-cache-ec0.pinimg.com/736x/f4/13/28/f41328238fd4213982337f3336fdfeaf.jpg"/>
          <p:cNvPicPr>
            <a:picLocks noChangeAspect="1" noChangeArrowheads="1"/>
          </p:cNvPicPr>
          <p:nvPr/>
        </p:nvPicPr>
        <p:blipFill>
          <a:blip r:embed="rId5" cstate="print"/>
          <a:srcRect l="7692" t="14550" r="2565" b="12698"/>
          <a:stretch>
            <a:fillRect/>
          </a:stretch>
        </p:blipFill>
        <p:spPr bwMode="auto">
          <a:xfrm>
            <a:off x="5181600" y="990600"/>
            <a:ext cx="2667000" cy="1905000"/>
          </a:xfrm>
          <a:prstGeom prst="rect">
            <a:avLst/>
          </a:prstGeom>
          <a:noFill/>
        </p:spPr>
      </p:pic>
      <p:pic>
        <p:nvPicPr>
          <p:cNvPr id="410636" name="Picture 12" descr="http://galleryplus.ebayimg.com/ws/web/111087067000_1_0_1/1000x1000.jpg"/>
          <p:cNvPicPr>
            <a:picLocks noChangeAspect="1" noChangeArrowheads="1"/>
          </p:cNvPicPr>
          <p:nvPr/>
        </p:nvPicPr>
        <p:blipFill>
          <a:blip r:embed="rId6" cstate="print"/>
          <a:srcRect l="15000" t="22500" r="15000" b="22500"/>
          <a:stretch>
            <a:fillRect/>
          </a:stretch>
        </p:blipFill>
        <p:spPr bwMode="auto">
          <a:xfrm>
            <a:off x="7239000" y="2694214"/>
            <a:ext cx="1905000" cy="14967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strips(downLeft)">
                                      <p:cBhvr>
                                        <p:cTn id="7" dur="500"/>
                                        <p:tgtEl>
                                          <p:spTgt spid="2">
                                            <p:txEl>
                                              <p:pRg st="3" end="3"/>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10634"/>
                                        </p:tgtEl>
                                        <p:attrNameLst>
                                          <p:attrName>style.visibility</p:attrName>
                                        </p:attrNameLst>
                                      </p:cBhvr>
                                      <p:to>
                                        <p:strVal val="visible"/>
                                      </p:to>
                                    </p:set>
                                    <p:anim calcmode="lin" valueType="num">
                                      <p:cBhvr>
                                        <p:cTn id="10" dur="1000" fill="hold"/>
                                        <p:tgtEl>
                                          <p:spTgt spid="410634"/>
                                        </p:tgtEl>
                                        <p:attrNameLst>
                                          <p:attrName>ppt_w</p:attrName>
                                        </p:attrNameLst>
                                      </p:cBhvr>
                                      <p:tavLst>
                                        <p:tav tm="0">
                                          <p:val>
                                            <p:fltVal val="0"/>
                                          </p:val>
                                        </p:tav>
                                        <p:tav tm="100000">
                                          <p:val>
                                            <p:strVal val="#ppt_w"/>
                                          </p:val>
                                        </p:tav>
                                      </p:tavLst>
                                    </p:anim>
                                    <p:anim calcmode="lin" valueType="num">
                                      <p:cBhvr>
                                        <p:cTn id="11" dur="1000" fill="hold"/>
                                        <p:tgtEl>
                                          <p:spTgt spid="410634"/>
                                        </p:tgtEl>
                                        <p:attrNameLst>
                                          <p:attrName>ppt_h</p:attrName>
                                        </p:attrNameLst>
                                      </p:cBhvr>
                                      <p:tavLst>
                                        <p:tav tm="0">
                                          <p:val>
                                            <p:fltVal val="0"/>
                                          </p:val>
                                        </p:tav>
                                        <p:tav tm="100000">
                                          <p:val>
                                            <p:strVal val="#ppt_h"/>
                                          </p:val>
                                        </p:tav>
                                      </p:tavLst>
                                    </p:anim>
                                    <p:anim calcmode="lin" valueType="num">
                                      <p:cBhvr>
                                        <p:cTn id="12" dur="1000" fill="hold"/>
                                        <p:tgtEl>
                                          <p:spTgt spid="410634"/>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10634"/>
                                        </p:tgtEl>
                                        <p:attrNameLst>
                                          <p:attrName>ppt_y</p:attrName>
                                        </p:attrNameLst>
                                      </p:cBhvr>
                                      <p:tavLst>
                                        <p:tav tm="0" fmla="#ppt_y+(sin(-2*pi*(1-$))*-#ppt_x+cos(-2*pi*(1-$))*(1-#ppt_y))*(1-$)">
                                          <p:val>
                                            <p:fltVal val="0"/>
                                          </p:val>
                                        </p:tav>
                                        <p:tav tm="100000">
                                          <p:val>
                                            <p:fltVal val="1"/>
                                          </p:val>
                                        </p:tav>
                                      </p:tavLst>
                                    </p:anim>
                                  </p:childTnLst>
                                </p:cTn>
                              </p:par>
                              <p:par>
                                <p:cTn id="14" presetID="15" presetClass="entr" presetSubtype="0" fill="hold" nodeType="withEffect">
                                  <p:stCondLst>
                                    <p:cond delay="0"/>
                                  </p:stCondLst>
                                  <p:childTnLst>
                                    <p:set>
                                      <p:cBhvr>
                                        <p:cTn id="15" dur="1" fill="hold">
                                          <p:stCondLst>
                                            <p:cond delay="0"/>
                                          </p:stCondLst>
                                        </p:cTn>
                                        <p:tgtEl>
                                          <p:spTgt spid="410636"/>
                                        </p:tgtEl>
                                        <p:attrNameLst>
                                          <p:attrName>style.visibility</p:attrName>
                                        </p:attrNameLst>
                                      </p:cBhvr>
                                      <p:to>
                                        <p:strVal val="visible"/>
                                      </p:to>
                                    </p:set>
                                    <p:anim calcmode="lin" valueType="num">
                                      <p:cBhvr>
                                        <p:cTn id="16" dur="1000" fill="hold"/>
                                        <p:tgtEl>
                                          <p:spTgt spid="410636"/>
                                        </p:tgtEl>
                                        <p:attrNameLst>
                                          <p:attrName>ppt_w</p:attrName>
                                        </p:attrNameLst>
                                      </p:cBhvr>
                                      <p:tavLst>
                                        <p:tav tm="0">
                                          <p:val>
                                            <p:fltVal val="0"/>
                                          </p:val>
                                        </p:tav>
                                        <p:tav tm="100000">
                                          <p:val>
                                            <p:strVal val="#ppt_w"/>
                                          </p:val>
                                        </p:tav>
                                      </p:tavLst>
                                    </p:anim>
                                    <p:anim calcmode="lin" valueType="num">
                                      <p:cBhvr>
                                        <p:cTn id="17" dur="1000" fill="hold"/>
                                        <p:tgtEl>
                                          <p:spTgt spid="410636"/>
                                        </p:tgtEl>
                                        <p:attrNameLst>
                                          <p:attrName>ppt_h</p:attrName>
                                        </p:attrNameLst>
                                      </p:cBhvr>
                                      <p:tavLst>
                                        <p:tav tm="0">
                                          <p:val>
                                            <p:fltVal val="0"/>
                                          </p:val>
                                        </p:tav>
                                        <p:tav tm="100000">
                                          <p:val>
                                            <p:strVal val="#ppt_h"/>
                                          </p:val>
                                        </p:tav>
                                      </p:tavLst>
                                    </p:anim>
                                    <p:anim calcmode="lin" valueType="num">
                                      <p:cBhvr>
                                        <p:cTn id="18" dur="1000" fill="hold"/>
                                        <p:tgtEl>
                                          <p:spTgt spid="41063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106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strips(downLeft)">
                                      <p:cBhvr>
                                        <p:cTn id="24" dur="500"/>
                                        <p:tgtEl>
                                          <p:spTgt spid="2">
                                            <p:txEl>
                                              <p:pRg st="6" end="6"/>
                                            </p:txEl>
                                          </p:spTgt>
                                        </p:tgtEl>
                                      </p:cBhvr>
                                    </p:animEffect>
                                  </p:childTnLst>
                                </p:cTn>
                              </p:par>
                              <p:par>
                                <p:cTn id="25" presetID="15"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0"/>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4"/>
                                        </p:tgtEl>
                                        <p:attrNameLst>
                                          <p:attrName>ppt_y</p:attrName>
                                        </p:attrNameLst>
                                      </p:cBhvr>
                                      <p:tavLst>
                                        <p:tav tm="0" fmla="#ppt_y+(sin(-2*pi*(1-$))*-#ppt_x+cos(-2*pi*(1-$))*(1-#ppt_y))*(1-$)">
                                          <p:val>
                                            <p:fltVal val="0"/>
                                          </p:val>
                                        </p:tav>
                                        <p:tav tm="100000">
                                          <p:val>
                                            <p:fltVal val="1"/>
                                          </p:val>
                                        </p:tav>
                                      </p:tavLst>
                                    </p:anim>
                                  </p:childTnLst>
                                </p:cTn>
                              </p:par>
                              <p:par>
                                <p:cTn id="37" presetID="2" presetClass="entr" presetSubtype="2" fill="hold" nodeType="withEffect">
                                  <p:stCondLst>
                                    <p:cond delay="0"/>
                                  </p:stCondLst>
                                  <p:childTnLst>
                                    <p:set>
                                      <p:cBhvr>
                                        <p:cTn id="38" dur="1" fill="hold">
                                          <p:stCondLst>
                                            <p:cond delay="0"/>
                                          </p:stCondLst>
                                        </p:cTn>
                                        <p:tgtEl>
                                          <p:spTgt spid="410628"/>
                                        </p:tgtEl>
                                        <p:attrNameLst>
                                          <p:attrName>style.visibility</p:attrName>
                                        </p:attrNameLst>
                                      </p:cBhvr>
                                      <p:to>
                                        <p:strVal val="visible"/>
                                      </p:to>
                                    </p:set>
                                    <p:anim calcmode="lin" valueType="num">
                                      <p:cBhvr additive="base">
                                        <p:cTn id="39" dur="2000" fill="hold"/>
                                        <p:tgtEl>
                                          <p:spTgt spid="410628"/>
                                        </p:tgtEl>
                                        <p:attrNameLst>
                                          <p:attrName>ppt_x</p:attrName>
                                        </p:attrNameLst>
                                      </p:cBhvr>
                                      <p:tavLst>
                                        <p:tav tm="0">
                                          <p:val>
                                            <p:strVal val="1+#ppt_w/2"/>
                                          </p:val>
                                        </p:tav>
                                        <p:tav tm="100000">
                                          <p:val>
                                            <p:strVal val="#ppt_x"/>
                                          </p:val>
                                        </p:tav>
                                      </p:tavLst>
                                    </p:anim>
                                    <p:anim calcmode="lin" valueType="num">
                                      <p:cBhvr additive="base">
                                        <p:cTn id="40" dur="2000" fill="hold"/>
                                        <p:tgtEl>
                                          <p:spTgt spid="4106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7467600" cy="3429000"/>
          </a:xfrm>
          <a:solidFill>
            <a:srgbClr val="C5F0FF"/>
          </a:solidFill>
        </p:spPr>
        <p:txBody>
          <a:bodyPr>
            <a:normAutofit fontScale="55000" lnSpcReduction="20000"/>
          </a:bodyPr>
          <a:lstStyle/>
          <a:p>
            <a:endParaRPr lang="en-US" sz="4600" b="1" dirty="0" smtClean="0"/>
          </a:p>
          <a:p>
            <a:r>
              <a:rPr lang="en-US" sz="3800" b="1" u="sng" dirty="0" smtClean="0"/>
              <a:t>P.10 Definitions</a:t>
            </a:r>
          </a:p>
          <a:p>
            <a:pPr>
              <a:buNone/>
            </a:pPr>
            <a:endParaRPr lang="en-US" sz="3500" b="1" u="sng" dirty="0" smtClean="0"/>
          </a:p>
          <a:p>
            <a:pPr>
              <a:buNone/>
            </a:pPr>
            <a:r>
              <a:rPr lang="en-US" sz="4100" dirty="0" smtClean="0"/>
              <a:t>X.) </a:t>
            </a:r>
            <a:r>
              <a:rPr lang="en-US" sz="4100" u="sng" dirty="0" smtClean="0"/>
              <a:t> Waiver/Variance</a:t>
            </a:r>
            <a:r>
              <a:rPr lang="en-US" sz="4100" dirty="0" smtClean="0"/>
              <a:t> – Written authorization to depart from a specific requirement. </a:t>
            </a:r>
          </a:p>
          <a:p>
            <a:pPr>
              <a:buNone/>
            </a:pPr>
            <a:endParaRPr lang="en-US" sz="4100" dirty="0" smtClean="0"/>
          </a:p>
          <a:p>
            <a:pPr>
              <a:buNone/>
            </a:pPr>
            <a:r>
              <a:rPr lang="en-US" sz="4100" dirty="0" smtClean="0"/>
              <a:t> </a:t>
            </a:r>
            <a:r>
              <a:rPr lang="en-US" sz="5800" b="1" dirty="0" smtClean="0">
                <a:solidFill>
                  <a:srgbClr val="0066FF"/>
                </a:solidFill>
              </a:rPr>
              <a:t>Variances and waivers can be granted for NASA requirements only, never for an OSHA requirement.</a:t>
            </a:r>
            <a:endParaRPr lang="en-US" sz="4100" b="1" dirty="0" smtClean="0">
              <a:solidFill>
                <a:srgbClr val="0066FF"/>
              </a:solidFill>
            </a:endParaRPr>
          </a:p>
          <a:p>
            <a:pPr lvl="0">
              <a:buNone/>
            </a:pPr>
            <a:endParaRPr lang="en-US" sz="8000" dirty="0" smtClean="0"/>
          </a:p>
          <a:p>
            <a:pPr lvl="0">
              <a:buNone/>
            </a:pPr>
            <a:endParaRPr lang="en-US" sz="8000" dirty="0" smtClean="0"/>
          </a:p>
          <a:p>
            <a:pPr>
              <a:buNone/>
            </a:pPr>
            <a:endParaRPr lang="en-US" sz="8000" b="1" u="sng" dirty="0" smtClean="0"/>
          </a:p>
          <a:p>
            <a:pPr>
              <a:buNone/>
            </a:pPr>
            <a:endParaRPr lang="en-US" sz="4600" b="1" dirty="0" smtClean="0"/>
          </a:p>
          <a:p>
            <a:pPr lvl="0">
              <a:buNone/>
            </a:pPr>
            <a:endParaRPr lang="en-US" sz="4600" b="1" dirty="0" smtClean="0"/>
          </a:p>
          <a:p>
            <a:pPr>
              <a:buNone/>
            </a:pPr>
            <a:endParaRPr lang="en-US" dirty="0"/>
          </a:p>
        </p:txBody>
      </p:sp>
      <p:pic>
        <p:nvPicPr>
          <p:cNvPr id="4" name="Picture 5"/>
          <p:cNvPicPr>
            <a:picLocks noChangeAspect="1" noChangeArrowheads="1"/>
          </p:cNvPicPr>
          <p:nvPr/>
        </p:nvPicPr>
        <p:blipFill>
          <a:blip r:embed="rId2" cstate="print"/>
          <a:srcRect l="-688" t="-635" r="-688" b="-635"/>
          <a:stretch>
            <a:fillRect/>
          </a:stretch>
        </p:blipFill>
        <p:spPr bwMode="auto">
          <a:xfrm>
            <a:off x="-1" y="0"/>
            <a:ext cx="1447801" cy="1230631"/>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a:ln w="9525">
            <a:noFill/>
            <a:miter lim="800000"/>
            <a:headEnd/>
            <a:tailEnd/>
          </a:ln>
        </p:spPr>
      </p:pic>
      <p:pic>
        <p:nvPicPr>
          <p:cNvPr id="100353" name="Picture 1" descr="C:\Program Files\Microsoft Office\MEDIA\CAGCAT10\j0300840.wmf"/>
          <p:cNvPicPr>
            <a:picLocks noChangeAspect="1" noChangeArrowheads="1"/>
          </p:cNvPicPr>
          <p:nvPr/>
        </p:nvPicPr>
        <p:blipFill>
          <a:blip r:embed="rId4" cstate="print"/>
          <a:srcRect/>
          <a:stretch>
            <a:fillRect/>
          </a:stretch>
        </p:blipFill>
        <p:spPr bwMode="auto">
          <a:xfrm>
            <a:off x="4800600" y="4572000"/>
            <a:ext cx="2442547" cy="2057400"/>
          </a:xfrm>
          <a:prstGeom prst="rect">
            <a:avLst/>
          </a:prstGeom>
          <a:noFill/>
        </p:spPr>
      </p:pic>
      <p:sp>
        <p:nvSpPr>
          <p:cNvPr id="7" name="Title 1"/>
          <p:cNvSpPr txBox="1">
            <a:spLocks/>
          </p:cNvSpPr>
          <p:nvPr/>
        </p:nvSpPr>
        <p:spPr>
          <a:xfrm>
            <a:off x="22860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2000"/>
                                        <p:tgtEl>
                                          <p:spTgt spid="2">
                                            <p:txEl>
                                              <p:pRg st="5" end="5"/>
                                            </p:txEl>
                                          </p:spTgt>
                                        </p:tgtEl>
                                      </p:cBhvr>
                                    </p:animEffect>
                                    <p:anim calcmode="lin" valueType="num">
                                      <p:cBhvr>
                                        <p:cTn id="8" dur="2000" fill="hold"/>
                                        <p:tgtEl>
                                          <p:spTgt spid="2">
                                            <p:txEl>
                                              <p:pRg st="5" end="5"/>
                                            </p:txEl>
                                          </p:spTgt>
                                        </p:tgtEl>
                                        <p:attrNameLst>
                                          <p:attrName>style.rotation</p:attrName>
                                        </p:attrNameLst>
                                      </p:cBhvr>
                                      <p:tavLst>
                                        <p:tav tm="0">
                                          <p:val>
                                            <p:fltVal val="720"/>
                                          </p:val>
                                        </p:tav>
                                        <p:tav tm="100000">
                                          <p:val>
                                            <p:fltVal val="0"/>
                                          </p:val>
                                        </p:tav>
                                      </p:tavLst>
                                    </p:anim>
                                    <p:anim calcmode="lin" valueType="num">
                                      <p:cBhvr>
                                        <p:cTn id="9" dur="2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10" dur="2000" fill="hold"/>
                                        <p:tgtEl>
                                          <p:spTgt spid="2">
                                            <p:txEl>
                                              <p:pRg st="5" end="5"/>
                                            </p:txEl>
                                          </p:spTgt>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0" fill="hold" nodeType="afterEffect">
                                  <p:stCondLst>
                                    <p:cond delay="0"/>
                                  </p:stCondLst>
                                  <p:childTnLst>
                                    <p:set>
                                      <p:cBhvr>
                                        <p:cTn id="13" dur="1" fill="hold">
                                          <p:stCondLst>
                                            <p:cond delay="0"/>
                                          </p:stCondLst>
                                        </p:cTn>
                                        <p:tgtEl>
                                          <p:spTgt spid="100353"/>
                                        </p:tgtEl>
                                        <p:attrNameLst>
                                          <p:attrName>style.visibility</p:attrName>
                                        </p:attrNameLst>
                                      </p:cBhvr>
                                      <p:to>
                                        <p:strVal val="visible"/>
                                      </p:to>
                                    </p:set>
                                    <p:anim calcmode="lin" valueType="num">
                                      <p:cBhvr>
                                        <p:cTn id="14" dur="500" fill="hold"/>
                                        <p:tgtEl>
                                          <p:spTgt spid="100353"/>
                                        </p:tgtEl>
                                        <p:attrNameLst>
                                          <p:attrName>ppt_w</p:attrName>
                                        </p:attrNameLst>
                                      </p:cBhvr>
                                      <p:tavLst>
                                        <p:tav tm="0">
                                          <p:val>
                                            <p:fltVal val="0"/>
                                          </p:val>
                                        </p:tav>
                                        <p:tav tm="100000">
                                          <p:val>
                                            <p:strVal val="#ppt_w"/>
                                          </p:val>
                                        </p:tav>
                                      </p:tavLst>
                                    </p:anim>
                                    <p:anim calcmode="lin" valueType="num">
                                      <p:cBhvr>
                                        <p:cTn id="15" dur="500" fill="hold"/>
                                        <p:tgtEl>
                                          <p:spTgt spid="100353"/>
                                        </p:tgtEl>
                                        <p:attrNameLst>
                                          <p:attrName>ppt_h</p:attrName>
                                        </p:attrNameLst>
                                      </p:cBhvr>
                                      <p:tavLst>
                                        <p:tav tm="0">
                                          <p:val>
                                            <p:fltVal val="0"/>
                                          </p:val>
                                        </p:tav>
                                        <p:tav tm="100000">
                                          <p:val>
                                            <p:strVal val="#ppt_h"/>
                                          </p:val>
                                        </p:tav>
                                      </p:tavLst>
                                    </p:anim>
                                    <p:animEffect transition="in" filter="fade">
                                      <p:cBhvr>
                                        <p:cTn id="16" dur="500"/>
                                        <p:tgtEl>
                                          <p:spTgt spid="100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3"/>
          <p:cNvSpPr>
            <a:spLocks noGrp="1" noChangeArrowheads="1"/>
          </p:cNvSpPr>
          <p:nvPr>
            <p:ph idx="1"/>
          </p:nvPr>
        </p:nvSpPr>
        <p:spPr>
          <a:xfrm>
            <a:off x="0" y="1066800"/>
            <a:ext cx="9144000" cy="5791200"/>
          </a:xfrm>
          <a:noFill/>
        </p:spPr>
        <p:txBody>
          <a:bodyPr numCol="2">
            <a:normAutofit/>
          </a:bodyPr>
          <a:lstStyle/>
          <a:p>
            <a:pPr lvl="2" eaLnBrk="1" hangingPunct="1">
              <a:lnSpc>
                <a:spcPct val="120000"/>
              </a:lnSpc>
              <a:buNone/>
              <a:defRPr/>
            </a:pPr>
            <a:r>
              <a:rPr lang="en-US" sz="1600" b="1" u="sng" dirty="0" smtClean="0"/>
              <a:t>P.11 Acronyms</a:t>
            </a:r>
          </a:p>
          <a:p>
            <a:pPr>
              <a:lnSpc>
                <a:spcPct val="120000"/>
              </a:lnSpc>
            </a:pPr>
            <a:r>
              <a:rPr lang="en-US" sz="1600" b="1" u="sng" dirty="0" smtClean="0"/>
              <a:t>ASME</a:t>
            </a:r>
            <a:r>
              <a:rPr lang="en-US" sz="1600" dirty="0" smtClean="0"/>
              <a:t>  </a:t>
            </a:r>
            <a:r>
              <a:rPr lang="en-US" sz="1600" b="1" dirty="0" smtClean="0">
                <a:solidFill>
                  <a:srgbClr val="0066FF"/>
                </a:solidFill>
              </a:rPr>
              <a:t>American Society of Mechanical 	Engineers</a:t>
            </a:r>
          </a:p>
          <a:p>
            <a:pPr>
              <a:lnSpc>
                <a:spcPct val="120000"/>
              </a:lnSpc>
            </a:pPr>
            <a:r>
              <a:rPr lang="en-US" sz="1600" b="1" u="sng" dirty="0" smtClean="0"/>
              <a:t>CLC</a:t>
            </a:r>
            <a:r>
              <a:rPr lang="en-US" sz="1600" dirty="0" smtClean="0"/>
              <a:t>	</a:t>
            </a:r>
            <a:r>
              <a:rPr lang="en-US" sz="1600" b="1" dirty="0" smtClean="0">
                <a:solidFill>
                  <a:srgbClr val="0066FF"/>
                </a:solidFill>
              </a:rPr>
              <a:t>Critical Lift Coordinator</a:t>
            </a:r>
          </a:p>
          <a:p>
            <a:pPr>
              <a:lnSpc>
                <a:spcPct val="120000"/>
              </a:lnSpc>
            </a:pPr>
            <a:r>
              <a:rPr lang="en-US" sz="1600" b="1" u="sng" dirty="0" smtClean="0"/>
              <a:t>CG</a:t>
            </a:r>
            <a:r>
              <a:rPr lang="en-US" sz="1600" dirty="0" smtClean="0"/>
              <a:t>	</a:t>
            </a:r>
            <a:r>
              <a:rPr lang="en-US" sz="1600" b="1" dirty="0" smtClean="0">
                <a:solidFill>
                  <a:srgbClr val="0066FF"/>
                </a:solidFill>
              </a:rPr>
              <a:t>Center of Gravity</a:t>
            </a:r>
          </a:p>
          <a:p>
            <a:pPr>
              <a:lnSpc>
                <a:spcPct val="120000"/>
              </a:lnSpc>
            </a:pPr>
            <a:r>
              <a:rPr lang="en-US" sz="1600" b="1" u="sng" dirty="0" smtClean="0"/>
              <a:t>CMS</a:t>
            </a:r>
            <a:r>
              <a:rPr lang="en-US" sz="1600" dirty="0" smtClean="0"/>
              <a:t>	</a:t>
            </a:r>
            <a:r>
              <a:rPr lang="en-US" sz="1600" b="1" dirty="0" smtClean="0">
                <a:solidFill>
                  <a:srgbClr val="0066FF"/>
                </a:solidFill>
              </a:rPr>
              <a:t>Constant Micro Speed </a:t>
            </a:r>
          </a:p>
          <a:p>
            <a:pPr>
              <a:lnSpc>
                <a:spcPct val="120000"/>
              </a:lnSpc>
            </a:pPr>
            <a:r>
              <a:rPr lang="en-US" sz="1600" b="1" u="sng" dirty="0" smtClean="0"/>
              <a:t>DHHS</a:t>
            </a:r>
            <a:r>
              <a:rPr lang="en-US" sz="1600" dirty="0" smtClean="0"/>
              <a:t>  </a:t>
            </a:r>
            <a:r>
              <a:rPr lang="en-US" sz="1600" b="1" dirty="0" smtClean="0">
                <a:solidFill>
                  <a:srgbClr val="0066FF"/>
                </a:solidFill>
              </a:rPr>
              <a:t>Department of Health and Human 	Services</a:t>
            </a:r>
          </a:p>
          <a:p>
            <a:pPr>
              <a:lnSpc>
                <a:spcPct val="120000"/>
              </a:lnSpc>
            </a:pPr>
            <a:r>
              <a:rPr lang="en-US" sz="1600" b="1" u="sng" dirty="0" smtClean="0"/>
              <a:t>DOT</a:t>
            </a:r>
            <a:r>
              <a:rPr lang="en-US" sz="1600" dirty="0" smtClean="0"/>
              <a:t>	 </a:t>
            </a:r>
            <a:r>
              <a:rPr lang="en-US" sz="1600" b="1" dirty="0" smtClean="0">
                <a:solidFill>
                  <a:srgbClr val="0066FF"/>
                </a:solidFill>
              </a:rPr>
              <a:t>Department of Transportation</a:t>
            </a:r>
          </a:p>
          <a:p>
            <a:pPr>
              <a:lnSpc>
                <a:spcPct val="120000"/>
              </a:lnSpc>
            </a:pPr>
            <a:r>
              <a:rPr lang="en-US" sz="1600" b="1" u="sng" dirty="0" smtClean="0"/>
              <a:t>EED</a:t>
            </a:r>
            <a:r>
              <a:rPr lang="en-US" sz="1600" dirty="0" smtClean="0"/>
              <a:t>	</a:t>
            </a:r>
            <a:r>
              <a:rPr lang="en-US" sz="1600" b="1" dirty="0" smtClean="0">
                <a:solidFill>
                  <a:srgbClr val="0066FF"/>
                </a:solidFill>
              </a:rPr>
              <a:t>Electro-Explosive Device</a:t>
            </a:r>
          </a:p>
          <a:p>
            <a:pPr>
              <a:lnSpc>
                <a:spcPct val="120000"/>
              </a:lnSpc>
            </a:pPr>
            <a:r>
              <a:rPr lang="en-US" sz="1600" b="1" u="sng" dirty="0" smtClean="0"/>
              <a:t>ESD</a:t>
            </a:r>
            <a:r>
              <a:rPr lang="en-US" sz="1600" dirty="0" smtClean="0"/>
              <a:t>	</a:t>
            </a:r>
            <a:r>
              <a:rPr lang="en-US" sz="1600" b="1" dirty="0" smtClean="0">
                <a:solidFill>
                  <a:srgbClr val="0066FF"/>
                </a:solidFill>
              </a:rPr>
              <a:t>Electrostatic Discharge</a:t>
            </a:r>
          </a:p>
          <a:p>
            <a:pPr>
              <a:lnSpc>
                <a:spcPct val="120000"/>
              </a:lnSpc>
            </a:pPr>
            <a:r>
              <a:rPr lang="en-US" sz="1600" b="1" u="sng" dirty="0" smtClean="0"/>
              <a:t>FOM</a:t>
            </a:r>
            <a:r>
              <a:rPr lang="en-US" sz="1600" dirty="0" smtClean="0"/>
              <a:t>	</a:t>
            </a:r>
            <a:r>
              <a:rPr lang="en-US" sz="1600" b="1" dirty="0" smtClean="0">
                <a:solidFill>
                  <a:srgbClr val="0066FF"/>
                </a:solidFill>
              </a:rPr>
              <a:t>Facility Operations Manager</a:t>
            </a:r>
          </a:p>
          <a:p>
            <a:pPr>
              <a:lnSpc>
                <a:spcPct val="120000"/>
              </a:lnSpc>
            </a:pPr>
            <a:r>
              <a:rPr lang="en-US" sz="1600" b="1" u="sng" dirty="0" smtClean="0"/>
              <a:t>GSFC</a:t>
            </a:r>
            <a:r>
              <a:rPr lang="en-US" sz="1600" dirty="0" smtClean="0"/>
              <a:t>   </a:t>
            </a:r>
            <a:r>
              <a:rPr lang="en-US" sz="1600" b="1" dirty="0" smtClean="0">
                <a:solidFill>
                  <a:srgbClr val="0066FF"/>
                </a:solidFill>
              </a:rPr>
              <a:t>Goddard Space Flight Center</a:t>
            </a:r>
          </a:p>
          <a:p>
            <a:pPr>
              <a:lnSpc>
                <a:spcPct val="120000"/>
              </a:lnSpc>
            </a:pPr>
            <a:r>
              <a:rPr lang="en-US" sz="1600" b="1" u="sng" dirty="0" smtClean="0"/>
              <a:t>HOP</a:t>
            </a:r>
            <a:r>
              <a:rPr lang="en-US" sz="1600" dirty="0" smtClean="0"/>
              <a:t>	</a:t>
            </a:r>
            <a:r>
              <a:rPr lang="en-US" sz="1600" b="1" dirty="0" smtClean="0">
                <a:solidFill>
                  <a:srgbClr val="0066FF"/>
                </a:solidFill>
              </a:rPr>
              <a:t>Hazardous Operating Procedures</a:t>
            </a:r>
          </a:p>
          <a:p>
            <a:pPr>
              <a:lnSpc>
                <a:spcPct val="120000"/>
              </a:lnSpc>
            </a:pPr>
            <a:r>
              <a:rPr lang="en-US" sz="1600" b="1" u="sng" dirty="0" smtClean="0"/>
              <a:t>LD</a:t>
            </a:r>
            <a:r>
              <a:rPr lang="en-US" sz="1600" dirty="0" smtClean="0"/>
              <a:t>	</a:t>
            </a:r>
            <a:r>
              <a:rPr lang="en-US" sz="1600" b="1" dirty="0" smtClean="0">
                <a:solidFill>
                  <a:srgbClr val="0066FF"/>
                </a:solidFill>
              </a:rPr>
              <a:t>Lifting Device</a:t>
            </a:r>
          </a:p>
          <a:p>
            <a:pPr>
              <a:lnSpc>
                <a:spcPct val="120000"/>
              </a:lnSpc>
            </a:pPr>
            <a:r>
              <a:rPr lang="en-US" sz="1600" b="1" u="sng" dirty="0" smtClean="0"/>
              <a:t>LDE </a:t>
            </a:r>
            <a:r>
              <a:rPr lang="en-US" sz="1600" dirty="0" smtClean="0"/>
              <a:t>	</a:t>
            </a:r>
            <a:r>
              <a:rPr lang="en-US" sz="1600" b="1" dirty="0" smtClean="0">
                <a:solidFill>
                  <a:srgbClr val="0066FF"/>
                </a:solidFill>
              </a:rPr>
              <a:t>Lifting Devices and Equipment</a:t>
            </a:r>
            <a:endParaRPr lang="en-US" sz="1600" b="1" u="sng" dirty="0" smtClean="0"/>
          </a:p>
          <a:p>
            <a:pPr>
              <a:lnSpc>
                <a:spcPct val="120000"/>
              </a:lnSpc>
            </a:pPr>
            <a:r>
              <a:rPr lang="en-US" sz="1600" b="1" u="sng" dirty="0" smtClean="0"/>
              <a:t>LE</a:t>
            </a:r>
            <a:r>
              <a:rPr lang="en-US" sz="1600" dirty="0" smtClean="0"/>
              <a:t>	</a:t>
            </a:r>
            <a:r>
              <a:rPr lang="en-US" sz="1600" b="1" dirty="0" smtClean="0">
                <a:solidFill>
                  <a:srgbClr val="0066FF"/>
                </a:solidFill>
              </a:rPr>
              <a:t>Lifting Equipment</a:t>
            </a:r>
          </a:p>
          <a:p>
            <a:pPr>
              <a:lnSpc>
                <a:spcPct val="120000"/>
              </a:lnSpc>
            </a:pPr>
            <a:r>
              <a:rPr lang="en-US" sz="1600" b="1" u="sng" dirty="0" smtClean="0"/>
              <a:t>LSP</a:t>
            </a:r>
            <a:r>
              <a:rPr lang="en-US" sz="1600" b="1" dirty="0" smtClean="0"/>
              <a:t> 	</a:t>
            </a:r>
            <a:r>
              <a:rPr lang="en-US" sz="1600" b="1" dirty="0" smtClean="0">
                <a:solidFill>
                  <a:srgbClr val="0066FF"/>
                </a:solidFill>
              </a:rPr>
              <a:t>Lifting Service Provider</a:t>
            </a:r>
          </a:p>
          <a:p>
            <a:pPr>
              <a:lnSpc>
                <a:spcPct val="120000"/>
              </a:lnSpc>
            </a:pPr>
            <a:r>
              <a:rPr lang="en-US" sz="1600" b="1" u="sng" dirty="0" smtClean="0"/>
              <a:t>NIOSH</a:t>
            </a:r>
            <a:r>
              <a:rPr lang="en-US" sz="1600" dirty="0" smtClean="0"/>
              <a:t> </a:t>
            </a:r>
            <a:r>
              <a:rPr lang="en-US" sz="1600" b="1" dirty="0" smtClean="0">
                <a:solidFill>
                  <a:srgbClr val="0066FF"/>
                </a:solidFill>
              </a:rPr>
              <a:t>National Institute for Occupational Safety 	and Health  </a:t>
            </a:r>
          </a:p>
          <a:p>
            <a:pPr>
              <a:lnSpc>
                <a:spcPct val="120000"/>
              </a:lnSpc>
            </a:pPr>
            <a:r>
              <a:rPr lang="en-US" sz="1600" b="1" u="sng" dirty="0" smtClean="0"/>
              <a:t>OEM</a:t>
            </a:r>
            <a:r>
              <a:rPr lang="en-US" sz="1600" dirty="0" smtClean="0"/>
              <a:t>	 </a:t>
            </a:r>
            <a:r>
              <a:rPr lang="en-US" sz="1600" b="1" dirty="0" smtClean="0">
                <a:solidFill>
                  <a:srgbClr val="0066FF"/>
                </a:solidFill>
              </a:rPr>
              <a:t>Original Equipment Manufacturer</a:t>
            </a:r>
          </a:p>
          <a:p>
            <a:pPr>
              <a:lnSpc>
                <a:spcPct val="120000"/>
              </a:lnSpc>
            </a:pPr>
            <a:r>
              <a:rPr lang="en-US" sz="1600" b="1" u="sng" dirty="0" smtClean="0"/>
              <a:t>OLOC</a:t>
            </a:r>
            <a:r>
              <a:rPr lang="en-US" sz="1600" dirty="0" smtClean="0"/>
              <a:t>  </a:t>
            </a:r>
            <a:r>
              <a:rPr lang="en-US" sz="1600" b="1" dirty="0" smtClean="0">
                <a:solidFill>
                  <a:srgbClr val="0066FF"/>
                </a:solidFill>
              </a:rPr>
              <a:t>Off Load Operation with Constraints</a:t>
            </a:r>
          </a:p>
          <a:p>
            <a:pPr>
              <a:lnSpc>
                <a:spcPct val="120000"/>
              </a:lnSpc>
            </a:pPr>
            <a:r>
              <a:rPr lang="en-US" sz="1600" b="1" u="sng" dirty="0" smtClean="0"/>
              <a:t>OSHA</a:t>
            </a:r>
            <a:r>
              <a:rPr lang="en-US" sz="1600" dirty="0" smtClean="0"/>
              <a:t> 	</a:t>
            </a:r>
            <a:r>
              <a:rPr lang="en-US" sz="1600" b="1" dirty="0" smtClean="0">
                <a:solidFill>
                  <a:srgbClr val="0066FF"/>
                </a:solidFill>
              </a:rPr>
              <a:t>Occupational Safety and Health  	Administration</a:t>
            </a:r>
          </a:p>
          <a:p>
            <a:pPr>
              <a:lnSpc>
                <a:spcPct val="120000"/>
              </a:lnSpc>
            </a:pPr>
            <a:r>
              <a:rPr lang="en-US" sz="1600" b="1" u="sng" dirty="0" smtClean="0"/>
              <a:t>PIC</a:t>
            </a:r>
            <a:r>
              <a:rPr lang="en-US" sz="1600" dirty="0" smtClean="0"/>
              <a:t>	</a:t>
            </a:r>
            <a:r>
              <a:rPr lang="en-US" sz="1600" b="1" dirty="0" smtClean="0">
                <a:solidFill>
                  <a:srgbClr val="0066FF"/>
                </a:solidFill>
              </a:rPr>
              <a:t>Person In Charge</a:t>
            </a:r>
          </a:p>
          <a:p>
            <a:pPr>
              <a:lnSpc>
                <a:spcPct val="120000"/>
              </a:lnSpc>
            </a:pPr>
            <a:r>
              <a:rPr lang="en-US" sz="1600" b="1" u="sng" dirty="0" smtClean="0"/>
              <a:t>PPE</a:t>
            </a:r>
            <a:r>
              <a:rPr lang="en-US" sz="1600" dirty="0" smtClean="0"/>
              <a:t>	</a:t>
            </a:r>
            <a:r>
              <a:rPr lang="en-US" sz="1600" b="1" dirty="0" smtClean="0">
                <a:solidFill>
                  <a:srgbClr val="0066FF"/>
                </a:solidFill>
              </a:rPr>
              <a:t>Personal Protective Equipment</a:t>
            </a:r>
          </a:p>
          <a:p>
            <a:pPr>
              <a:lnSpc>
                <a:spcPct val="120000"/>
              </a:lnSpc>
            </a:pPr>
            <a:r>
              <a:rPr lang="en-US" sz="1600" b="1" u="sng" dirty="0" smtClean="0"/>
              <a:t>QA</a:t>
            </a:r>
            <a:r>
              <a:rPr lang="en-US" sz="1600" dirty="0" smtClean="0"/>
              <a:t>	</a:t>
            </a:r>
            <a:r>
              <a:rPr lang="en-US" sz="1600" b="1" dirty="0" smtClean="0">
                <a:solidFill>
                  <a:srgbClr val="0066FF"/>
                </a:solidFill>
              </a:rPr>
              <a:t>Quality Assurance</a:t>
            </a:r>
          </a:p>
          <a:p>
            <a:pPr>
              <a:lnSpc>
                <a:spcPct val="120000"/>
              </a:lnSpc>
            </a:pPr>
            <a:r>
              <a:rPr lang="en-US" sz="1600" b="1" u="sng" dirty="0" smtClean="0"/>
              <a:t>RECERT</a:t>
            </a:r>
            <a:r>
              <a:rPr lang="en-US" sz="1600" dirty="0" smtClean="0"/>
              <a:t> </a:t>
            </a:r>
            <a:r>
              <a:rPr lang="en-US" sz="1600" b="1" dirty="0" smtClean="0">
                <a:solidFill>
                  <a:srgbClr val="0066FF"/>
                </a:solidFill>
              </a:rPr>
              <a:t>Recertification Program</a:t>
            </a:r>
          </a:p>
          <a:p>
            <a:pPr>
              <a:lnSpc>
                <a:spcPct val="120000"/>
              </a:lnSpc>
              <a:buNone/>
            </a:pPr>
            <a:r>
              <a:rPr lang="en-US" sz="1600" dirty="0" smtClean="0">
                <a:solidFill>
                  <a:srgbClr val="0066FF"/>
                </a:solidFill>
              </a:rPr>
              <a:t>	</a:t>
            </a:r>
            <a:r>
              <a:rPr lang="en-US" sz="1600" b="1" dirty="0" smtClean="0">
                <a:solidFill>
                  <a:srgbClr val="0066FF"/>
                </a:solidFill>
              </a:rPr>
              <a:t>Replace with LDE Group –Certification Program</a:t>
            </a:r>
          </a:p>
          <a:p>
            <a:pPr>
              <a:lnSpc>
                <a:spcPct val="120000"/>
              </a:lnSpc>
            </a:pPr>
            <a:r>
              <a:rPr lang="en-US" sz="1600" b="1" u="sng" dirty="0" smtClean="0"/>
              <a:t>SWL</a:t>
            </a:r>
            <a:r>
              <a:rPr lang="en-US" sz="1600" dirty="0" smtClean="0"/>
              <a:t>	</a:t>
            </a:r>
            <a:r>
              <a:rPr lang="en-US" sz="1600" b="1" dirty="0" smtClean="0">
                <a:solidFill>
                  <a:srgbClr val="0066FF"/>
                </a:solidFill>
              </a:rPr>
              <a:t>Safe Working Load</a:t>
            </a:r>
          </a:p>
          <a:p>
            <a:pPr>
              <a:lnSpc>
                <a:spcPct val="120000"/>
              </a:lnSpc>
            </a:pPr>
            <a:r>
              <a:rPr lang="en-US" sz="1600" b="1" u="sng" dirty="0" smtClean="0"/>
              <a:t>WFF</a:t>
            </a:r>
            <a:r>
              <a:rPr lang="en-US" sz="1600" dirty="0" smtClean="0"/>
              <a:t>	</a:t>
            </a:r>
            <a:r>
              <a:rPr lang="en-US" sz="1600" b="1" dirty="0" smtClean="0">
                <a:solidFill>
                  <a:srgbClr val="0066FF"/>
                </a:solidFill>
              </a:rPr>
              <a:t>Wallops Flight Facility</a:t>
            </a:r>
          </a:p>
          <a:p>
            <a:pPr>
              <a:lnSpc>
                <a:spcPct val="120000"/>
              </a:lnSpc>
            </a:pPr>
            <a:r>
              <a:rPr lang="en-US" sz="1600" b="1" u="sng" dirty="0" smtClean="0"/>
              <a:t>WOA</a:t>
            </a:r>
            <a:r>
              <a:rPr lang="en-US" sz="1600" dirty="0" smtClean="0"/>
              <a:t>	 </a:t>
            </a:r>
            <a:r>
              <a:rPr lang="en-US" sz="1600" b="1" dirty="0" smtClean="0">
                <a:solidFill>
                  <a:srgbClr val="0066FF"/>
                </a:solidFill>
              </a:rPr>
              <a:t>Work Order Authorization</a:t>
            </a:r>
          </a:p>
          <a:p>
            <a:pPr>
              <a:buNone/>
            </a:pPr>
            <a:endParaRPr lang="en-US" sz="1600" dirty="0" smtClean="0"/>
          </a:p>
          <a:p>
            <a:pPr lvl="2" eaLnBrk="1" hangingPunct="1">
              <a:buNone/>
              <a:defRPr/>
            </a:pPr>
            <a:endParaRPr lang="en-US" sz="1600" b="1" u="sng" dirty="0" smtClean="0"/>
          </a:p>
        </p:txBody>
      </p:sp>
      <p:pic>
        <p:nvPicPr>
          <p:cNvPr id="82948" name="Picture 5"/>
          <p:cNvPicPr>
            <a:picLocks noChangeAspect="1" noChangeArrowheads="1"/>
          </p:cNvPicPr>
          <p:nvPr/>
        </p:nvPicPr>
        <p:blipFill>
          <a:blip r:embed="rId3" cstate="print"/>
          <a:srcRect l="-688" t="-635" r="-688" b="-635"/>
          <a:stretch>
            <a:fillRect/>
          </a:stretch>
        </p:blipFill>
        <p:spPr bwMode="auto">
          <a:xfrm>
            <a:off x="0" y="0"/>
            <a:ext cx="1165712" cy="990600"/>
          </a:xfrm>
          <a:prstGeom prst="rect">
            <a:avLst/>
          </a:prstGeom>
          <a:noFill/>
          <a:ln w="9525">
            <a:noFill/>
            <a:miter lim="800000"/>
            <a:headEnd/>
            <a:tailEnd/>
          </a:ln>
        </p:spPr>
      </p:pic>
      <p:pic>
        <p:nvPicPr>
          <p:cNvPr id="82949" name="Picture 6" descr="100px-Gsfclogo.gif"/>
          <p:cNvPicPr>
            <a:picLocks noChangeAspect="1" noChangeArrowheads="1"/>
          </p:cNvPicPr>
          <p:nvPr/>
        </p:nvPicPr>
        <p:blipFill>
          <a:blip r:embed="rId4" cstate="print"/>
          <a:srcRect/>
          <a:stretch>
            <a:fillRect/>
          </a:stretch>
        </p:blipFill>
        <p:spPr bwMode="auto">
          <a:xfrm>
            <a:off x="7772400" y="0"/>
            <a:ext cx="1371600" cy="1066800"/>
          </a:xfrm>
          <a:prstGeom prst="rect">
            <a:avLst/>
          </a:prstGeom>
          <a:noFill/>
          <a:ln w="9525">
            <a:noFill/>
            <a:miter lim="800000"/>
            <a:headEnd/>
            <a:tailEnd/>
          </a:ln>
        </p:spPr>
      </p:pic>
      <p:sp>
        <p:nvSpPr>
          <p:cNvPr id="6" name="Title 1"/>
          <p:cNvSpPr txBox="1">
            <a:spLocks/>
          </p:cNvSpPr>
          <p:nvPr/>
        </p:nvSpPr>
        <p:spPr>
          <a:xfrm>
            <a:off x="22860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ChangeArrowheads="1"/>
          </p:cNvSpPr>
          <p:nvPr/>
        </p:nvSpPr>
        <p:spPr bwMode="auto">
          <a:xfrm>
            <a:off x="0" y="1115838"/>
            <a:ext cx="4724400" cy="5742161"/>
          </a:xfrm>
          <a:prstGeom prst="rect">
            <a:avLst/>
          </a:prstGeom>
          <a:solidFill>
            <a:srgbClr val="66FF33"/>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b="1" i="0" u="sng" strike="noStrike" cap="none" normalizeH="0" baseline="0" dirty="0" smtClean="0">
                <a:ln>
                  <a:noFill/>
                </a:ln>
                <a:solidFill>
                  <a:schemeClr val="tx1"/>
                </a:solidFill>
                <a:effectLst/>
                <a:latin typeface="Arial" pitchFamily="34" charset="0"/>
                <a:ea typeface="Times New Roman" pitchFamily="18" charset="0"/>
              </a:rPr>
              <a:t>Procedures</a:t>
            </a:r>
            <a:endParaRPr kumimoji="0" lang="en-US" b="1" i="0" u="sng" strike="noStrike" cap="none" normalizeH="0" baseline="0" dirty="0" smtClean="0">
              <a:ln>
                <a:noFill/>
              </a:ln>
              <a:solidFill>
                <a:schemeClr val="tx1"/>
              </a:solidFill>
              <a:effectLst/>
              <a:latin typeface="Arial" pitchFamily="34" charset="0"/>
            </a:endParaRPr>
          </a:p>
          <a:p>
            <a:pPr marL="114300" marR="0" lvl="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b="1" i="0" u="none" strike="noStrike" cap="none" normalizeH="0" baseline="0" dirty="0" smtClean="0">
                <a:ln>
                  <a:noFill/>
                </a:ln>
                <a:solidFill>
                  <a:srgbClr val="C00000"/>
                </a:solidFill>
                <a:effectLst/>
                <a:latin typeface="Arial" pitchFamily="34" charset="0"/>
                <a:ea typeface="Times New Roman" pitchFamily="18" charset="0"/>
              </a:rPr>
              <a:t>In this document, a requirement is identified by “shall,” a good practice by “should,” permission by “may” or “can,” expectation by “will” and descriptive material by “is.”</a:t>
            </a:r>
            <a:endParaRPr kumimoji="0" lang="en-US" b="1" i="0" u="none" strike="noStrike" cap="none" normalizeH="0" baseline="0" dirty="0" smtClean="0">
              <a:ln>
                <a:noFill/>
              </a:ln>
              <a:solidFill>
                <a:srgbClr val="C00000"/>
              </a:solidFill>
              <a:effectLst/>
              <a:latin typeface="Times New Roman" pitchFamily="18" charset="0"/>
              <a:cs typeface="Times New Roman" pitchFamily="18" charset="0"/>
            </a:endParaRPr>
          </a:p>
          <a:p>
            <a:pPr marL="293688" marR="0" lvl="0" algn="l" defTabSz="914400" rtl="0" eaLnBrk="0" fontAlgn="base" latinLnBrk="0" hangingPunct="0">
              <a:lnSpc>
                <a:spcPct val="100000"/>
              </a:lnSpc>
              <a:spcBef>
                <a:spcPct val="0"/>
              </a:spcBef>
              <a:spcAft>
                <a:spcPct val="0"/>
              </a:spcAft>
              <a:buClrTx/>
              <a:buSzTx/>
              <a:buFont typeface="Wingdings" pitchFamily="2" charset="2"/>
              <a:buChar char="Ø"/>
              <a:tabLst>
                <a:tab pos="457200" algn="r"/>
                <a:tab pos="2743200" algn="ctr"/>
                <a:tab pos="5486400" algn="r"/>
              </a:tabLst>
            </a:pPr>
            <a:r>
              <a:rPr lang="en-US" dirty="0" smtClean="0">
                <a:latin typeface="Arial" pitchFamily="34" charset="0"/>
                <a:ea typeface="Times New Roman" pitchFamily="18" charset="0"/>
              </a:rPr>
              <a:t> </a:t>
            </a:r>
            <a:r>
              <a:rPr kumimoji="0" lang="en-US" b="0" i="0" u="none" strike="noStrike" cap="none" normalizeH="0" baseline="0" dirty="0" smtClean="0">
                <a:ln>
                  <a:noFill/>
                </a:ln>
                <a:solidFill>
                  <a:schemeClr val="tx1"/>
                </a:solidFill>
                <a:effectLst/>
                <a:latin typeface="Arial" pitchFamily="34" charset="0"/>
                <a:ea typeface="Times New Roman" pitchFamily="18" charset="0"/>
              </a:rPr>
              <a:t>This directive establishes GSFC requirements for lifting operations.  It complements NASA-STD-8719.9 to ensure the safety of all personnel and equipment involved in lifting operations at all levels of complexity.</a:t>
            </a:r>
            <a:endParaRPr kumimoji="0" lang="en-US" b="0" i="0" u="none" strike="noStrike" cap="none" normalizeH="0" baseline="0" dirty="0" smtClean="0">
              <a:ln>
                <a:noFill/>
              </a:ln>
              <a:solidFill>
                <a:schemeClr val="tx1"/>
              </a:solidFill>
              <a:effectLst/>
              <a:latin typeface="Arial" pitchFamily="34" charset="0"/>
            </a:endParaRPr>
          </a:p>
          <a:p>
            <a:pPr marL="293688" marR="0" lvl="0" indent="114300" algn="l" defTabSz="914400" rtl="0" eaLnBrk="0" fontAlgn="base" latinLnBrk="0" hangingPunct="0">
              <a:lnSpc>
                <a:spcPct val="100000"/>
              </a:lnSpc>
              <a:spcBef>
                <a:spcPct val="0"/>
              </a:spcBef>
              <a:spcAft>
                <a:spcPct val="0"/>
              </a:spcAft>
              <a:buClrTx/>
              <a:buSzTx/>
              <a:buFont typeface="Wingdings" pitchFamily="2" charset="2"/>
              <a:buChar char="Ø"/>
              <a:tabLst>
                <a:tab pos="342900" algn="r"/>
                <a:tab pos="407988" algn="r"/>
                <a:tab pos="750888" algn="l"/>
              </a:tabLst>
            </a:pPr>
            <a:r>
              <a:rPr lang="en-US" dirty="0" smtClean="0">
                <a:latin typeface="Arial" pitchFamily="34" charset="0"/>
                <a:ea typeface="Times New Roman" pitchFamily="18" charset="0"/>
              </a:rPr>
              <a:t> </a:t>
            </a:r>
            <a:r>
              <a:rPr kumimoji="0" lang="en-US" b="0" i="0" u="none" strike="noStrike" cap="none" normalizeH="0" baseline="0" dirty="0" smtClean="0">
                <a:ln>
                  <a:noFill/>
                </a:ln>
                <a:solidFill>
                  <a:schemeClr val="tx1"/>
                </a:solidFill>
                <a:effectLst/>
                <a:latin typeface="Arial" pitchFamily="34" charset="0"/>
                <a:ea typeface="Times New Roman" pitchFamily="18" charset="0"/>
              </a:rPr>
              <a:t>For use at a contractor’s facility, the requirements of this directive may be tailored and reissued as a project document and controlled in accordance with GPR 1410.2, and invoked in the applicable contract(s). </a:t>
            </a:r>
          </a:p>
          <a:p>
            <a:pPr marL="293688" marR="0" lvl="0" indent="114300" algn="l" defTabSz="914400" rtl="0" eaLnBrk="0" fontAlgn="base" latinLnBrk="0" hangingPunct="0">
              <a:lnSpc>
                <a:spcPct val="100000"/>
              </a:lnSpc>
              <a:spcBef>
                <a:spcPct val="0"/>
              </a:spcBef>
              <a:spcAft>
                <a:spcPct val="0"/>
              </a:spcAft>
              <a:buClrTx/>
              <a:buSzTx/>
              <a:buFont typeface="Wingdings" pitchFamily="2" charset="2"/>
              <a:buChar char="Ø"/>
              <a:tabLst>
                <a:tab pos="342900" algn="r"/>
                <a:tab pos="407988" algn="r"/>
                <a:tab pos="750888" algn="l"/>
              </a:tabLst>
            </a:pPr>
            <a:endParaRPr lang="en-US" dirty="0" smtClean="0">
              <a:latin typeface="Arial" pitchFamily="34" charset="0"/>
            </a:endParaRPr>
          </a:p>
          <a:p>
            <a:pPr marL="293688" marR="0" lvl="0" indent="114300" algn="l" defTabSz="914400" rtl="0" eaLnBrk="0" fontAlgn="base" latinLnBrk="0" hangingPunct="0">
              <a:lnSpc>
                <a:spcPct val="100000"/>
              </a:lnSpc>
              <a:spcBef>
                <a:spcPct val="0"/>
              </a:spcBef>
              <a:spcAft>
                <a:spcPct val="0"/>
              </a:spcAft>
              <a:buClrTx/>
              <a:buSzTx/>
              <a:buFont typeface="Wingdings" pitchFamily="2" charset="2"/>
              <a:buChar char="Ø"/>
              <a:tabLst>
                <a:tab pos="342900" algn="r"/>
                <a:tab pos="407988" algn="r"/>
                <a:tab pos="750888" algn="l"/>
              </a:tabLst>
            </a:pPr>
            <a:endParaRPr kumimoji="0" lang="en-US" b="0" i="0" u="none" strike="noStrike" cap="none" normalizeH="0" baseline="0" dirty="0" smtClean="0">
              <a:ln>
                <a:noFill/>
              </a:ln>
              <a:solidFill>
                <a:schemeClr val="tx1"/>
              </a:solidFill>
              <a:effectLst/>
              <a:latin typeface="Arial" pitchFamily="34" charset="0"/>
            </a:endParaRPr>
          </a:p>
          <a:p>
            <a:pPr marL="293688" marR="0" lvl="0" indent="114300" algn="l" defTabSz="914400" rtl="0" eaLnBrk="0" fontAlgn="base" latinLnBrk="0" hangingPunct="0">
              <a:lnSpc>
                <a:spcPct val="100000"/>
              </a:lnSpc>
              <a:spcBef>
                <a:spcPct val="0"/>
              </a:spcBef>
              <a:spcAft>
                <a:spcPct val="0"/>
              </a:spcAft>
              <a:buClrTx/>
              <a:buSzTx/>
              <a:buFont typeface="Wingdings" pitchFamily="2" charset="2"/>
              <a:buChar char="Ø"/>
              <a:tabLst>
                <a:tab pos="342900" algn="r"/>
                <a:tab pos="407988" algn="r"/>
                <a:tab pos="750888" algn="l"/>
              </a:tabLst>
            </a:pPr>
            <a:endParaRPr kumimoji="0" lang="en-US" sz="500" b="0" i="0" u="none" strike="noStrike" cap="none" normalizeH="0" baseline="0" dirty="0" smtClean="0">
              <a:ln>
                <a:noFill/>
              </a:ln>
              <a:solidFill>
                <a:schemeClr val="tx1"/>
              </a:solidFill>
              <a:effectLst/>
              <a:latin typeface="Arial" pitchFamily="34" charset="0"/>
            </a:endParaRPr>
          </a:p>
        </p:txBody>
      </p:sp>
      <p:pic>
        <p:nvPicPr>
          <p:cNvPr id="7" name="Picture 5"/>
          <p:cNvPicPr>
            <a:picLocks noChangeAspect="1" noChangeArrowheads="1"/>
          </p:cNvPicPr>
          <p:nvPr/>
        </p:nvPicPr>
        <p:blipFill>
          <a:blip r:embed="rId2" cstate="print"/>
          <a:srcRect l="-688" t="-635" r="-688" b="-635"/>
          <a:stretch>
            <a:fillRect/>
          </a:stretch>
        </p:blipFill>
        <p:spPr bwMode="auto">
          <a:xfrm>
            <a:off x="0" y="1"/>
            <a:ext cx="1165712" cy="990600"/>
          </a:xfrm>
          <a:prstGeom prst="rect">
            <a:avLst/>
          </a:prstGeom>
          <a:noFill/>
          <a:ln w="9525">
            <a:noFill/>
            <a:miter lim="800000"/>
            <a:headEnd/>
            <a:tailEnd/>
          </a:ln>
        </p:spPr>
      </p:pic>
      <p:pic>
        <p:nvPicPr>
          <p:cNvPr id="8" name="Picture 6" descr="100px-Gsfclogo.gif"/>
          <p:cNvPicPr>
            <a:picLocks noChangeAspect="1" noChangeArrowheads="1"/>
          </p:cNvPicPr>
          <p:nvPr/>
        </p:nvPicPr>
        <p:blipFill>
          <a:blip r:embed="rId3" cstate="print"/>
          <a:srcRect l="6667" b="6667"/>
          <a:stretch>
            <a:fillRect/>
          </a:stretch>
        </p:blipFill>
        <p:spPr bwMode="auto">
          <a:xfrm>
            <a:off x="8077200" y="0"/>
            <a:ext cx="1066800" cy="1066800"/>
          </a:xfrm>
          <a:prstGeom prst="rect">
            <a:avLst/>
          </a:prstGeom>
          <a:noFill/>
          <a:ln w="9525">
            <a:noFill/>
            <a:miter lim="800000"/>
            <a:headEnd/>
            <a:tailEnd/>
          </a:ln>
        </p:spPr>
      </p:pic>
      <p:sp>
        <p:nvSpPr>
          <p:cNvPr id="9" name="Title 1"/>
          <p:cNvSpPr txBox="1">
            <a:spLocks/>
          </p:cNvSpPr>
          <p:nvPr/>
        </p:nvSpPr>
        <p:spPr>
          <a:xfrm>
            <a:off x="1371600" y="0"/>
            <a:ext cx="6629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406544" name="Picture 16" descr="http://www.performancepeople.com/uploads/images/caterpillar-forklifts_03.jpg"/>
          <p:cNvPicPr>
            <a:picLocks noChangeAspect="1" noChangeArrowheads="1"/>
          </p:cNvPicPr>
          <p:nvPr/>
        </p:nvPicPr>
        <p:blipFill>
          <a:blip r:embed="rId4" cstate="print"/>
          <a:srcRect r="10000"/>
          <a:stretch>
            <a:fillRect/>
          </a:stretch>
        </p:blipFill>
        <p:spPr bwMode="auto">
          <a:xfrm>
            <a:off x="6400800" y="1066800"/>
            <a:ext cx="2743200" cy="1828800"/>
          </a:xfrm>
          <a:prstGeom prst="rect">
            <a:avLst/>
          </a:prstGeom>
          <a:noFill/>
        </p:spPr>
      </p:pic>
      <p:pic>
        <p:nvPicPr>
          <p:cNvPr id="406546" name="Picture 18" descr="http://www.jacforklifts.co.za/wp-content/uploads/CPCD20.png"/>
          <p:cNvPicPr>
            <a:picLocks noChangeAspect="1" noChangeArrowheads="1"/>
          </p:cNvPicPr>
          <p:nvPr/>
        </p:nvPicPr>
        <p:blipFill>
          <a:blip r:embed="rId5" cstate="print"/>
          <a:srcRect b="6250"/>
          <a:stretch>
            <a:fillRect/>
          </a:stretch>
        </p:blipFill>
        <p:spPr bwMode="auto">
          <a:xfrm>
            <a:off x="4800600" y="2895600"/>
            <a:ext cx="2589688" cy="2286000"/>
          </a:xfrm>
          <a:prstGeom prst="rect">
            <a:avLst/>
          </a:prstGeom>
          <a:noFill/>
        </p:spPr>
      </p:pic>
      <p:pic>
        <p:nvPicPr>
          <p:cNvPr id="406548" name="Picture 20" descr="http://www.forkforce.com.au/productimages/c-9.jpg"/>
          <p:cNvPicPr>
            <a:picLocks noChangeAspect="1" noChangeArrowheads="1"/>
          </p:cNvPicPr>
          <p:nvPr/>
        </p:nvPicPr>
        <p:blipFill>
          <a:blip r:embed="rId6" cstate="print"/>
          <a:srcRect/>
          <a:stretch>
            <a:fillRect/>
          </a:stretch>
        </p:blipFill>
        <p:spPr bwMode="auto">
          <a:xfrm>
            <a:off x="7086600" y="5003141"/>
            <a:ext cx="2057400" cy="1854858"/>
          </a:xfrm>
          <a:prstGeom prst="rect">
            <a:avLst/>
          </a:prstGeom>
          <a:noFill/>
        </p:spPr>
      </p:pic>
      <p:pic>
        <p:nvPicPr>
          <p:cNvPr id="406550" name="Picture 22" descr="http://www.imexbb.com/Images/10624150/forklifts.jpg"/>
          <p:cNvPicPr>
            <a:picLocks noChangeAspect="1" noChangeArrowheads="1"/>
          </p:cNvPicPr>
          <p:nvPr/>
        </p:nvPicPr>
        <p:blipFill>
          <a:blip r:embed="rId7" cstate="print"/>
          <a:srcRect l="17027" t="-4545" r="18268"/>
          <a:stretch>
            <a:fillRect/>
          </a:stretch>
        </p:blipFill>
        <p:spPr bwMode="auto">
          <a:xfrm>
            <a:off x="7391400" y="2755232"/>
            <a:ext cx="1752600" cy="2121568"/>
          </a:xfrm>
          <a:prstGeom prst="rect">
            <a:avLst/>
          </a:prstGeom>
          <a:noFill/>
        </p:spPr>
      </p:pic>
      <p:pic>
        <p:nvPicPr>
          <p:cNvPr id="406552" name="Picture 24" descr="http://www.equiptecuae.com/images/Electric%20Forklifts/big/3.jpg"/>
          <p:cNvPicPr>
            <a:picLocks noChangeAspect="1" noChangeArrowheads="1"/>
          </p:cNvPicPr>
          <p:nvPr/>
        </p:nvPicPr>
        <p:blipFill>
          <a:blip r:embed="rId8" cstate="print"/>
          <a:srcRect l="23536" t="13267" r="31352" b="12438"/>
          <a:stretch>
            <a:fillRect/>
          </a:stretch>
        </p:blipFill>
        <p:spPr bwMode="auto">
          <a:xfrm>
            <a:off x="4724400" y="990600"/>
            <a:ext cx="1752600" cy="2133600"/>
          </a:xfrm>
          <a:prstGeom prst="rect">
            <a:avLst/>
          </a:prstGeom>
          <a:noFill/>
        </p:spPr>
      </p:pic>
      <p:pic>
        <p:nvPicPr>
          <p:cNvPr id="406554" name="Picture 26" descr="http://www.performancepeople.com/uploads/images/bendi-forklifts_01.jpg"/>
          <p:cNvPicPr>
            <a:picLocks noChangeAspect="1" noChangeArrowheads="1"/>
          </p:cNvPicPr>
          <p:nvPr/>
        </p:nvPicPr>
        <p:blipFill>
          <a:blip r:embed="rId9" cstate="print"/>
          <a:srcRect l="16364" t="9091" r="18182"/>
          <a:stretch>
            <a:fillRect/>
          </a:stretch>
        </p:blipFill>
        <p:spPr bwMode="auto">
          <a:xfrm>
            <a:off x="4953000" y="5334000"/>
            <a:ext cx="1828800" cy="1524000"/>
          </a:xfrm>
          <a:prstGeom prst="rect">
            <a:avLst/>
          </a:prstGeom>
          <a:noFill/>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B51BAE"/>
        </a:solidFill>
        <a:effectLst/>
      </p:bgPr>
    </p:bg>
    <p:spTree>
      <p:nvGrpSpPr>
        <p:cNvPr id="1" name=""/>
        <p:cNvGrpSpPr/>
        <p:nvPr/>
      </p:nvGrpSpPr>
      <p:grpSpPr>
        <a:xfrm>
          <a:off x="0" y="0"/>
          <a:ext cx="0" cy="0"/>
          <a:chOff x="0" y="0"/>
          <a:chExt cx="0" cy="0"/>
        </a:xfrm>
      </p:grpSpPr>
      <p:pic>
        <p:nvPicPr>
          <p:cNvPr id="82949" name="Picture 6" descr="100px-Gsfclogo.gif"/>
          <p:cNvPicPr>
            <a:picLocks noChangeAspect="1" noChangeArrowheads="1"/>
          </p:cNvPicPr>
          <p:nvPr/>
        </p:nvPicPr>
        <p:blipFill>
          <a:blip r:embed="rId3" cstate="print"/>
          <a:srcRect/>
          <a:stretch>
            <a:fillRect/>
          </a:stretch>
        </p:blipFill>
        <p:spPr bwMode="auto">
          <a:xfrm>
            <a:off x="8001000" y="0"/>
            <a:ext cx="1143000" cy="1066800"/>
          </a:xfrm>
          <a:prstGeom prst="rect">
            <a:avLst/>
          </a:prstGeom>
          <a:noFill/>
          <a:ln w="9525">
            <a:noFill/>
            <a:miter lim="800000"/>
            <a:headEnd/>
            <a:tailEnd/>
          </a:ln>
        </p:spPr>
      </p:pic>
      <p:sp>
        <p:nvSpPr>
          <p:cNvPr id="242691" name="Rectangle 3"/>
          <p:cNvSpPr>
            <a:spLocks noGrp="1" noChangeArrowheads="1"/>
          </p:cNvSpPr>
          <p:nvPr>
            <p:ph idx="1"/>
          </p:nvPr>
        </p:nvSpPr>
        <p:spPr>
          <a:xfrm>
            <a:off x="0" y="1066800"/>
            <a:ext cx="6248400" cy="5791200"/>
          </a:xfrm>
          <a:solidFill>
            <a:srgbClr val="B51BAE"/>
          </a:solidFill>
        </p:spPr>
        <p:txBody>
          <a:bodyPr>
            <a:normAutofit fontScale="92500" lnSpcReduction="20000"/>
          </a:bodyPr>
          <a:lstStyle/>
          <a:p>
            <a:pPr eaLnBrk="1" hangingPunct="1">
              <a:buClr>
                <a:srgbClr val="FF0000"/>
              </a:buClr>
              <a:buSzPct val="100000"/>
              <a:defRPr/>
            </a:pPr>
            <a:r>
              <a:rPr lang="en-US" b="1" u="sng" dirty="0" smtClean="0">
                <a:solidFill>
                  <a:schemeClr val="bg1"/>
                </a:solidFill>
                <a:effectLst/>
              </a:rPr>
              <a:t>RESPONSIBILITIES</a:t>
            </a:r>
          </a:p>
          <a:p>
            <a:pPr eaLnBrk="1" hangingPunct="1">
              <a:buClr>
                <a:srgbClr val="FF0000"/>
              </a:buClr>
              <a:buSzPct val="100000"/>
              <a:defRPr/>
            </a:pPr>
            <a:r>
              <a:rPr lang="en-US" b="1" u="sng" dirty="0" smtClean="0">
                <a:solidFill>
                  <a:schemeClr val="bg1"/>
                </a:solidFill>
                <a:effectLst/>
              </a:rPr>
              <a:t>1.1 Lifting Service Provider (LSP) </a:t>
            </a:r>
          </a:p>
          <a:p>
            <a:pPr eaLnBrk="1" hangingPunct="1">
              <a:buClr>
                <a:srgbClr val="FF0000"/>
              </a:buClr>
              <a:buSzPct val="100000"/>
              <a:defRPr/>
            </a:pPr>
            <a:endParaRPr lang="en-US" sz="2400" b="1" dirty="0" smtClean="0">
              <a:solidFill>
                <a:schemeClr val="bg1"/>
              </a:solidFill>
            </a:endParaRPr>
          </a:p>
          <a:p>
            <a:pPr marL="627063" lvl="2" indent="461963">
              <a:buFont typeface="Wingdings" pitchFamily="2" charset="2"/>
              <a:buChar char="Ø"/>
              <a:defRPr/>
            </a:pPr>
            <a:r>
              <a:rPr lang="en-US" sz="3200" b="1" dirty="0" smtClean="0">
                <a:solidFill>
                  <a:schemeClr val="bg1"/>
                </a:solidFill>
              </a:rPr>
              <a:t>The LSP is the organization that provides a lifting service to a user, and is usually the owner/operator of the facility where the lift service is performed.  The LSP may provide their own LDE and/or operators, or task supporting organizations or contractors to provide LDE and/or operators.  The LSP shall be responsible for the following:</a:t>
            </a:r>
          </a:p>
          <a:p>
            <a:pPr lvl="2" eaLnBrk="1" hangingPunct="1">
              <a:defRPr/>
            </a:pPr>
            <a:endParaRPr lang="en-US" dirty="0" smtClean="0"/>
          </a:p>
        </p:txBody>
      </p:sp>
      <p:pic>
        <p:nvPicPr>
          <p:cNvPr id="82948" name="Picture 5"/>
          <p:cNvPicPr>
            <a:picLocks noChangeAspect="1" noChangeArrowheads="1"/>
          </p:cNvPicPr>
          <p:nvPr/>
        </p:nvPicPr>
        <p:blipFill>
          <a:blip r:embed="rId4" cstate="print"/>
          <a:srcRect l="-688" t="-635" r="-688" b="-635"/>
          <a:stretch>
            <a:fillRect/>
          </a:stretch>
        </p:blipFill>
        <p:spPr bwMode="auto">
          <a:xfrm>
            <a:off x="0" y="1"/>
            <a:ext cx="1165712" cy="990600"/>
          </a:xfrm>
          <a:prstGeom prst="rect">
            <a:avLst/>
          </a:prstGeom>
          <a:noFill/>
          <a:ln w="9525">
            <a:noFill/>
            <a:miter lim="800000"/>
            <a:headEnd/>
            <a:tailEnd/>
          </a:ln>
        </p:spPr>
      </p:pic>
      <p:sp>
        <p:nvSpPr>
          <p:cNvPr id="6" name="Title 1"/>
          <p:cNvSpPr txBox="1">
            <a:spLocks/>
          </p:cNvSpPr>
          <p:nvPr/>
        </p:nvSpPr>
        <p:spPr>
          <a:xfrm>
            <a:off x="1219200" y="0"/>
            <a:ext cx="6858000" cy="1066800"/>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405505" name="Picture 1"/>
          <p:cNvPicPr>
            <a:picLocks noChangeAspect="1" noChangeArrowheads="1"/>
          </p:cNvPicPr>
          <p:nvPr/>
        </p:nvPicPr>
        <p:blipFill>
          <a:blip r:embed="rId5" cstate="print"/>
          <a:srcRect/>
          <a:stretch>
            <a:fillRect/>
          </a:stretch>
        </p:blipFill>
        <p:spPr bwMode="auto">
          <a:xfrm>
            <a:off x="6324600" y="1143000"/>
            <a:ext cx="2445173" cy="3124200"/>
          </a:xfrm>
          <a:prstGeom prst="rect">
            <a:avLst/>
          </a:prstGeom>
          <a:noFill/>
          <a:ln w="9525">
            <a:noFill/>
            <a:miter lim="800000"/>
            <a:headEnd/>
            <a:tailEnd/>
          </a:ln>
        </p:spPr>
      </p:pic>
      <p:sp>
        <p:nvSpPr>
          <p:cNvPr id="8" name="TextBox 7"/>
          <p:cNvSpPr txBox="1"/>
          <p:nvPr/>
        </p:nvSpPr>
        <p:spPr>
          <a:xfrm>
            <a:off x="6324600" y="4267200"/>
            <a:ext cx="2667000" cy="923330"/>
          </a:xfrm>
          <a:prstGeom prst="rect">
            <a:avLst/>
          </a:prstGeom>
          <a:noFill/>
        </p:spPr>
        <p:txBody>
          <a:bodyPr wrap="square" rtlCol="0">
            <a:spAutoFit/>
          </a:bodyPr>
          <a:lstStyle/>
          <a:p>
            <a:r>
              <a:rPr lang="en-US" b="1" dirty="0" smtClean="0">
                <a:solidFill>
                  <a:schemeClr val="bg1"/>
                </a:solidFill>
              </a:rPr>
              <a:t>Carmine Mattiello</a:t>
            </a:r>
          </a:p>
          <a:p>
            <a:r>
              <a:rPr lang="en-US" b="1" dirty="0" smtClean="0">
                <a:solidFill>
                  <a:schemeClr val="bg1"/>
                </a:solidFill>
              </a:rPr>
              <a:t>Bldg. 7/10/15/29 complex Lifting Service Provider</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83973" name="Picture 6" descr="100px-Gsfclogo.gif"/>
          <p:cNvPicPr>
            <a:picLocks noChangeAspect="1" noChangeArrowheads="1"/>
          </p:cNvPicPr>
          <p:nvPr/>
        </p:nvPicPr>
        <p:blipFill>
          <a:blip r:embed="rId4"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83971" name="Rectangle 3"/>
          <p:cNvSpPr>
            <a:spLocks noGrp="1" noChangeArrowheads="1"/>
          </p:cNvSpPr>
          <p:nvPr>
            <p:ph idx="1"/>
          </p:nvPr>
        </p:nvSpPr>
        <p:spPr>
          <a:xfrm>
            <a:off x="0" y="1295400"/>
            <a:ext cx="9144000" cy="5562600"/>
          </a:xfrm>
          <a:solidFill>
            <a:srgbClr val="B51BAE"/>
          </a:solidFill>
        </p:spPr>
        <p:txBody>
          <a:bodyPr>
            <a:normAutofit fontScale="92500" lnSpcReduction="10000"/>
          </a:bodyPr>
          <a:lstStyle/>
          <a:p>
            <a:pPr lvl="1" eaLnBrk="1" hangingPunct="1">
              <a:lnSpc>
                <a:spcPct val="90000"/>
              </a:lnSpc>
              <a:buNone/>
            </a:pPr>
            <a:endParaRPr lang="en-US" sz="2800" b="1" u="sng" dirty="0" smtClean="0">
              <a:solidFill>
                <a:schemeClr val="bg1"/>
              </a:solidFill>
              <a:effectLst/>
            </a:endParaRPr>
          </a:p>
          <a:p>
            <a:pPr lvl="1" eaLnBrk="1" hangingPunct="1">
              <a:lnSpc>
                <a:spcPct val="90000"/>
              </a:lnSpc>
              <a:buClr>
                <a:srgbClr val="FF0000"/>
              </a:buClr>
              <a:buFont typeface="Wingdings 3" pitchFamily="18" charset="2"/>
              <a:buChar char="u"/>
            </a:pPr>
            <a:r>
              <a:rPr lang="en-US" sz="2800" b="1" u="sng" dirty="0" smtClean="0">
                <a:solidFill>
                  <a:schemeClr val="bg1"/>
                </a:solidFill>
                <a:effectLst/>
              </a:rPr>
              <a:t> 1.1  LSP</a:t>
            </a:r>
            <a:r>
              <a:rPr lang="en-US" sz="2800" b="1" u="sng" dirty="0" smtClean="0">
                <a:solidFill>
                  <a:schemeClr val="bg1"/>
                </a:solidFill>
              </a:rPr>
              <a:t> </a:t>
            </a:r>
            <a:r>
              <a:rPr lang="en-US" sz="2800" b="1" u="sng" dirty="0" smtClean="0">
                <a:solidFill>
                  <a:schemeClr val="bg1"/>
                </a:solidFill>
                <a:effectLst/>
              </a:rPr>
              <a:t>Responsibilities </a:t>
            </a:r>
            <a:r>
              <a:rPr lang="en-US" sz="2800" b="1" u="sng" dirty="0" smtClean="0">
                <a:solidFill>
                  <a:schemeClr val="bg1"/>
                </a:solidFill>
              </a:rPr>
              <a:t>(continued)</a:t>
            </a:r>
            <a:endParaRPr lang="en-US" sz="2800" b="1" u="sng" dirty="0" smtClean="0">
              <a:solidFill>
                <a:schemeClr val="bg1"/>
              </a:solidFill>
              <a:effectLst/>
            </a:endParaRPr>
          </a:p>
          <a:p>
            <a:pPr marL="907542" lvl="1" indent="-514350">
              <a:buClr>
                <a:schemeClr val="bg1"/>
              </a:buClr>
              <a:buFont typeface="+mj-lt"/>
              <a:buAutoNum type="alphaLcParenR"/>
            </a:pPr>
            <a:r>
              <a:rPr lang="en-US" sz="2800" dirty="0" smtClean="0">
                <a:solidFill>
                  <a:schemeClr val="bg1"/>
                </a:solidFill>
              </a:rPr>
              <a:t>Verifying that LDE operators and supporting personnel are properly designated, authorized, trained, and certified (see GPR 8719.1) at the time lifting operations are performed;</a:t>
            </a:r>
          </a:p>
          <a:p>
            <a:pPr marL="907542" lvl="1" indent="-514350">
              <a:buClr>
                <a:schemeClr val="bg1"/>
              </a:buClr>
              <a:buNone/>
            </a:pPr>
            <a:endParaRPr lang="en-US" sz="2800" dirty="0" smtClean="0">
              <a:solidFill>
                <a:schemeClr val="bg1"/>
              </a:solidFill>
            </a:endParaRPr>
          </a:p>
          <a:p>
            <a:pPr marL="907542" lvl="1" indent="-514350">
              <a:buClr>
                <a:schemeClr val="bg1"/>
              </a:buClr>
              <a:buFont typeface="+mj-lt"/>
              <a:buAutoNum type="alphaLcParenR" startAt="2"/>
            </a:pPr>
            <a:r>
              <a:rPr lang="en-US" sz="2800" dirty="0" smtClean="0">
                <a:solidFill>
                  <a:schemeClr val="bg1"/>
                </a:solidFill>
              </a:rPr>
              <a:t>Verifying that lift procedures and checklists, when needed (see Section 3.1), are available and understood for lifting operations; </a:t>
            </a:r>
          </a:p>
          <a:p>
            <a:pPr marL="907542" lvl="1" indent="-514350">
              <a:buClr>
                <a:schemeClr val="bg1"/>
              </a:buClr>
              <a:buNone/>
            </a:pPr>
            <a:endParaRPr lang="en-US" sz="2800" dirty="0" smtClean="0">
              <a:solidFill>
                <a:schemeClr val="bg1"/>
              </a:solidFill>
            </a:endParaRPr>
          </a:p>
          <a:p>
            <a:pPr marL="907542" lvl="1" indent="-514350">
              <a:buClr>
                <a:schemeClr val="bg1"/>
              </a:buClr>
              <a:buFont typeface="+mj-lt"/>
              <a:buAutoNum type="alphaLcParenR" startAt="3"/>
            </a:pPr>
            <a:r>
              <a:rPr lang="en-US" sz="2800" dirty="0" smtClean="0">
                <a:solidFill>
                  <a:schemeClr val="bg1"/>
                </a:solidFill>
              </a:rPr>
              <a:t>Verifying that deficient LDE or other lifting equipment that is removed from service is locked out or tagged out-of-service, and that RECERT is promptly notified;</a:t>
            </a:r>
          </a:p>
          <a:p>
            <a:pPr lvl="1"/>
            <a:endParaRPr lang="en-US" sz="2800" dirty="0" smtClean="0">
              <a:solidFill>
                <a:schemeClr val="bg1"/>
              </a:solidFill>
            </a:endParaRPr>
          </a:p>
          <a:p>
            <a:pPr lvl="1" eaLnBrk="1" hangingPunct="1">
              <a:lnSpc>
                <a:spcPct val="90000"/>
              </a:lnSpc>
              <a:buNone/>
            </a:pPr>
            <a:endParaRPr lang="en-US" sz="2800" b="1" u="sng" dirty="0" smtClean="0">
              <a:solidFill>
                <a:schemeClr val="bg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971">
                                            <p:txEl>
                                              <p:pRg st="2" end="2"/>
                                            </p:txEl>
                                          </p:spTgt>
                                        </p:tgtEl>
                                        <p:attrNameLst>
                                          <p:attrName>style.visibility</p:attrName>
                                        </p:attrNameLst>
                                      </p:cBhvr>
                                      <p:to>
                                        <p:strVal val="visible"/>
                                      </p:to>
                                    </p:set>
                                    <p:anim calcmode="lin" valueType="num">
                                      <p:cBhvr additive="base">
                                        <p:cTn id="7" dur="500" fill="hold"/>
                                        <p:tgtEl>
                                          <p:spTgt spid="839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39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3971">
                                            <p:txEl>
                                              <p:pRg st="4" end="4"/>
                                            </p:txEl>
                                          </p:spTgt>
                                        </p:tgtEl>
                                        <p:attrNameLst>
                                          <p:attrName>style.visibility</p:attrName>
                                        </p:attrNameLst>
                                      </p:cBhvr>
                                      <p:to>
                                        <p:strVal val="visible"/>
                                      </p:to>
                                    </p:set>
                                    <p:anim calcmode="lin" valueType="num">
                                      <p:cBhvr additive="base">
                                        <p:cTn id="13" dur="500" fill="hold"/>
                                        <p:tgtEl>
                                          <p:spTgt spid="83971">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39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3971">
                                            <p:txEl>
                                              <p:pRg st="6" end="6"/>
                                            </p:txEl>
                                          </p:spTgt>
                                        </p:tgtEl>
                                        <p:attrNameLst>
                                          <p:attrName>style.visibility</p:attrName>
                                        </p:attrNameLst>
                                      </p:cBhvr>
                                      <p:to>
                                        <p:strVal val="visible"/>
                                      </p:to>
                                    </p:set>
                                    <p:anim calcmode="lin" valueType="num">
                                      <p:cBhvr additive="base">
                                        <p:cTn id="19" dur="500" fill="hold"/>
                                        <p:tgtEl>
                                          <p:spTgt spid="83971">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39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457200" y="1524000"/>
            <a:ext cx="8305800" cy="5334000"/>
          </a:xfrm>
          <a:solidFill>
            <a:schemeClr val="bg2"/>
          </a:solidFill>
        </p:spPr>
        <p:txBody>
          <a:bodyPr>
            <a:normAutofit fontScale="47500" lnSpcReduction="20000"/>
          </a:bodyPr>
          <a:lstStyle/>
          <a:p>
            <a:pPr lvl="1" eaLnBrk="1" hangingPunct="1">
              <a:lnSpc>
                <a:spcPct val="90000"/>
              </a:lnSpc>
              <a:buNone/>
            </a:pPr>
            <a:endParaRPr lang="en-US" sz="2800" b="1" u="sng" dirty="0" smtClean="0">
              <a:effectLst/>
            </a:endParaRPr>
          </a:p>
          <a:p>
            <a:pPr lvl="1">
              <a:lnSpc>
                <a:spcPct val="90000"/>
              </a:lnSpc>
              <a:buNone/>
            </a:pPr>
            <a:r>
              <a:rPr lang="en-US" sz="5800" b="1" u="sng" dirty="0" smtClean="0">
                <a:effectLst/>
              </a:rPr>
              <a:t>1.1  LSP</a:t>
            </a:r>
            <a:r>
              <a:rPr lang="en-US" sz="5800" b="1" u="sng" dirty="0" smtClean="0"/>
              <a:t> </a:t>
            </a:r>
            <a:r>
              <a:rPr lang="en-US" sz="5800" b="1" u="sng" dirty="0" smtClean="0">
                <a:effectLst/>
              </a:rPr>
              <a:t>Responsibilities </a:t>
            </a:r>
            <a:r>
              <a:rPr lang="en-US" sz="6000" b="1" dirty="0" smtClean="0"/>
              <a:t>(</a:t>
            </a:r>
            <a:r>
              <a:rPr lang="en-US" sz="6000" b="1" u="sng" dirty="0" smtClean="0"/>
              <a:t>continued</a:t>
            </a:r>
            <a:r>
              <a:rPr lang="en-US" sz="6000" b="1" dirty="0" smtClean="0"/>
              <a:t>)</a:t>
            </a:r>
            <a:endParaRPr lang="en-US" sz="5800" b="1" u="sng" dirty="0" smtClean="0">
              <a:effectLst/>
            </a:endParaRPr>
          </a:p>
          <a:p>
            <a:pPr lvl="1"/>
            <a:endParaRPr lang="en-US" sz="2800" dirty="0" smtClean="0"/>
          </a:p>
          <a:p>
            <a:pPr marL="285750" lvl="1" indent="-285750">
              <a:lnSpc>
                <a:spcPct val="120000"/>
              </a:lnSpc>
              <a:spcBef>
                <a:spcPts val="600"/>
              </a:spcBef>
              <a:spcAft>
                <a:spcPts val="600"/>
              </a:spcAft>
              <a:buClr>
                <a:srgbClr val="FF0000"/>
              </a:buClr>
              <a:buFont typeface="+mj-lt"/>
              <a:buAutoNum type="alphaLcParenR" startAt="4"/>
            </a:pPr>
            <a:r>
              <a:rPr lang="en-US" sz="4400" dirty="0" smtClean="0"/>
              <a:t>Coordinating outages for load testing and inspections of lifting devices with RECERT to minimize conflicts with ongoing operations; </a:t>
            </a:r>
          </a:p>
          <a:p>
            <a:pPr marL="285750" lvl="1" indent="-285750">
              <a:lnSpc>
                <a:spcPct val="120000"/>
              </a:lnSpc>
              <a:spcBef>
                <a:spcPts val="600"/>
              </a:spcBef>
              <a:spcAft>
                <a:spcPts val="600"/>
              </a:spcAft>
              <a:buClr>
                <a:srgbClr val="FF0000"/>
              </a:buClr>
              <a:buFont typeface="+mj-lt"/>
              <a:buAutoNum type="alphaLcParenR" startAt="5"/>
            </a:pPr>
            <a:r>
              <a:rPr lang="en-US" sz="4400" dirty="0" smtClean="0"/>
              <a:t>  Providing lifting devices and/or lifting equipment, when requested by the Lifting Service User, appropriate for the lifting operation, i.e., certified for critical (and non-critical) lifts, or certified for non-critical lifts only;  </a:t>
            </a:r>
          </a:p>
          <a:p>
            <a:pPr marL="0" lvl="1" indent="0">
              <a:lnSpc>
                <a:spcPct val="120000"/>
              </a:lnSpc>
              <a:spcBef>
                <a:spcPts val="600"/>
              </a:spcBef>
              <a:spcAft>
                <a:spcPts val="600"/>
              </a:spcAft>
              <a:buClr>
                <a:srgbClr val="FF0000"/>
              </a:buClr>
              <a:buFont typeface="+mj-lt"/>
              <a:buAutoNum type="alphaLcParenR" startAt="5"/>
            </a:pPr>
            <a:r>
              <a:rPr lang="en-US" sz="4400" dirty="0" smtClean="0"/>
              <a:t>   Notifying the Facility Operations Manager (FOM) of any operations that may have unusual hazards or safety implications (see 1.11); and </a:t>
            </a:r>
          </a:p>
          <a:p>
            <a:pPr marL="0" lvl="1" indent="0">
              <a:lnSpc>
                <a:spcPct val="120000"/>
              </a:lnSpc>
              <a:spcBef>
                <a:spcPts val="600"/>
              </a:spcBef>
              <a:spcAft>
                <a:spcPts val="600"/>
              </a:spcAft>
              <a:buClr>
                <a:srgbClr val="FF0000"/>
              </a:buClr>
              <a:buFont typeface="+mj-lt"/>
              <a:buAutoNum type="alphaLcParenR" startAt="5"/>
            </a:pPr>
            <a:r>
              <a:rPr lang="en-US" sz="4400" dirty="0" smtClean="0"/>
              <a:t>   Safe conduct of all lifting operations.</a:t>
            </a:r>
          </a:p>
          <a:p>
            <a:pPr marL="623888" lvl="1" indent="406400"/>
            <a:endParaRPr lang="en-US" sz="2800" dirty="0" smtClean="0"/>
          </a:p>
          <a:p>
            <a:pPr lvl="1" eaLnBrk="1" hangingPunct="1">
              <a:lnSpc>
                <a:spcPct val="90000"/>
              </a:lnSpc>
              <a:buNone/>
            </a:pPr>
            <a:endParaRPr lang="en-US" sz="2800" b="1" u="sng" dirty="0" smtClean="0">
              <a:effectLst/>
            </a:endParaRPr>
          </a:p>
        </p:txBody>
      </p:sp>
      <p:pic>
        <p:nvPicPr>
          <p:cNvPr id="83972"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83973" name="Picture 6" descr="100px-Gsfclogo.gif"/>
          <p:cNvPicPr>
            <a:picLocks noChangeAspect="1" noChangeArrowheads="1"/>
          </p:cNvPicPr>
          <p:nvPr/>
        </p:nvPicPr>
        <p:blipFill>
          <a:blip r:embed="rId4"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971">
                                            <p:txEl>
                                              <p:pRg st="3" end="3"/>
                                            </p:txEl>
                                          </p:spTgt>
                                        </p:tgtEl>
                                        <p:attrNameLst>
                                          <p:attrName>style.visibility</p:attrName>
                                        </p:attrNameLst>
                                      </p:cBhvr>
                                      <p:to>
                                        <p:strVal val="visible"/>
                                      </p:to>
                                    </p:set>
                                    <p:anim calcmode="lin" valueType="num">
                                      <p:cBhvr additive="base">
                                        <p:cTn id="7" dur="500" fill="hold"/>
                                        <p:tgtEl>
                                          <p:spTgt spid="83971">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39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3971">
                                            <p:txEl>
                                              <p:pRg st="4" end="4"/>
                                            </p:txEl>
                                          </p:spTgt>
                                        </p:tgtEl>
                                        <p:attrNameLst>
                                          <p:attrName>style.visibility</p:attrName>
                                        </p:attrNameLst>
                                      </p:cBhvr>
                                      <p:to>
                                        <p:strVal val="visible"/>
                                      </p:to>
                                    </p:set>
                                    <p:anim calcmode="lin" valueType="num">
                                      <p:cBhvr additive="base">
                                        <p:cTn id="13" dur="500" fill="hold"/>
                                        <p:tgtEl>
                                          <p:spTgt spid="83971">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39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3971">
                                            <p:txEl>
                                              <p:pRg st="5" end="5"/>
                                            </p:txEl>
                                          </p:spTgt>
                                        </p:tgtEl>
                                        <p:attrNameLst>
                                          <p:attrName>style.visibility</p:attrName>
                                        </p:attrNameLst>
                                      </p:cBhvr>
                                      <p:to>
                                        <p:strVal val="visible"/>
                                      </p:to>
                                    </p:set>
                                    <p:anim calcmode="lin" valueType="num">
                                      <p:cBhvr additive="base">
                                        <p:cTn id="19" dur="500" fill="hold"/>
                                        <p:tgtEl>
                                          <p:spTgt spid="83971">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39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3971">
                                            <p:txEl>
                                              <p:pRg st="6" end="6"/>
                                            </p:txEl>
                                          </p:spTgt>
                                        </p:tgtEl>
                                        <p:attrNameLst>
                                          <p:attrName>style.visibility</p:attrName>
                                        </p:attrNameLst>
                                      </p:cBhvr>
                                      <p:to>
                                        <p:strVal val="visible"/>
                                      </p:to>
                                    </p:set>
                                    <p:anim calcmode="lin" valueType="num">
                                      <p:cBhvr additive="base">
                                        <p:cTn id="25" dur="500" fill="hold"/>
                                        <p:tgtEl>
                                          <p:spTgt spid="839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971">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457200" y="1524000"/>
            <a:ext cx="8305800" cy="5334000"/>
          </a:xfrm>
          <a:solidFill>
            <a:schemeClr val="bg2"/>
          </a:solidFill>
        </p:spPr>
        <p:txBody>
          <a:bodyPr>
            <a:normAutofit fontScale="77500" lnSpcReduction="20000"/>
          </a:bodyPr>
          <a:lstStyle/>
          <a:p>
            <a:pPr lvl="1" eaLnBrk="1" hangingPunct="1">
              <a:lnSpc>
                <a:spcPct val="90000"/>
              </a:lnSpc>
              <a:buNone/>
            </a:pPr>
            <a:endParaRPr lang="en-US" sz="3800" b="1" u="sng" dirty="0" smtClean="0">
              <a:effectLst/>
            </a:endParaRPr>
          </a:p>
          <a:p>
            <a:pPr lvl="1">
              <a:lnSpc>
                <a:spcPct val="90000"/>
              </a:lnSpc>
              <a:buNone/>
            </a:pPr>
            <a:r>
              <a:rPr lang="en-US" sz="3800" b="1" dirty="0" smtClean="0">
                <a:effectLst/>
              </a:rPr>
              <a:t>1.1  LSP</a:t>
            </a:r>
            <a:r>
              <a:rPr lang="en-US" sz="3800" b="1" dirty="0" smtClean="0"/>
              <a:t> </a:t>
            </a:r>
            <a:r>
              <a:rPr lang="en-US" sz="3800" b="1" u="sng" dirty="0" smtClean="0">
                <a:effectLst/>
              </a:rPr>
              <a:t>Responsibilities </a:t>
            </a:r>
            <a:r>
              <a:rPr lang="en-US" sz="4000" b="1" dirty="0" smtClean="0"/>
              <a:t>(</a:t>
            </a:r>
            <a:r>
              <a:rPr lang="en-US" sz="4000" b="1" u="sng" dirty="0" smtClean="0"/>
              <a:t>continued</a:t>
            </a:r>
            <a:r>
              <a:rPr lang="en-US" sz="4000" b="1" dirty="0" smtClean="0"/>
              <a:t>)</a:t>
            </a:r>
            <a:endParaRPr lang="en-US" sz="3800" b="1" u="sng" dirty="0" smtClean="0">
              <a:effectLst/>
            </a:endParaRPr>
          </a:p>
          <a:p>
            <a:endParaRPr lang="en-US" sz="2800" dirty="0" smtClean="0"/>
          </a:p>
          <a:p>
            <a:pPr>
              <a:buClr>
                <a:srgbClr val="FF0000"/>
              </a:buClr>
              <a:buSzPct val="100000"/>
            </a:pPr>
            <a:r>
              <a:rPr lang="en-US" sz="3600" b="1" u="sng" dirty="0" smtClean="0"/>
              <a:t>For Critical Lifts, the LSP shall also: </a:t>
            </a:r>
          </a:p>
          <a:p>
            <a:pPr marL="0" lvl="1" indent="0">
              <a:lnSpc>
                <a:spcPct val="120000"/>
              </a:lnSpc>
              <a:spcBef>
                <a:spcPts val="600"/>
              </a:spcBef>
              <a:spcAft>
                <a:spcPts val="600"/>
              </a:spcAft>
              <a:buClr>
                <a:srgbClr val="FF0000"/>
              </a:buClr>
              <a:buFont typeface="+mj-lt"/>
              <a:buAutoNum type="alphaLcParenR" startAt="8"/>
            </a:pPr>
            <a:r>
              <a:rPr lang="en-US" sz="2400" dirty="0" smtClean="0"/>
              <a:t> Provide expert advice and assistance on lifting operations; </a:t>
            </a:r>
          </a:p>
          <a:p>
            <a:pPr marL="0" lvl="1" indent="0">
              <a:lnSpc>
                <a:spcPct val="120000"/>
              </a:lnSpc>
              <a:spcBef>
                <a:spcPts val="600"/>
              </a:spcBef>
              <a:spcAft>
                <a:spcPts val="600"/>
              </a:spcAft>
              <a:buClr>
                <a:srgbClr val="FF0000"/>
              </a:buClr>
              <a:buFont typeface="+mj-lt"/>
              <a:buAutoNum type="alphaLcParenR" startAt="8"/>
            </a:pPr>
            <a:r>
              <a:rPr lang="en-US" sz="2400" dirty="0" smtClean="0"/>
              <a:t> Support the User in developing the Critical Lift Procedure(s) for User equipment;</a:t>
            </a:r>
          </a:p>
          <a:p>
            <a:pPr marL="0" lvl="1" indent="0">
              <a:lnSpc>
                <a:spcPct val="120000"/>
              </a:lnSpc>
              <a:spcBef>
                <a:spcPts val="600"/>
              </a:spcBef>
              <a:spcAft>
                <a:spcPts val="600"/>
              </a:spcAft>
              <a:buClr>
                <a:srgbClr val="FF0000"/>
              </a:buClr>
              <a:buFont typeface="+mj-lt"/>
              <a:buAutoNum type="alphaLcParenR" startAt="8"/>
            </a:pPr>
            <a:r>
              <a:rPr lang="en-US" sz="2400" dirty="0" smtClean="0"/>
              <a:t> Support the User in developing variance requests, when required;</a:t>
            </a:r>
          </a:p>
          <a:p>
            <a:pPr marL="0" lvl="1" indent="0">
              <a:lnSpc>
                <a:spcPct val="120000"/>
              </a:lnSpc>
              <a:spcBef>
                <a:spcPts val="600"/>
              </a:spcBef>
              <a:spcAft>
                <a:spcPts val="600"/>
              </a:spcAft>
              <a:buClr>
                <a:srgbClr val="FF0000"/>
              </a:buClr>
              <a:buFont typeface="+mj-lt"/>
              <a:buAutoNum type="alphaLcParenR" startAt="8"/>
            </a:pPr>
            <a:r>
              <a:rPr lang="en-US" sz="2400" dirty="0" smtClean="0"/>
              <a:t> Verify that all required LDE and associated tools are available, in correct operating condition, and certified as required;</a:t>
            </a:r>
          </a:p>
          <a:p>
            <a:pPr marL="0" lvl="1" indent="0">
              <a:lnSpc>
                <a:spcPct val="120000"/>
              </a:lnSpc>
              <a:spcBef>
                <a:spcPts val="600"/>
              </a:spcBef>
              <a:spcAft>
                <a:spcPts val="600"/>
              </a:spcAft>
              <a:buClr>
                <a:srgbClr val="FF0000"/>
              </a:buClr>
              <a:buFont typeface="+mj-lt"/>
              <a:buAutoNum type="alphaLcParenR" startAt="8"/>
            </a:pPr>
            <a:r>
              <a:rPr lang="en-US" sz="2400" dirty="0" smtClean="0"/>
              <a:t> Review and verify lift and critical lift procedures with the User prior to the lift operation; and </a:t>
            </a:r>
          </a:p>
          <a:p>
            <a:pPr marL="0" lvl="1" indent="0">
              <a:lnSpc>
                <a:spcPct val="120000"/>
              </a:lnSpc>
              <a:spcBef>
                <a:spcPts val="600"/>
              </a:spcBef>
              <a:spcAft>
                <a:spcPts val="600"/>
              </a:spcAft>
              <a:buClr>
                <a:srgbClr val="FF0000"/>
              </a:buClr>
              <a:buFont typeface="+mj-lt"/>
              <a:buAutoNum type="alphaLcParenR" startAt="8"/>
            </a:pPr>
            <a:r>
              <a:rPr lang="en-US" sz="2400" dirty="0" smtClean="0"/>
              <a:t> Certify, to the User, that all above requirements have been met prior to the lift operation. </a:t>
            </a:r>
          </a:p>
          <a:p>
            <a:pPr lvl="1" eaLnBrk="1" hangingPunct="1">
              <a:lnSpc>
                <a:spcPct val="90000"/>
              </a:lnSpc>
              <a:buNone/>
            </a:pPr>
            <a:endParaRPr lang="en-US" sz="5800" b="1" u="sng" dirty="0" smtClean="0">
              <a:effectLst/>
            </a:endParaRPr>
          </a:p>
          <a:p>
            <a:pPr marL="0" lvl="1" indent="0">
              <a:lnSpc>
                <a:spcPct val="120000"/>
              </a:lnSpc>
              <a:spcBef>
                <a:spcPts val="600"/>
              </a:spcBef>
              <a:spcAft>
                <a:spcPts val="600"/>
              </a:spcAft>
              <a:buNone/>
            </a:pPr>
            <a:endParaRPr lang="en-US" sz="2800" dirty="0" smtClean="0"/>
          </a:p>
          <a:p>
            <a:pPr lvl="1" eaLnBrk="1" hangingPunct="1">
              <a:lnSpc>
                <a:spcPct val="90000"/>
              </a:lnSpc>
              <a:buNone/>
            </a:pPr>
            <a:endParaRPr lang="en-US" sz="2800" b="1" u="sng" dirty="0" smtClean="0">
              <a:effectLst/>
            </a:endParaRPr>
          </a:p>
        </p:txBody>
      </p:sp>
      <p:pic>
        <p:nvPicPr>
          <p:cNvPr id="83972"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83973" name="Picture 6" descr="100px-Gsfclogo.gif"/>
          <p:cNvPicPr>
            <a:picLocks noChangeAspect="1" noChangeArrowheads="1"/>
          </p:cNvPicPr>
          <p:nvPr/>
        </p:nvPicPr>
        <p:blipFill>
          <a:blip r:embed="rId4"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3971">
                                            <p:txEl>
                                              <p:pRg st="4" end="4"/>
                                            </p:txEl>
                                          </p:spTgt>
                                        </p:tgtEl>
                                        <p:attrNameLst>
                                          <p:attrName>style.visibility</p:attrName>
                                        </p:attrNameLst>
                                      </p:cBhvr>
                                      <p:to>
                                        <p:strVal val="visible"/>
                                      </p:to>
                                    </p:set>
                                    <p:animEffect transition="in" filter="strips(downLeft)">
                                      <p:cBhvr>
                                        <p:cTn id="7" dur="500"/>
                                        <p:tgtEl>
                                          <p:spTgt spid="8397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3971">
                                            <p:txEl>
                                              <p:pRg st="5" end="5"/>
                                            </p:txEl>
                                          </p:spTgt>
                                        </p:tgtEl>
                                        <p:attrNameLst>
                                          <p:attrName>style.visibility</p:attrName>
                                        </p:attrNameLst>
                                      </p:cBhvr>
                                      <p:to>
                                        <p:strVal val="visible"/>
                                      </p:to>
                                    </p:set>
                                    <p:animEffect transition="in" filter="strips(downLeft)">
                                      <p:cBhvr>
                                        <p:cTn id="12" dur="500"/>
                                        <p:tgtEl>
                                          <p:spTgt spid="8397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3971">
                                            <p:txEl>
                                              <p:pRg st="6" end="6"/>
                                            </p:txEl>
                                          </p:spTgt>
                                        </p:tgtEl>
                                        <p:attrNameLst>
                                          <p:attrName>style.visibility</p:attrName>
                                        </p:attrNameLst>
                                      </p:cBhvr>
                                      <p:to>
                                        <p:strVal val="visible"/>
                                      </p:to>
                                    </p:set>
                                    <p:animEffect transition="in" filter="strips(downLeft)">
                                      <p:cBhvr>
                                        <p:cTn id="17" dur="500"/>
                                        <p:tgtEl>
                                          <p:spTgt spid="8397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83971">
                                            <p:txEl>
                                              <p:pRg st="7" end="7"/>
                                            </p:txEl>
                                          </p:spTgt>
                                        </p:tgtEl>
                                        <p:attrNameLst>
                                          <p:attrName>style.visibility</p:attrName>
                                        </p:attrNameLst>
                                      </p:cBhvr>
                                      <p:to>
                                        <p:strVal val="visible"/>
                                      </p:to>
                                    </p:set>
                                    <p:animEffect transition="in" filter="strips(downLeft)">
                                      <p:cBhvr>
                                        <p:cTn id="22" dur="500"/>
                                        <p:tgtEl>
                                          <p:spTgt spid="83971">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3971">
                                            <p:txEl>
                                              <p:pRg st="8" end="8"/>
                                            </p:txEl>
                                          </p:spTgt>
                                        </p:tgtEl>
                                        <p:attrNameLst>
                                          <p:attrName>style.visibility</p:attrName>
                                        </p:attrNameLst>
                                      </p:cBhvr>
                                      <p:to>
                                        <p:strVal val="visible"/>
                                      </p:to>
                                    </p:set>
                                    <p:animEffect transition="in" filter="strips(downLeft)">
                                      <p:cBhvr>
                                        <p:cTn id="27" dur="500"/>
                                        <p:tgtEl>
                                          <p:spTgt spid="8397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83971">
                                            <p:txEl>
                                              <p:pRg st="9" end="9"/>
                                            </p:txEl>
                                          </p:spTgt>
                                        </p:tgtEl>
                                        <p:attrNameLst>
                                          <p:attrName>style.visibility</p:attrName>
                                        </p:attrNameLst>
                                      </p:cBhvr>
                                      <p:to>
                                        <p:strVal val="visible"/>
                                      </p:to>
                                    </p:set>
                                    <p:animEffect transition="in" filter="strips(downLeft)">
                                      <p:cBhvr>
                                        <p:cTn id="32" dur="500"/>
                                        <p:tgtEl>
                                          <p:spTgt spid="839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rot="21301921">
            <a:off x="5582887" y="751239"/>
            <a:ext cx="3419475" cy="3419475"/>
          </a:xfrm>
          <a:prstGeom prst="rect">
            <a:avLst/>
          </a:prstGeom>
          <a:noFill/>
          <a:ln w="9525">
            <a:noFill/>
            <a:miter lim="800000"/>
            <a:headEnd/>
            <a:tailEnd/>
          </a:ln>
        </p:spPr>
      </p:pic>
      <p:sp>
        <p:nvSpPr>
          <p:cNvPr id="3" name="Content Placeholder 2"/>
          <p:cNvSpPr>
            <a:spLocks noGrp="1"/>
          </p:cNvSpPr>
          <p:nvPr>
            <p:ph idx="1"/>
          </p:nvPr>
        </p:nvSpPr>
        <p:spPr>
          <a:xfrm>
            <a:off x="457200" y="1143000"/>
            <a:ext cx="4800600" cy="5562600"/>
          </a:xfrm>
        </p:spPr>
        <p:txBody>
          <a:bodyPr>
            <a:normAutofit fontScale="55000" lnSpcReduction="20000"/>
          </a:bodyPr>
          <a:lstStyle/>
          <a:p>
            <a:pPr>
              <a:buNone/>
            </a:pPr>
            <a:r>
              <a:rPr lang="en-US" sz="6500" b="1" u="sng" dirty="0" smtClean="0"/>
              <a:t>Fork Carriages</a:t>
            </a:r>
            <a:endParaRPr lang="en-US" sz="6500" u="sng" dirty="0" smtClean="0"/>
          </a:p>
          <a:p>
            <a:pPr>
              <a:buFont typeface="Wingdings" pitchFamily="2" charset="2"/>
              <a:buChar char="Ø"/>
            </a:pPr>
            <a:r>
              <a:rPr lang="en-US" dirty="0" smtClean="0"/>
              <a:t>Carriages have been standardized for hook type fork carriages.  There are four sizes of hook type fork carriages rated by lifting capacity of the fork carriage.</a:t>
            </a:r>
          </a:p>
          <a:p>
            <a:pPr>
              <a:buFont typeface="Wingdings" pitchFamily="2" charset="2"/>
              <a:buChar char="Ø"/>
            </a:pPr>
            <a:r>
              <a:rPr lang="en-US" dirty="0" smtClean="0">
                <a:solidFill>
                  <a:srgbClr val="C00000"/>
                </a:solidFill>
              </a:rPr>
              <a:t>Class I </a:t>
            </a:r>
            <a:r>
              <a:rPr lang="en-US" dirty="0" smtClean="0"/>
              <a:t>carriages are rated for loads up to 2000 lbs.  The carriage bar spacing is 13 inches.  </a:t>
            </a:r>
          </a:p>
          <a:p>
            <a:pPr>
              <a:buFont typeface="Wingdings" pitchFamily="2" charset="2"/>
              <a:buChar char="Ø"/>
            </a:pPr>
            <a:r>
              <a:rPr lang="en-US" dirty="0" smtClean="0">
                <a:solidFill>
                  <a:srgbClr val="C00000"/>
                </a:solidFill>
              </a:rPr>
              <a:t>Class II </a:t>
            </a:r>
            <a:r>
              <a:rPr lang="en-US" dirty="0" smtClean="0"/>
              <a:t>carriages are rated for loads up to 5,550 lbs.  The carriage bar spacing is 16 inches.</a:t>
            </a:r>
          </a:p>
          <a:p>
            <a:pPr>
              <a:buFont typeface="Wingdings" pitchFamily="2" charset="2"/>
              <a:buChar char="Ø"/>
            </a:pPr>
            <a:r>
              <a:rPr lang="en-US" dirty="0" smtClean="0">
                <a:solidFill>
                  <a:srgbClr val="C00000"/>
                </a:solidFill>
              </a:rPr>
              <a:t>Class III </a:t>
            </a:r>
            <a:r>
              <a:rPr lang="en-US" dirty="0" smtClean="0"/>
              <a:t>carriages are rated for loads up to 10,000 lbs.  The carriage bar spacing is 20 inches.</a:t>
            </a:r>
          </a:p>
          <a:p>
            <a:pPr>
              <a:buFont typeface="Wingdings" pitchFamily="2" charset="2"/>
              <a:buChar char="Ø"/>
            </a:pPr>
            <a:r>
              <a:rPr lang="en-US" dirty="0" smtClean="0">
                <a:solidFill>
                  <a:srgbClr val="C00000"/>
                </a:solidFill>
              </a:rPr>
              <a:t>Class IV </a:t>
            </a:r>
            <a:r>
              <a:rPr lang="en-US" dirty="0" smtClean="0"/>
              <a:t>carriages are rated for loads up to 15,500 lbs.  The carriage bar spacing is 25 inches.</a:t>
            </a:r>
          </a:p>
          <a:p>
            <a:pPr>
              <a:buFont typeface="Wingdings" pitchFamily="2" charset="2"/>
              <a:buChar char="Ø"/>
            </a:pPr>
            <a:r>
              <a:rPr lang="en-US" dirty="0" smtClean="0"/>
              <a:t>Carriages for </a:t>
            </a:r>
            <a:r>
              <a:rPr lang="en-US" b="1" u="sng" dirty="0" smtClean="0">
                <a:solidFill>
                  <a:srgbClr val="7030A0"/>
                </a:solidFill>
              </a:rPr>
              <a:t>Pin Type Forks </a:t>
            </a:r>
            <a:r>
              <a:rPr lang="en-US" dirty="0" smtClean="0"/>
              <a:t>will vary from manufacturer to manufacturer.  Capacity of the carriage will be determined by the fork size and the carriage pin size.  Pin mounted forks will also vary by the amount of offset between the fork and the fork eye.</a:t>
            </a:r>
          </a:p>
          <a:p>
            <a:endParaRPr lang="en-US" dirty="0"/>
          </a:p>
        </p:txBody>
      </p:sp>
      <p:sp>
        <p:nvSpPr>
          <p:cNvPr id="4" name="Title 4"/>
          <p:cNvSpPr>
            <a:spLocks noGrp="1"/>
          </p:cNvSpPr>
          <p:nvPr>
            <p:ph type="title"/>
          </p:nvPr>
        </p:nvSpPr>
        <p:spPr>
          <a:xfrm>
            <a:off x="457200" y="152400"/>
            <a:ext cx="8229600" cy="114300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9155" name="Picture 3"/>
          <p:cNvPicPr>
            <a:picLocks noChangeAspect="1" noChangeArrowheads="1"/>
          </p:cNvPicPr>
          <p:nvPr/>
        </p:nvPicPr>
        <p:blipFill>
          <a:blip r:embed="rId3" cstate="print"/>
          <a:srcRect/>
          <a:stretch>
            <a:fillRect/>
          </a:stretch>
        </p:blipFill>
        <p:spPr bwMode="auto">
          <a:xfrm>
            <a:off x="5562600" y="4039246"/>
            <a:ext cx="3137858" cy="28187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a:xfrm>
            <a:off x="228600" y="1600200"/>
            <a:ext cx="8686800" cy="5029200"/>
          </a:xfrm>
          <a:solidFill>
            <a:schemeClr val="bg2"/>
          </a:solidFill>
        </p:spPr>
        <p:txBody>
          <a:bodyPr>
            <a:normAutofit fontScale="77500" lnSpcReduction="20000"/>
          </a:bodyPr>
          <a:lstStyle/>
          <a:p>
            <a:pPr eaLnBrk="1" hangingPunct="1">
              <a:buNone/>
              <a:defRPr/>
            </a:pPr>
            <a:endParaRPr lang="en-US" b="1" dirty="0" smtClean="0">
              <a:effectLst/>
            </a:endParaRPr>
          </a:p>
          <a:p>
            <a:pPr>
              <a:buClr>
                <a:srgbClr val="FF0000"/>
              </a:buClr>
              <a:buSzPct val="100000"/>
            </a:pPr>
            <a:r>
              <a:rPr lang="en-US" sz="3300" b="1" u="sng" dirty="0" smtClean="0"/>
              <a:t>1.2 	Lifting Service User</a:t>
            </a:r>
          </a:p>
          <a:p>
            <a:pPr>
              <a:buNone/>
            </a:pPr>
            <a:r>
              <a:rPr lang="en-US" b="1" dirty="0" smtClean="0"/>
              <a:t> </a:t>
            </a:r>
            <a:endParaRPr lang="en-US" dirty="0" smtClean="0"/>
          </a:p>
          <a:p>
            <a:pPr>
              <a:buClr>
                <a:srgbClr val="FF0000"/>
              </a:buClr>
              <a:buSzPct val="100000"/>
              <a:buFont typeface="Wingdings" pitchFamily="2" charset="2"/>
              <a:buChar char="Ø"/>
            </a:pPr>
            <a:r>
              <a:rPr lang="en-US" dirty="0" smtClean="0"/>
              <a:t>   The Lifting Service User</a:t>
            </a:r>
            <a:r>
              <a:rPr lang="en-US" b="1" dirty="0" smtClean="0"/>
              <a:t> </a:t>
            </a:r>
            <a:r>
              <a:rPr lang="en-US" dirty="0" smtClean="0"/>
              <a:t>(hereinafter referred to as “User”) is the Program or Project Manager or their Representative that is the owner of the hardware being lifted or handled. The User is ultimately responsible for their hardware, and therefore has key responsibilities in the lifting operations.  Users shall coordinate closely with the</a:t>
            </a:r>
            <a:r>
              <a:rPr lang="en-US" b="1" dirty="0" smtClean="0"/>
              <a:t> </a:t>
            </a:r>
            <a:r>
              <a:rPr lang="en-US" dirty="0" smtClean="0"/>
              <a:t>LSP for the conduct of lifting operations that affect their hardware.</a:t>
            </a:r>
          </a:p>
          <a:p>
            <a:pPr>
              <a:buClr>
                <a:srgbClr val="FF0000"/>
              </a:buClr>
              <a:buSzPct val="100000"/>
              <a:buFont typeface="Wingdings" pitchFamily="2" charset="2"/>
              <a:buChar char="Ø"/>
            </a:pPr>
            <a:r>
              <a:rPr lang="en-US" dirty="0" smtClean="0"/>
              <a:t>   Many Users are flight projects that use special lifting devices or fixtures and require specialized engineering support.  They may provide their own lifting equipment and/or operators, or task supporting organizations or contractors to provide equipment and/or operators.  </a:t>
            </a:r>
          </a:p>
          <a:p>
            <a:pPr lvl="1" eaLnBrk="1" hangingPunct="1">
              <a:defRPr/>
            </a:pPr>
            <a:endParaRPr lang="en-US" dirty="0" smtClean="0"/>
          </a:p>
        </p:txBody>
      </p:sp>
      <p:pic>
        <p:nvPicPr>
          <p:cNvPr id="84996"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84997" name="Picture 6" descr="100px-Gsfclogo.gif"/>
          <p:cNvPicPr>
            <a:picLocks noChangeAspect="1" noChangeArrowheads="1"/>
          </p:cNvPicPr>
          <p:nvPr/>
        </p:nvPicPr>
        <p:blipFill>
          <a:blip r:embed="rId4"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6787">
                                            <p:txEl>
                                              <p:pRg st="3" end="3"/>
                                            </p:txEl>
                                          </p:spTgt>
                                        </p:tgtEl>
                                        <p:attrNameLst>
                                          <p:attrName>style.visibility</p:attrName>
                                        </p:attrNameLst>
                                      </p:cBhvr>
                                      <p:to>
                                        <p:strVal val="visible"/>
                                      </p:to>
                                    </p:set>
                                    <p:anim calcmode="lin" valueType="num">
                                      <p:cBhvr additive="base">
                                        <p:cTn id="7" dur="500" fill="hold"/>
                                        <p:tgtEl>
                                          <p:spTgt spid="24678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6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6787">
                                            <p:txEl>
                                              <p:pRg st="4" end="4"/>
                                            </p:txEl>
                                          </p:spTgt>
                                        </p:tgtEl>
                                        <p:attrNameLst>
                                          <p:attrName>style.visibility</p:attrName>
                                        </p:attrNameLst>
                                      </p:cBhvr>
                                      <p:to>
                                        <p:strVal val="visible"/>
                                      </p:to>
                                    </p:set>
                                    <p:anim calcmode="lin" valueType="num">
                                      <p:cBhvr additive="base">
                                        <p:cTn id="13" dur="500" fill="hold"/>
                                        <p:tgtEl>
                                          <p:spTgt spid="24678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67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228600" y="1524000"/>
            <a:ext cx="8686800" cy="5029200"/>
          </a:xfrm>
          <a:solidFill>
            <a:schemeClr val="bg2"/>
          </a:solidFill>
        </p:spPr>
        <p:txBody>
          <a:bodyPr>
            <a:noAutofit/>
          </a:bodyPr>
          <a:lstStyle/>
          <a:p>
            <a:pPr>
              <a:buClr>
                <a:srgbClr val="FF0000"/>
              </a:buClr>
              <a:buSzPct val="100000"/>
            </a:pPr>
            <a:r>
              <a:rPr lang="en-US" sz="2800" b="1" u="sng" dirty="0" smtClean="0"/>
              <a:t>1.2 	Lifting Service User</a:t>
            </a:r>
            <a:r>
              <a:rPr lang="en-US" sz="2800" b="1" dirty="0" smtClean="0"/>
              <a:t> (Continued)</a:t>
            </a:r>
            <a:endParaRPr lang="en-US" sz="2800" b="1" u="sng" dirty="0" smtClean="0"/>
          </a:p>
          <a:p>
            <a:pPr>
              <a:buClr>
                <a:srgbClr val="FF0000"/>
              </a:buClr>
              <a:buSzPct val="100000"/>
              <a:buFont typeface="Wingdings" pitchFamily="2" charset="2"/>
              <a:buChar char="Ø"/>
            </a:pPr>
            <a:r>
              <a:rPr lang="en-US" sz="2400" dirty="0" smtClean="0"/>
              <a:t>Users shall be responsible for the following for all lifting operations of their hardware:</a:t>
            </a:r>
          </a:p>
          <a:p>
            <a:pPr marL="624078" lvl="0" indent="-514350">
              <a:buClr>
                <a:srgbClr val="FF0000"/>
              </a:buClr>
              <a:buSzPct val="100000"/>
              <a:buFont typeface="+mj-lt"/>
              <a:buAutoNum type="alphaLcParenR"/>
            </a:pPr>
            <a:r>
              <a:rPr lang="en-US" sz="2400" dirty="0" smtClean="0"/>
              <a:t>Providing input to the RECERT Manager to identify the category of lifts for their hardware, i.e., critical or non-critical, so that compliance requirements for lifting operations can be established.  Appendix C “Process for Lifting Category Determination” shall be used for this determination and input shall be obtained from the LSP, the applicable safety organization(s), and facility personnel (if appropriate);</a:t>
            </a:r>
          </a:p>
          <a:p>
            <a:pPr marL="624078" lvl="0" indent="-514350">
              <a:buClr>
                <a:srgbClr val="FF0000"/>
              </a:buClr>
              <a:buSzPct val="100000"/>
              <a:buFont typeface="+mj-lt"/>
              <a:buAutoNum type="alphaLcParenR"/>
            </a:pPr>
            <a:r>
              <a:rPr lang="en-US" sz="2400" dirty="0" smtClean="0"/>
              <a:t>Selecting LDE for a lift based upon the maximum load it would experience in the worst case scenario during the lift; </a:t>
            </a:r>
          </a:p>
          <a:p>
            <a:pPr lvl="1" eaLnBrk="1" hangingPunct="1">
              <a:lnSpc>
                <a:spcPct val="90000"/>
              </a:lnSpc>
              <a:buNone/>
            </a:pPr>
            <a:endParaRPr lang="en-US" sz="2000" dirty="0" smtClean="0">
              <a:effectLst/>
            </a:endParaRPr>
          </a:p>
        </p:txBody>
      </p:sp>
      <p:pic>
        <p:nvPicPr>
          <p:cNvPr id="86020"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86021" name="Picture 6" descr="100px-Gsfclogo.gif"/>
          <p:cNvPicPr>
            <a:picLocks noChangeAspect="1" noChangeArrowheads="1"/>
          </p:cNvPicPr>
          <p:nvPr/>
        </p:nvPicPr>
        <p:blipFill>
          <a:blip r:embed="rId4" cstate="print"/>
          <a:srcRect/>
          <a:stretch>
            <a:fillRect/>
          </a:stretch>
        </p:blipFill>
        <p:spPr bwMode="auto">
          <a:xfrm>
            <a:off x="7848600" y="0"/>
            <a:ext cx="1295400" cy="1295400"/>
          </a:xfrm>
          <a:prstGeom prst="rect">
            <a:avLst/>
          </a:prstGeom>
          <a:noFill/>
          <a:ln w="9525">
            <a:noFill/>
            <a:miter lim="800000"/>
            <a:headEnd/>
            <a:tailEnd/>
          </a:ln>
        </p:spPr>
      </p:pic>
      <p:sp>
        <p:nvSpPr>
          <p:cNvPr id="6"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6019">
                                            <p:txEl>
                                              <p:pRg st="2" end="2"/>
                                            </p:txEl>
                                          </p:spTgt>
                                        </p:tgtEl>
                                        <p:attrNameLst>
                                          <p:attrName>style.visibility</p:attrName>
                                        </p:attrNameLst>
                                      </p:cBhvr>
                                      <p:to>
                                        <p:strVal val="visible"/>
                                      </p:to>
                                    </p:set>
                                    <p:anim calcmode="lin" valueType="num">
                                      <p:cBhvr>
                                        <p:cTn id="7" dur="500" fill="hold"/>
                                        <p:tgtEl>
                                          <p:spTgt spid="8601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86019">
                                            <p:txEl>
                                              <p:pRg st="2" end="2"/>
                                            </p:txEl>
                                          </p:spTgt>
                                        </p:tgtEl>
                                        <p:attrNameLst>
                                          <p:attrName>ppt_h</p:attrName>
                                        </p:attrNameLst>
                                      </p:cBhvr>
                                      <p:tavLst>
                                        <p:tav tm="0">
                                          <p:val>
                                            <p:fltVal val="0"/>
                                          </p:val>
                                        </p:tav>
                                        <p:tav tm="100000">
                                          <p:val>
                                            <p:strVal val="#ppt_h"/>
                                          </p:val>
                                        </p:tav>
                                      </p:tavLst>
                                    </p:anim>
                                    <p:anim calcmode="lin" valueType="num">
                                      <p:cBhvr>
                                        <p:cTn id="9" dur="500" fill="hold"/>
                                        <p:tgtEl>
                                          <p:spTgt spid="86019">
                                            <p:txEl>
                                              <p:pRg st="2" end="2"/>
                                            </p:txEl>
                                          </p:spTgt>
                                        </p:tgtEl>
                                        <p:attrNameLst>
                                          <p:attrName>style.rotation</p:attrName>
                                        </p:attrNameLst>
                                      </p:cBhvr>
                                      <p:tavLst>
                                        <p:tav tm="0">
                                          <p:val>
                                            <p:fltVal val="360"/>
                                          </p:val>
                                        </p:tav>
                                        <p:tav tm="100000">
                                          <p:val>
                                            <p:fltVal val="0"/>
                                          </p:val>
                                        </p:tav>
                                      </p:tavLst>
                                    </p:anim>
                                    <p:animEffect transition="in" filter="fade">
                                      <p:cBhvr>
                                        <p:cTn id="10" dur="500"/>
                                        <p:tgtEl>
                                          <p:spTgt spid="8601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6019">
                                            <p:txEl>
                                              <p:pRg st="3" end="3"/>
                                            </p:txEl>
                                          </p:spTgt>
                                        </p:tgtEl>
                                        <p:attrNameLst>
                                          <p:attrName>style.visibility</p:attrName>
                                        </p:attrNameLst>
                                      </p:cBhvr>
                                      <p:to>
                                        <p:strVal val="visible"/>
                                      </p:to>
                                    </p:set>
                                    <p:anim calcmode="lin" valueType="num">
                                      <p:cBhvr>
                                        <p:cTn id="15" dur="500" fill="hold"/>
                                        <p:tgtEl>
                                          <p:spTgt spid="86019">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86019">
                                            <p:txEl>
                                              <p:pRg st="3" end="3"/>
                                            </p:txEl>
                                          </p:spTgt>
                                        </p:tgtEl>
                                        <p:attrNameLst>
                                          <p:attrName>ppt_h</p:attrName>
                                        </p:attrNameLst>
                                      </p:cBhvr>
                                      <p:tavLst>
                                        <p:tav tm="0">
                                          <p:val>
                                            <p:fltVal val="0"/>
                                          </p:val>
                                        </p:tav>
                                        <p:tav tm="100000">
                                          <p:val>
                                            <p:strVal val="#ppt_h"/>
                                          </p:val>
                                        </p:tav>
                                      </p:tavLst>
                                    </p:anim>
                                    <p:anim calcmode="lin" valueType="num">
                                      <p:cBhvr>
                                        <p:cTn id="17" dur="500" fill="hold"/>
                                        <p:tgtEl>
                                          <p:spTgt spid="86019">
                                            <p:txEl>
                                              <p:pRg st="3" end="3"/>
                                            </p:txEl>
                                          </p:spTgt>
                                        </p:tgtEl>
                                        <p:attrNameLst>
                                          <p:attrName>style.rotation</p:attrName>
                                        </p:attrNameLst>
                                      </p:cBhvr>
                                      <p:tavLst>
                                        <p:tav tm="0">
                                          <p:val>
                                            <p:fltVal val="360"/>
                                          </p:val>
                                        </p:tav>
                                        <p:tav tm="100000">
                                          <p:val>
                                            <p:fltVal val="0"/>
                                          </p:val>
                                        </p:tav>
                                      </p:tavLst>
                                    </p:anim>
                                    <p:animEffect transition="in" filter="fade">
                                      <p:cBhvr>
                                        <p:cTn id="18" dur="500"/>
                                        <p:tgtEl>
                                          <p:spTgt spid="86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304800" y="1295400"/>
            <a:ext cx="8610600" cy="5334000"/>
          </a:xfrm>
          <a:solidFill>
            <a:schemeClr val="bg2"/>
          </a:solidFill>
        </p:spPr>
        <p:txBody>
          <a:bodyPr>
            <a:normAutofit fontScale="92500" lnSpcReduction="10000"/>
          </a:bodyPr>
          <a:lstStyle/>
          <a:p>
            <a:pPr marL="68263" lvl="1" indent="-4763" eaLnBrk="1" hangingPunct="1">
              <a:lnSpc>
                <a:spcPct val="90000"/>
              </a:lnSpc>
              <a:buClr>
                <a:srgbClr val="FF0000"/>
              </a:buClr>
              <a:buFont typeface="Wingdings 3" pitchFamily="18" charset="2"/>
              <a:buChar char="}"/>
            </a:pPr>
            <a:r>
              <a:rPr lang="en-US" sz="2800" b="1" u="sng" dirty="0" smtClean="0">
                <a:effectLst/>
              </a:rPr>
              <a:t>1.2</a:t>
            </a:r>
            <a:r>
              <a:rPr lang="en-US" sz="2800" b="1" dirty="0" smtClean="0">
                <a:effectLst/>
              </a:rPr>
              <a:t>  </a:t>
            </a:r>
            <a:r>
              <a:rPr lang="en-US" sz="2800" b="1" u="sng" dirty="0" smtClean="0">
                <a:effectLst/>
              </a:rPr>
              <a:t>LSU Responsibilities (continued)</a:t>
            </a:r>
          </a:p>
          <a:p>
            <a:pPr marL="738188" lvl="1" indent="-273050">
              <a:lnSpc>
                <a:spcPct val="90000"/>
              </a:lnSpc>
              <a:buClr>
                <a:srgbClr val="FF0000"/>
              </a:buClr>
              <a:buFont typeface="+mj-lt"/>
              <a:buAutoNum type="alphaLcParenR" startAt="3"/>
            </a:pPr>
            <a:r>
              <a:rPr lang="en-US" dirty="0" smtClean="0"/>
              <a:t> Developing or verifying availability of lifting procedures and HOPs that address the safety of their personnel and hardware (see Section 3.1).  For lifting or handling equipment not covered by NASA-STD-8719.9, consult and follow the equipment manufacturers’ recommendations with documented concurrence from the applicable safety representative;</a:t>
            </a:r>
          </a:p>
          <a:p>
            <a:pPr marL="625475" lvl="1" indent="-457200">
              <a:lnSpc>
                <a:spcPct val="90000"/>
              </a:lnSpc>
              <a:buClr>
                <a:srgbClr val="FF0000"/>
              </a:buClr>
              <a:buFont typeface="+mj-lt"/>
              <a:buAutoNum type="alphaLcParenR" startAt="3"/>
            </a:pPr>
            <a:endParaRPr lang="en-US" dirty="0" smtClean="0"/>
          </a:p>
          <a:p>
            <a:pPr marL="625475" lvl="1" indent="-160338">
              <a:lnSpc>
                <a:spcPct val="90000"/>
              </a:lnSpc>
              <a:buClr>
                <a:srgbClr val="FF0000"/>
              </a:buClr>
              <a:buFont typeface="+mj-lt"/>
              <a:buAutoNum type="alphaLcParenR" startAt="3"/>
            </a:pPr>
            <a:r>
              <a:rPr lang="en-US" dirty="0" smtClean="0"/>
              <a:t> Designating a Person In Charge with the responsibilities described in 1.4 below;</a:t>
            </a:r>
          </a:p>
          <a:p>
            <a:pPr marL="625475" lvl="1" indent="-457200">
              <a:lnSpc>
                <a:spcPct val="90000"/>
              </a:lnSpc>
              <a:buClr>
                <a:srgbClr val="FF0000"/>
              </a:buClr>
              <a:buFont typeface="+mj-lt"/>
              <a:buAutoNum type="alphaLcParenR" startAt="3"/>
            </a:pPr>
            <a:endParaRPr lang="en-US" dirty="0" smtClean="0"/>
          </a:p>
          <a:p>
            <a:pPr marL="625475" lvl="1" indent="-112713">
              <a:lnSpc>
                <a:spcPct val="90000"/>
              </a:lnSpc>
              <a:buClr>
                <a:srgbClr val="FF0000"/>
              </a:buClr>
              <a:buFont typeface="+mj-lt"/>
              <a:buAutoNum type="alphaLcParenR" startAt="3"/>
            </a:pPr>
            <a:r>
              <a:rPr lang="en-US" dirty="0" smtClean="0"/>
              <a:t> Developing and approving Critical Lift Procedure(s) prior to beginning lift operations, and concurring with changes during the lift.</a:t>
            </a:r>
          </a:p>
        </p:txBody>
      </p:sp>
      <p:sp>
        <p:nvSpPr>
          <p:cNvPr id="250882" name="Rectangle 2"/>
          <p:cNvSpPr>
            <a:spLocks noGrp="1" noRot="1" noChangeArrowheads="1"/>
          </p:cNvSpPr>
          <p:nvPr>
            <p:ph type="title"/>
          </p:nvPr>
        </p:nvSpPr>
        <p:spPr/>
        <p:txBody>
          <a:bodyPr/>
          <a:lstStyle/>
          <a:p>
            <a:pPr algn="ctr" eaLnBrk="1" hangingPunct="1">
              <a:defRPr/>
            </a:pPr>
            <a:r>
              <a:rPr lang="en-US" dirty="0" smtClean="0"/>
              <a:t>GPR 8834.1</a:t>
            </a:r>
          </a:p>
        </p:txBody>
      </p:sp>
      <p:pic>
        <p:nvPicPr>
          <p:cNvPr id="87044"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87045" name="Picture 6" descr="100px-Gsfclogo.gif"/>
          <p:cNvPicPr>
            <a:picLocks noChangeAspect="1" noChangeArrowheads="1"/>
          </p:cNvPicPr>
          <p:nvPr/>
        </p:nvPicPr>
        <p:blipFill>
          <a:blip r:embed="rId4" cstate="print"/>
          <a:srcRect/>
          <a:stretch>
            <a:fillRect/>
          </a:stretch>
        </p:blipFill>
        <p:spPr bwMode="auto">
          <a:xfrm>
            <a:off x="7772400" y="0"/>
            <a:ext cx="1371600" cy="1371600"/>
          </a:xfrm>
          <a:prstGeom prst="rect">
            <a:avLst/>
          </a:prstGeom>
          <a:noFill/>
          <a:ln w="9525">
            <a:noFill/>
            <a:miter lim="800000"/>
            <a:headEnd/>
            <a:tailEnd/>
          </a:ln>
        </p:spPr>
      </p:pic>
      <p:sp>
        <p:nvSpPr>
          <p:cNvPr id="7"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7043">
                                            <p:txEl>
                                              <p:pRg st="1" end="1"/>
                                            </p:txEl>
                                          </p:spTgt>
                                        </p:tgtEl>
                                        <p:attrNameLst>
                                          <p:attrName>style.visibility</p:attrName>
                                        </p:attrNameLst>
                                      </p:cBhvr>
                                      <p:to>
                                        <p:strVal val="visible"/>
                                      </p:to>
                                    </p:set>
                                    <p:anim calcmode="lin" valueType="num">
                                      <p:cBhvr>
                                        <p:cTn id="7" dur="500" fill="hold"/>
                                        <p:tgtEl>
                                          <p:spTgt spid="8704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7043">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87043">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8704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7043">
                                            <p:txEl>
                                              <p:pRg st="3" end="3"/>
                                            </p:txEl>
                                          </p:spTgt>
                                        </p:tgtEl>
                                        <p:attrNameLst>
                                          <p:attrName>style.visibility</p:attrName>
                                        </p:attrNameLst>
                                      </p:cBhvr>
                                      <p:to>
                                        <p:strVal val="visible"/>
                                      </p:to>
                                    </p:set>
                                    <p:anim calcmode="lin" valueType="num">
                                      <p:cBhvr>
                                        <p:cTn id="15" dur="500" fill="hold"/>
                                        <p:tgtEl>
                                          <p:spTgt spid="8704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87043">
                                            <p:txEl>
                                              <p:pRg st="3" end="3"/>
                                            </p:txEl>
                                          </p:spTgt>
                                        </p:tgtEl>
                                        <p:attrNameLst>
                                          <p:attrName>ppt_h</p:attrName>
                                        </p:attrNameLst>
                                      </p:cBhvr>
                                      <p:tavLst>
                                        <p:tav tm="0">
                                          <p:val>
                                            <p:fltVal val="0"/>
                                          </p:val>
                                        </p:tav>
                                        <p:tav tm="100000">
                                          <p:val>
                                            <p:strVal val="#ppt_h"/>
                                          </p:val>
                                        </p:tav>
                                      </p:tavLst>
                                    </p:anim>
                                    <p:anim calcmode="lin" valueType="num">
                                      <p:cBhvr>
                                        <p:cTn id="17" dur="500" fill="hold"/>
                                        <p:tgtEl>
                                          <p:spTgt spid="87043">
                                            <p:txEl>
                                              <p:pRg st="3" end="3"/>
                                            </p:txEl>
                                          </p:spTgt>
                                        </p:tgtEl>
                                        <p:attrNameLst>
                                          <p:attrName>style.rotation</p:attrName>
                                        </p:attrNameLst>
                                      </p:cBhvr>
                                      <p:tavLst>
                                        <p:tav tm="0">
                                          <p:val>
                                            <p:fltVal val="360"/>
                                          </p:val>
                                        </p:tav>
                                        <p:tav tm="100000">
                                          <p:val>
                                            <p:fltVal val="0"/>
                                          </p:val>
                                        </p:tav>
                                      </p:tavLst>
                                    </p:anim>
                                    <p:animEffect transition="in" filter="fade">
                                      <p:cBhvr>
                                        <p:cTn id="18" dur="500"/>
                                        <p:tgtEl>
                                          <p:spTgt spid="87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87043">
                                            <p:txEl>
                                              <p:pRg st="5" end="5"/>
                                            </p:txEl>
                                          </p:spTgt>
                                        </p:tgtEl>
                                        <p:attrNameLst>
                                          <p:attrName>style.visibility</p:attrName>
                                        </p:attrNameLst>
                                      </p:cBhvr>
                                      <p:to>
                                        <p:strVal val="visible"/>
                                      </p:to>
                                    </p:set>
                                    <p:anim calcmode="lin" valueType="num">
                                      <p:cBhvr>
                                        <p:cTn id="23" dur="500" fill="hold"/>
                                        <p:tgtEl>
                                          <p:spTgt spid="87043">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87043">
                                            <p:txEl>
                                              <p:pRg st="5" end="5"/>
                                            </p:txEl>
                                          </p:spTgt>
                                        </p:tgtEl>
                                        <p:attrNameLst>
                                          <p:attrName>ppt_h</p:attrName>
                                        </p:attrNameLst>
                                      </p:cBhvr>
                                      <p:tavLst>
                                        <p:tav tm="0">
                                          <p:val>
                                            <p:fltVal val="0"/>
                                          </p:val>
                                        </p:tav>
                                        <p:tav tm="100000">
                                          <p:val>
                                            <p:strVal val="#ppt_h"/>
                                          </p:val>
                                        </p:tav>
                                      </p:tavLst>
                                    </p:anim>
                                    <p:anim calcmode="lin" valueType="num">
                                      <p:cBhvr>
                                        <p:cTn id="25" dur="500" fill="hold"/>
                                        <p:tgtEl>
                                          <p:spTgt spid="87043">
                                            <p:txEl>
                                              <p:pRg st="5" end="5"/>
                                            </p:txEl>
                                          </p:spTgt>
                                        </p:tgtEl>
                                        <p:attrNameLst>
                                          <p:attrName>style.rotation</p:attrName>
                                        </p:attrNameLst>
                                      </p:cBhvr>
                                      <p:tavLst>
                                        <p:tav tm="0">
                                          <p:val>
                                            <p:fltVal val="360"/>
                                          </p:val>
                                        </p:tav>
                                        <p:tav tm="100000">
                                          <p:val>
                                            <p:fltVal val="0"/>
                                          </p:val>
                                        </p:tav>
                                      </p:tavLst>
                                    </p:anim>
                                    <p:animEffect transition="in" filter="fade">
                                      <p:cBhvr>
                                        <p:cTn id="26" dur="500"/>
                                        <p:tgtEl>
                                          <p:spTgt spid="87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a:xfrm>
            <a:off x="457200" y="1481329"/>
            <a:ext cx="8229600" cy="4995671"/>
          </a:xfrm>
          <a:solidFill>
            <a:schemeClr val="bg2"/>
          </a:solidFill>
        </p:spPr>
        <p:txBody>
          <a:bodyPr>
            <a:normAutofit fontScale="70000" lnSpcReduction="20000"/>
          </a:bodyPr>
          <a:lstStyle/>
          <a:p>
            <a:pPr marL="111125" indent="-31750">
              <a:buClr>
                <a:srgbClr val="FF0000"/>
              </a:buClr>
              <a:buSzPct val="100000"/>
            </a:pPr>
            <a:r>
              <a:rPr lang="en-US" sz="3500" b="1" u="sng" dirty="0" smtClean="0"/>
              <a:t>1.2</a:t>
            </a:r>
            <a:r>
              <a:rPr lang="en-US" sz="3500" b="1" dirty="0" smtClean="0"/>
              <a:t>  </a:t>
            </a:r>
            <a:r>
              <a:rPr lang="en-US" sz="3500" b="1" u="sng" dirty="0" smtClean="0"/>
              <a:t>LSU Responsibilities </a:t>
            </a:r>
            <a:r>
              <a:rPr lang="en-US" sz="3500" b="1" dirty="0" smtClean="0"/>
              <a:t>(continued)</a:t>
            </a:r>
          </a:p>
          <a:p>
            <a:pPr marL="111125" indent="-31750">
              <a:buClr>
                <a:srgbClr val="FF0000"/>
              </a:buClr>
              <a:buSzPct val="100000"/>
            </a:pPr>
            <a:endParaRPr lang="en-US" sz="3500" b="1" dirty="0" smtClean="0"/>
          </a:p>
          <a:p>
            <a:pPr marL="624078" lvl="0" indent="-514350">
              <a:buClr>
                <a:srgbClr val="FF0000"/>
              </a:buClr>
              <a:buSzPct val="100000"/>
              <a:buFont typeface="+mj-lt"/>
              <a:buAutoNum type="alphaLcParenR" startAt="6"/>
            </a:pPr>
            <a:r>
              <a:rPr lang="en-US" dirty="0" smtClean="0"/>
              <a:t>Verifying that the LSP’s LDE and operators have current certifications as required by GPR 8719.1 for the type of lifting operations required;</a:t>
            </a:r>
          </a:p>
          <a:p>
            <a:pPr marL="624078" lvl="0" indent="-514350">
              <a:buClr>
                <a:srgbClr val="FF0000"/>
              </a:buClr>
              <a:buSzPct val="100000"/>
              <a:buFont typeface="+mj-lt"/>
              <a:buAutoNum type="alphaLcParenR" startAt="6"/>
            </a:pPr>
            <a:endParaRPr lang="en-US" dirty="0" smtClean="0"/>
          </a:p>
          <a:p>
            <a:pPr marL="624078" lvl="0" indent="-514350">
              <a:buClr>
                <a:srgbClr val="FF0000"/>
              </a:buClr>
              <a:buSzPct val="100000"/>
              <a:buFont typeface="+mj-lt"/>
              <a:buAutoNum type="alphaLcParenR" startAt="6"/>
            </a:pPr>
            <a:r>
              <a:rPr lang="en-US" dirty="0" smtClean="0"/>
              <a:t>Verifying that all applicable safety analyses (e.g., stability analysis, lift analysis, etc.) or assessments are completed and are sufficient per the requirements of NASA-STD-8719.9, and that lift points are above the established Center of Gravity (CG);</a:t>
            </a:r>
          </a:p>
          <a:p>
            <a:pPr marL="624078" lvl="0" indent="-514350">
              <a:buClr>
                <a:srgbClr val="FF0000"/>
              </a:buClr>
              <a:buSzPct val="100000"/>
              <a:buFont typeface="+mj-lt"/>
              <a:buAutoNum type="alphaLcParenR" startAt="6"/>
            </a:pPr>
            <a:endParaRPr lang="en-US" dirty="0" smtClean="0"/>
          </a:p>
          <a:p>
            <a:pPr marL="624078" lvl="0" indent="-514350">
              <a:buClr>
                <a:srgbClr val="FF0000"/>
              </a:buClr>
              <a:buSzPct val="100000"/>
              <a:buFont typeface="+mj-lt"/>
              <a:buAutoNum type="alphaLcParenR" startAt="6"/>
            </a:pPr>
            <a:r>
              <a:rPr lang="en-US" dirty="0" smtClean="0"/>
              <a:t>Initiating a Waiver/Variance request if any NASA or GSFC safety requirements are not met, in accordance with NPR 8715.3 or GPR 1400.1 as applicable;</a:t>
            </a:r>
          </a:p>
          <a:p>
            <a:pPr eaLnBrk="1" hangingPunct="1">
              <a:buNone/>
              <a:defRPr/>
            </a:pPr>
            <a:endParaRPr lang="en-US" dirty="0" smtClean="0"/>
          </a:p>
        </p:txBody>
      </p:sp>
      <p:sp>
        <p:nvSpPr>
          <p:cNvPr id="252930" name="Rectangle 2"/>
          <p:cNvSpPr>
            <a:spLocks noGrp="1" noRot="1" noChangeArrowheads="1"/>
          </p:cNvSpPr>
          <p:nvPr>
            <p:ph type="title"/>
          </p:nvPr>
        </p:nvSpPr>
        <p:spPr>
          <a:xfrm>
            <a:off x="1752600" y="274638"/>
            <a:ext cx="4419600" cy="1143000"/>
          </a:xfrm>
        </p:spPr>
        <p:txBody>
          <a:bodyPr/>
          <a:lstStyle/>
          <a:p>
            <a:pPr algn="ctr" eaLnBrk="1" hangingPunct="1">
              <a:defRPr/>
            </a:pPr>
            <a:r>
              <a:rPr lang="en-US" dirty="0" smtClean="0"/>
              <a:t>GPR 8834.1</a:t>
            </a:r>
          </a:p>
        </p:txBody>
      </p:sp>
      <p:pic>
        <p:nvPicPr>
          <p:cNvPr id="88068"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88069" name="Picture 6" descr="100px-Gsfclogo.gif"/>
          <p:cNvPicPr>
            <a:picLocks noChangeAspect="1" noChangeArrowheads="1"/>
          </p:cNvPicPr>
          <p:nvPr/>
        </p:nvPicPr>
        <p:blipFill>
          <a:blip r:embed="rId4" cstate="print"/>
          <a:srcRect/>
          <a:stretch>
            <a:fillRect/>
          </a:stretch>
        </p:blipFill>
        <p:spPr bwMode="auto">
          <a:xfrm>
            <a:off x="7772400" y="0"/>
            <a:ext cx="1371600" cy="1371600"/>
          </a:xfrm>
          <a:prstGeom prst="rect">
            <a:avLst/>
          </a:prstGeom>
          <a:noFill/>
          <a:ln w="9525">
            <a:noFill/>
            <a:miter lim="800000"/>
            <a:headEnd/>
            <a:tailEnd/>
          </a:ln>
        </p:spPr>
      </p:pic>
      <p:sp>
        <p:nvSpPr>
          <p:cNvPr id="7"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2931">
                                            <p:txEl>
                                              <p:pRg st="2" end="2"/>
                                            </p:txEl>
                                          </p:spTgt>
                                        </p:tgtEl>
                                        <p:attrNameLst>
                                          <p:attrName>style.visibility</p:attrName>
                                        </p:attrNameLst>
                                      </p:cBhvr>
                                      <p:to>
                                        <p:strVal val="visible"/>
                                      </p:to>
                                    </p:set>
                                    <p:animEffect transition="in" filter="strips(downLeft)">
                                      <p:cBhvr>
                                        <p:cTn id="7" dur="500"/>
                                        <p:tgtEl>
                                          <p:spTgt spid="25293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52931">
                                            <p:txEl>
                                              <p:pRg st="4" end="4"/>
                                            </p:txEl>
                                          </p:spTgt>
                                        </p:tgtEl>
                                        <p:attrNameLst>
                                          <p:attrName>style.visibility</p:attrName>
                                        </p:attrNameLst>
                                      </p:cBhvr>
                                      <p:to>
                                        <p:strVal val="visible"/>
                                      </p:to>
                                    </p:set>
                                    <p:animEffect transition="in" filter="strips(downRight)">
                                      <p:cBhvr>
                                        <p:cTn id="12" dur="500"/>
                                        <p:tgtEl>
                                          <p:spTgt spid="25293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52931">
                                            <p:txEl>
                                              <p:pRg st="6" end="6"/>
                                            </p:txEl>
                                          </p:spTgt>
                                        </p:tgtEl>
                                        <p:attrNameLst>
                                          <p:attrName>style.visibility</p:attrName>
                                        </p:attrNameLst>
                                      </p:cBhvr>
                                      <p:to>
                                        <p:strVal val="visible"/>
                                      </p:to>
                                    </p:set>
                                    <p:animEffect transition="in" filter="strips(downLeft)">
                                      <p:cBhvr>
                                        <p:cTn id="17" dur="500"/>
                                        <p:tgtEl>
                                          <p:spTgt spid="2529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228600" y="1600200"/>
            <a:ext cx="8686800" cy="4953000"/>
          </a:xfrm>
          <a:solidFill>
            <a:schemeClr val="bg2"/>
          </a:solidFill>
        </p:spPr>
        <p:txBody>
          <a:bodyPr>
            <a:normAutofit fontScale="92500" lnSpcReduction="20000"/>
          </a:bodyPr>
          <a:lstStyle/>
          <a:p>
            <a:pPr marL="609600" indent="-609600">
              <a:buClr>
                <a:srgbClr val="FF0000"/>
              </a:buClr>
              <a:buSzPct val="100000"/>
            </a:pPr>
            <a:r>
              <a:rPr lang="en-US" sz="2800" b="1" u="sng" dirty="0" smtClean="0"/>
              <a:t>1.2 </a:t>
            </a:r>
            <a:r>
              <a:rPr lang="en-US" sz="2800" b="1" dirty="0" smtClean="0"/>
              <a:t> </a:t>
            </a:r>
            <a:r>
              <a:rPr lang="en-US" sz="2800" b="1" u="sng" dirty="0" smtClean="0"/>
              <a:t>LSU Responsibilities </a:t>
            </a:r>
            <a:r>
              <a:rPr lang="en-US" sz="2800" b="1" dirty="0" smtClean="0"/>
              <a:t>(continued)</a:t>
            </a:r>
          </a:p>
          <a:p>
            <a:pPr marL="609600" indent="-609600">
              <a:buClr>
                <a:srgbClr val="FF0000"/>
              </a:buClr>
              <a:buSzPct val="100000"/>
            </a:pPr>
            <a:endParaRPr lang="en-US" sz="2800" b="1" dirty="0" smtClean="0"/>
          </a:p>
          <a:p>
            <a:pPr marL="624078" lvl="0" indent="-514350">
              <a:buClr>
                <a:srgbClr val="FF0000"/>
              </a:buClr>
              <a:buSzPct val="100000"/>
              <a:buFont typeface="+mj-lt"/>
              <a:buAutoNum type="alphaLcParenR" startAt="9"/>
            </a:pPr>
            <a:r>
              <a:rPr lang="en-US" sz="2800" dirty="0" smtClean="0"/>
              <a:t>Providing engineering support as needed by the LSP for User hardware;</a:t>
            </a:r>
          </a:p>
          <a:p>
            <a:pPr marL="624078" lvl="0" indent="-514350">
              <a:buClr>
                <a:srgbClr val="FF0000"/>
              </a:buClr>
              <a:buSzPct val="100000"/>
              <a:buFont typeface="+mj-lt"/>
              <a:buAutoNum type="alphaLcParenR" startAt="9"/>
            </a:pPr>
            <a:endParaRPr lang="en-US" sz="2800" dirty="0" smtClean="0"/>
          </a:p>
          <a:p>
            <a:pPr marL="624078" lvl="0" indent="-514350">
              <a:buClr>
                <a:srgbClr val="FF0000"/>
              </a:buClr>
              <a:buSzPct val="100000"/>
              <a:buFont typeface="+mj-lt"/>
              <a:buAutoNum type="alphaLcParenR" startAt="9"/>
            </a:pPr>
            <a:r>
              <a:rPr lang="en-US" sz="2800" dirty="0" smtClean="0"/>
              <a:t>Providing for appropriate Safety Representative support as described in Section 1.5; </a:t>
            </a:r>
          </a:p>
          <a:p>
            <a:pPr marL="624078" lvl="0" indent="-514350">
              <a:buClr>
                <a:srgbClr val="FF0000"/>
              </a:buClr>
              <a:buSzPct val="100000"/>
              <a:buFont typeface="+mj-lt"/>
              <a:buAutoNum type="alphaLcParenR" startAt="9"/>
            </a:pPr>
            <a:endParaRPr lang="en-US" sz="2800" dirty="0" smtClean="0"/>
          </a:p>
          <a:p>
            <a:pPr marL="624078" lvl="0" indent="-514350">
              <a:buClr>
                <a:srgbClr val="FF0000"/>
              </a:buClr>
              <a:buSzPct val="100000"/>
              <a:buFont typeface="+mj-lt"/>
              <a:buAutoNum type="alphaLcParenR" startAt="9"/>
            </a:pPr>
            <a:r>
              <a:rPr lang="en-US" sz="2800" dirty="0" smtClean="0"/>
              <a:t>Providing Work Order Authorization(s) (WOAs) as required by GPR 5330.1;</a:t>
            </a:r>
          </a:p>
          <a:p>
            <a:pPr marL="624078" lvl="0" indent="-514350">
              <a:buClr>
                <a:srgbClr val="FF0000"/>
              </a:buClr>
              <a:buSzPct val="100000"/>
              <a:buFont typeface="+mj-lt"/>
              <a:buAutoNum type="alphaLcParenR" startAt="9"/>
            </a:pPr>
            <a:endParaRPr lang="en-US" sz="2800" dirty="0" smtClean="0"/>
          </a:p>
          <a:p>
            <a:pPr marL="624078" lvl="0" indent="-514350">
              <a:buClr>
                <a:srgbClr val="FF0000"/>
              </a:buClr>
              <a:buSzPct val="100000"/>
              <a:buFont typeface="+mj-lt"/>
              <a:buAutoNum type="alphaLcParenR" startAt="9"/>
            </a:pPr>
            <a:r>
              <a:rPr lang="en-US" sz="2800" dirty="0" smtClean="0"/>
              <a:t>Notifying the FOM of any operations that may have unusual hazards or safety implications (see 1.11); </a:t>
            </a:r>
            <a:endParaRPr lang="en-US" sz="2800" b="1" dirty="0" smtClean="0"/>
          </a:p>
          <a:p>
            <a:pPr marL="609600" indent="-609600" eaLnBrk="1" hangingPunct="1"/>
            <a:endParaRPr lang="en-US" dirty="0" smtClean="0">
              <a:effectLst/>
            </a:endParaRPr>
          </a:p>
        </p:txBody>
      </p:sp>
      <p:pic>
        <p:nvPicPr>
          <p:cNvPr id="89092"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89093" name="Picture 6" descr="100px-Gsfclogo.gif"/>
          <p:cNvPicPr>
            <a:picLocks noChangeAspect="1" noChangeArrowheads="1"/>
          </p:cNvPicPr>
          <p:nvPr/>
        </p:nvPicPr>
        <p:blipFill>
          <a:blip r:embed="rId4" cstate="print"/>
          <a:srcRect/>
          <a:stretch>
            <a:fillRect/>
          </a:stretch>
        </p:blipFill>
        <p:spPr bwMode="auto">
          <a:xfrm>
            <a:off x="7696200" y="0"/>
            <a:ext cx="1447800" cy="1447800"/>
          </a:xfrm>
          <a:prstGeom prst="rect">
            <a:avLst/>
          </a:prstGeom>
          <a:noFill/>
          <a:ln w="9525">
            <a:noFill/>
            <a:miter lim="800000"/>
            <a:headEnd/>
            <a:tailEnd/>
          </a:ln>
        </p:spPr>
      </p:pic>
      <p:sp>
        <p:nvSpPr>
          <p:cNvPr id="7" name="Title 1"/>
          <p:cNvSpPr txBox="1">
            <a:spLocks/>
          </p:cNvSpPr>
          <p:nvPr/>
        </p:nvSpPr>
        <p:spPr>
          <a:xfrm>
            <a:off x="23622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9091">
                                            <p:txEl>
                                              <p:pRg st="2" end="2"/>
                                            </p:txEl>
                                          </p:spTgt>
                                        </p:tgtEl>
                                        <p:attrNameLst>
                                          <p:attrName>style.visibility</p:attrName>
                                        </p:attrNameLst>
                                      </p:cBhvr>
                                      <p:to>
                                        <p:strVal val="visible"/>
                                      </p:to>
                                    </p:set>
                                    <p:animEffect transition="in" filter="strips(downRight)">
                                      <p:cBhvr>
                                        <p:cTn id="7" dur="500"/>
                                        <p:tgtEl>
                                          <p:spTgt spid="8909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9091">
                                            <p:txEl>
                                              <p:pRg st="4" end="4"/>
                                            </p:txEl>
                                          </p:spTgt>
                                        </p:tgtEl>
                                        <p:attrNameLst>
                                          <p:attrName>style.visibility</p:attrName>
                                        </p:attrNameLst>
                                      </p:cBhvr>
                                      <p:to>
                                        <p:strVal val="visible"/>
                                      </p:to>
                                    </p:set>
                                    <p:animEffect transition="in" filter="strips(downLeft)">
                                      <p:cBhvr>
                                        <p:cTn id="12" dur="500"/>
                                        <p:tgtEl>
                                          <p:spTgt spid="8909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89091">
                                            <p:txEl>
                                              <p:pRg st="6" end="6"/>
                                            </p:txEl>
                                          </p:spTgt>
                                        </p:tgtEl>
                                        <p:attrNameLst>
                                          <p:attrName>style.visibility</p:attrName>
                                        </p:attrNameLst>
                                      </p:cBhvr>
                                      <p:to>
                                        <p:strVal val="visible"/>
                                      </p:to>
                                    </p:set>
                                    <p:animEffect transition="in" filter="strips(downRight)">
                                      <p:cBhvr>
                                        <p:cTn id="17" dur="500"/>
                                        <p:tgtEl>
                                          <p:spTgt spid="8909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89091">
                                            <p:txEl>
                                              <p:pRg st="8" end="8"/>
                                            </p:txEl>
                                          </p:spTgt>
                                        </p:tgtEl>
                                        <p:attrNameLst>
                                          <p:attrName>style.visibility</p:attrName>
                                        </p:attrNameLst>
                                      </p:cBhvr>
                                      <p:to>
                                        <p:strVal val="visible"/>
                                      </p:to>
                                    </p:set>
                                    <p:animEffect transition="in" filter="strips(downLeft)">
                                      <p:cBhvr>
                                        <p:cTn id="22" dur="500"/>
                                        <p:tgtEl>
                                          <p:spTgt spid="890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idx="1"/>
          </p:nvPr>
        </p:nvSpPr>
        <p:spPr>
          <a:xfrm>
            <a:off x="457200" y="1371600"/>
            <a:ext cx="8229600" cy="5257800"/>
          </a:xfrm>
          <a:solidFill>
            <a:schemeClr val="bg2"/>
          </a:solidFill>
        </p:spPr>
        <p:txBody>
          <a:bodyPr>
            <a:normAutofit fontScale="92500" lnSpcReduction="20000"/>
          </a:bodyPr>
          <a:lstStyle/>
          <a:p>
            <a:pPr>
              <a:buClr>
                <a:srgbClr val="FF0000"/>
              </a:buClr>
              <a:buSzPct val="100000"/>
            </a:pPr>
            <a:r>
              <a:rPr lang="en-US" sz="2800" b="1" u="sng" dirty="0" smtClean="0"/>
              <a:t>1.2</a:t>
            </a:r>
            <a:r>
              <a:rPr lang="en-US" sz="2800" b="1" dirty="0" smtClean="0"/>
              <a:t>  </a:t>
            </a:r>
            <a:r>
              <a:rPr lang="en-US" sz="2800" b="1" u="sng" dirty="0" smtClean="0"/>
              <a:t>LSU Responsibilities </a:t>
            </a:r>
            <a:r>
              <a:rPr lang="en-US" sz="2800" b="1" dirty="0" smtClean="0"/>
              <a:t>(continued)</a:t>
            </a:r>
          </a:p>
          <a:p>
            <a:pPr>
              <a:buClr>
                <a:srgbClr val="FF0000"/>
              </a:buClr>
              <a:buSzPct val="100000"/>
            </a:pPr>
            <a:endParaRPr lang="en-US" sz="2800" b="1" dirty="0" smtClean="0"/>
          </a:p>
          <a:p>
            <a:pPr marL="624078" lvl="0" indent="-514350">
              <a:buClr>
                <a:srgbClr val="FF0000"/>
              </a:buClr>
              <a:buSzPct val="100000"/>
              <a:buFont typeface="+mj-lt"/>
              <a:buAutoNum type="alphaLcParenR" startAt="13"/>
            </a:pPr>
            <a:r>
              <a:rPr lang="en-US" sz="2800" dirty="0" smtClean="0"/>
              <a:t>Stopping lifting operations in the event of an actual or reported failure or unsafe condition;</a:t>
            </a:r>
          </a:p>
          <a:p>
            <a:pPr marL="624078" lvl="0" indent="-514350">
              <a:buClr>
                <a:srgbClr val="FF0000"/>
              </a:buClr>
              <a:buSzPct val="100000"/>
              <a:buFont typeface="+mj-lt"/>
              <a:buAutoNum type="alphaLcParenR" startAt="13"/>
            </a:pPr>
            <a:endParaRPr lang="en-US" sz="2800" dirty="0" smtClean="0"/>
          </a:p>
          <a:p>
            <a:pPr marL="624078" lvl="0" indent="-514350">
              <a:buClr>
                <a:srgbClr val="FF0000"/>
              </a:buClr>
              <a:buSzPct val="100000"/>
              <a:buFont typeface="+mj-lt"/>
              <a:buAutoNum type="alphaLcParenR" startAt="13"/>
            </a:pPr>
            <a:r>
              <a:rPr lang="en-US" sz="2800" dirty="0" smtClean="0"/>
              <a:t>Providing concurrence to resume operations once failures or unsafe conditions are corrected; </a:t>
            </a:r>
          </a:p>
          <a:p>
            <a:pPr marL="624078" lvl="0" indent="-514350">
              <a:buClr>
                <a:srgbClr val="FF0000"/>
              </a:buClr>
              <a:buSzPct val="100000"/>
              <a:buFont typeface="+mj-lt"/>
              <a:buAutoNum type="alphaLcParenR" startAt="13"/>
            </a:pPr>
            <a:endParaRPr lang="en-US" sz="2800" dirty="0" smtClean="0"/>
          </a:p>
          <a:p>
            <a:pPr marL="624078" lvl="0" indent="-514350">
              <a:buClr>
                <a:srgbClr val="FF0000"/>
              </a:buClr>
              <a:buSzPct val="100000"/>
              <a:buFont typeface="+mj-lt"/>
              <a:buAutoNum type="alphaLcParenR" startAt="13"/>
            </a:pPr>
            <a:r>
              <a:rPr lang="en-US" sz="2800" dirty="0" smtClean="0"/>
              <a:t>Determining the applicability of NASA-STD-8719.9 and this procedure to off-site contractors, and ensure that sufficient requirements are invoked in the contracts; and</a:t>
            </a:r>
          </a:p>
          <a:p>
            <a:pPr marL="624078" lvl="0" indent="-514350">
              <a:buClr>
                <a:srgbClr val="FF0000"/>
              </a:buClr>
              <a:buSzPct val="100000"/>
              <a:buFont typeface="+mj-lt"/>
              <a:buAutoNum type="alphaLcParenR" startAt="13"/>
            </a:pPr>
            <a:endParaRPr lang="en-US" sz="2800" dirty="0" smtClean="0"/>
          </a:p>
          <a:p>
            <a:pPr marL="624078" indent="-514350">
              <a:buClr>
                <a:srgbClr val="FF0000"/>
              </a:buClr>
              <a:buSzPct val="100000"/>
              <a:buFont typeface="+mj-lt"/>
              <a:buAutoNum type="alphaLcParenR" startAt="13"/>
            </a:pPr>
            <a:r>
              <a:rPr lang="en-US" sz="2800" dirty="0" smtClean="0"/>
              <a:t>The safe conduct of all lifting operations.</a:t>
            </a:r>
          </a:p>
        </p:txBody>
      </p:sp>
      <p:sp>
        <p:nvSpPr>
          <p:cNvPr id="257026" name="Rectangle 2"/>
          <p:cNvSpPr>
            <a:spLocks noGrp="1" noRot="1" noChangeArrowheads="1"/>
          </p:cNvSpPr>
          <p:nvPr>
            <p:ph type="title"/>
          </p:nvPr>
        </p:nvSpPr>
        <p:spPr/>
        <p:txBody>
          <a:bodyPr/>
          <a:lstStyle/>
          <a:p>
            <a:pPr algn="ctr" eaLnBrk="1" hangingPunct="1">
              <a:defRPr/>
            </a:pPr>
            <a:r>
              <a:rPr lang="en-US" dirty="0" smtClean="0"/>
              <a:t>GPR 8834.1</a:t>
            </a:r>
          </a:p>
        </p:txBody>
      </p:sp>
      <p:pic>
        <p:nvPicPr>
          <p:cNvPr id="90116" name="Picture 5"/>
          <p:cNvPicPr>
            <a:picLocks noChangeAspect="1" noChangeArrowheads="1"/>
          </p:cNvPicPr>
          <p:nvPr/>
        </p:nvPicPr>
        <p:blipFill>
          <a:blip r:embed="rId3" cstate="print"/>
          <a:srcRect l="-688" t="-635" r="-688" b="-635"/>
          <a:stretch>
            <a:fillRect/>
          </a:stretch>
        </p:blipFill>
        <p:spPr bwMode="auto">
          <a:xfrm>
            <a:off x="0" y="0"/>
            <a:ext cx="1371600" cy="1165860"/>
          </a:xfrm>
          <a:prstGeom prst="rect">
            <a:avLst/>
          </a:prstGeom>
          <a:noFill/>
          <a:ln w="9525">
            <a:noFill/>
            <a:miter lim="800000"/>
            <a:headEnd/>
            <a:tailEnd/>
          </a:ln>
        </p:spPr>
      </p:pic>
      <p:pic>
        <p:nvPicPr>
          <p:cNvPr id="90117" name="Picture 6" descr="100px-Gsfclogo.gif"/>
          <p:cNvPicPr>
            <a:picLocks noChangeAspect="1" noChangeArrowheads="1"/>
          </p:cNvPicPr>
          <p:nvPr/>
        </p:nvPicPr>
        <p:blipFill>
          <a:blip r:embed="rId4" cstate="print"/>
          <a:srcRect/>
          <a:stretch>
            <a:fillRect/>
          </a:stretch>
        </p:blipFill>
        <p:spPr bwMode="auto">
          <a:xfrm>
            <a:off x="7696200" y="0"/>
            <a:ext cx="1447800" cy="1447800"/>
          </a:xfrm>
          <a:prstGeom prst="rect">
            <a:avLst/>
          </a:prstGeom>
          <a:noFill/>
          <a:ln w="9525">
            <a:noFill/>
            <a:miter lim="800000"/>
            <a:headEnd/>
            <a:tailEnd/>
          </a:ln>
        </p:spPr>
      </p:pic>
      <p:sp>
        <p:nvSpPr>
          <p:cNvPr id="7"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7027">
                                            <p:txEl>
                                              <p:pRg st="2" end="2"/>
                                            </p:txEl>
                                          </p:spTgt>
                                        </p:tgtEl>
                                        <p:attrNameLst>
                                          <p:attrName>style.visibility</p:attrName>
                                        </p:attrNameLst>
                                      </p:cBhvr>
                                      <p:to>
                                        <p:strVal val="visible"/>
                                      </p:to>
                                    </p:set>
                                    <p:animEffect transition="in" filter="strips(downLeft)">
                                      <p:cBhvr>
                                        <p:cTn id="7" dur="500"/>
                                        <p:tgtEl>
                                          <p:spTgt spid="25702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57027">
                                            <p:txEl>
                                              <p:pRg st="4" end="4"/>
                                            </p:txEl>
                                          </p:spTgt>
                                        </p:tgtEl>
                                        <p:attrNameLst>
                                          <p:attrName>style.visibility</p:attrName>
                                        </p:attrNameLst>
                                      </p:cBhvr>
                                      <p:to>
                                        <p:strVal val="visible"/>
                                      </p:to>
                                    </p:set>
                                    <p:animEffect transition="in" filter="strips(downRight)">
                                      <p:cBhvr>
                                        <p:cTn id="12" dur="500"/>
                                        <p:tgtEl>
                                          <p:spTgt spid="25702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57027">
                                            <p:txEl>
                                              <p:pRg st="6" end="6"/>
                                            </p:txEl>
                                          </p:spTgt>
                                        </p:tgtEl>
                                        <p:attrNameLst>
                                          <p:attrName>style.visibility</p:attrName>
                                        </p:attrNameLst>
                                      </p:cBhvr>
                                      <p:to>
                                        <p:strVal val="visible"/>
                                      </p:to>
                                    </p:set>
                                    <p:animEffect transition="in" filter="strips(downLeft)">
                                      <p:cBhvr>
                                        <p:cTn id="17" dur="500"/>
                                        <p:tgtEl>
                                          <p:spTgt spid="25702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257027">
                                            <p:txEl>
                                              <p:pRg st="8" end="8"/>
                                            </p:txEl>
                                          </p:spTgt>
                                        </p:tgtEl>
                                        <p:attrNameLst>
                                          <p:attrName>style.visibility</p:attrName>
                                        </p:attrNameLst>
                                      </p:cBhvr>
                                      <p:to>
                                        <p:strVal val="visible"/>
                                      </p:to>
                                    </p:set>
                                    <p:animEffect transition="in" filter="strips(downRight)">
                                      <p:cBhvr>
                                        <p:cTn id="22" dur="500"/>
                                        <p:tgtEl>
                                          <p:spTgt spid="2570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
          <p:cNvSpPr>
            <a:spLocks noChangeArrowheads="1"/>
          </p:cNvSpPr>
          <p:nvPr/>
        </p:nvSpPr>
        <p:spPr bwMode="auto">
          <a:xfrm>
            <a:off x="228600" y="1292142"/>
            <a:ext cx="8686800" cy="5447645"/>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0" algn="l"/>
              </a:tabLst>
            </a:pPr>
            <a:r>
              <a:rPr kumimoji="0" lang="en-US" sz="2800" b="1" i="0" u="sng" strike="noStrike" cap="none" normalizeH="0" baseline="0" dirty="0" smtClean="0">
                <a:ln>
                  <a:noFill/>
                </a:ln>
                <a:solidFill>
                  <a:schemeClr val="tx1"/>
                </a:solidFill>
                <a:effectLst/>
                <a:latin typeface="Arial" pitchFamily="34" charset="0"/>
                <a:ea typeface="Times New Roman" pitchFamily="18" charset="0"/>
              </a:rPr>
              <a:t>1.3  Person In Charge (PIC)</a:t>
            </a:r>
            <a:endParaRPr kumimoji="0" lang="en-US" sz="2400" b="1" i="0" u="sng"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0" algn="l"/>
              </a:tabLst>
            </a:pPr>
            <a:r>
              <a:rPr kumimoji="0" lang="en-US" sz="2000" b="1" i="0" u="none" strike="noStrike" cap="none" normalizeH="0" baseline="0" dirty="0" smtClean="0">
                <a:ln>
                  <a:noFill/>
                </a:ln>
                <a:solidFill>
                  <a:schemeClr val="tx1"/>
                </a:solidFill>
                <a:effectLst/>
                <a:latin typeface="Arial" pitchFamily="34" charset="0"/>
                <a:ea typeface="Times New Roman" pitchFamily="18" charset="0"/>
              </a:rPr>
              <a:t> </a:t>
            </a:r>
            <a:endParaRPr kumimoji="0" lang="en-US"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
                <a:srgbClr val="FF0000"/>
              </a:buClr>
              <a:buSzTx/>
              <a:buFont typeface="Wingdings" pitchFamily="2" charset="2"/>
              <a:buChar char="Ø"/>
              <a:tabLst>
                <a:tab pos="-457200" algn="l"/>
                <a:tab pos="0"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The PIC shall take overall responsibility for the conduct of the lifting operation.  The PIC shall be from the User organization or the LSP, and may be an I&amp;T Manager, Lead Engineer, LDE Operator, the Rigger, a Critical Lift Coordinator (CLC), supervisor, or any other individual selected and specified in the critical lift or other applicable procedure.  The PIC shall:</a:t>
            </a:r>
            <a:endParaRPr kumimoji="0" lang="en-US" b="0"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
                <a:srgbClr val="FF0000"/>
              </a:buClr>
              <a:buSzTx/>
              <a:buFont typeface="+mj-lt"/>
              <a:buAutoNum type="alphaLcParenR"/>
              <a:tabLst>
                <a:tab pos="-457200" algn="l"/>
                <a:tab pos="0"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Verify that all involved parties meet the lift requirements; </a:t>
            </a:r>
            <a:endParaRPr kumimoji="0" lang="en-US" b="0"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
                <a:srgbClr val="FF0000"/>
              </a:buClr>
              <a:buSzTx/>
              <a:buFont typeface="+mj-lt"/>
              <a:buAutoNum type="alphaLcParenR"/>
              <a:tabLst>
                <a:tab pos="-457200" algn="l"/>
                <a:tab pos="0"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Verify that all tools and equipment are adequate for the lift requirements;</a:t>
            </a:r>
            <a:endParaRPr kumimoji="0" lang="en-US" b="0"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
                <a:srgbClr val="FF0000"/>
              </a:buClr>
              <a:buSzTx/>
              <a:buFont typeface="+mj-lt"/>
              <a:buAutoNum type="alphaLcParenR"/>
              <a:tabLst>
                <a:tab pos="-457200" algn="l"/>
                <a:tab pos="0"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Fill out Appendix C “Process for Lifting Category Determination”;</a:t>
            </a:r>
            <a:endParaRPr kumimoji="0" lang="en-US" b="0"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
                <a:srgbClr val="FF0000"/>
              </a:buClr>
              <a:buSzTx/>
              <a:buFont typeface="+mj-lt"/>
              <a:buAutoNum type="alphaLcParenR"/>
              <a:tabLst>
                <a:tab pos="-457200" algn="l"/>
                <a:tab pos="0"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For any critical lift, or for any lift determined by the LSP or User to need a pre-lift briefing and walk-through, conduct a pre-lift briefing/walk-through with all required participants.  See Section 2.3;</a:t>
            </a:r>
            <a:endParaRPr kumimoji="0" lang="en-US" b="0"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
                <a:srgbClr val="FF0000"/>
              </a:buClr>
              <a:buSzTx/>
              <a:buFont typeface="+mj-lt"/>
              <a:buAutoNum type="alphaLcParenR"/>
              <a:tabLst>
                <a:tab pos="-457200" algn="l"/>
                <a:tab pos="0"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Verify that adequate communications and direction are available, particularly for the LDE operator(s); and</a:t>
            </a:r>
            <a:endParaRPr kumimoji="0" lang="en-US" b="0"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
                <a:srgbClr val="FF0000"/>
              </a:buClr>
              <a:buSzTx/>
              <a:buFont typeface="+mj-lt"/>
              <a:buAutoNum type="alphaLcParenR"/>
              <a:tabLst>
                <a:tab pos="-457200" algn="l"/>
                <a:tab pos="0" algn="l"/>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Manage the lifting operation.</a:t>
            </a:r>
            <a:endParaRPr kumimoji="0" lang="en-US" sz="3200" b="0" i="0" u="none" strike="noStrike" cap="none" normalizeH="0" baseline="0" dirty="0" smtClean="0">
              <a:ln>
                <a:noFill/>
              </a:ln>
              <a:solidFill>
                <a:schemeClr val="tx1"/>
              </a:solidFill>
              <a:effectLst/>
              <a:latin typeface="Arial" pitchFamily="34" charset="0"/>
            </a:endParaRPr>
          </a:p>
        </p:txBody>
      </p:sp>
      <p:pic>
        <p:nvPicPr>
          <p:cNvPr id="5"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6" name="Picture 6" descr="100px-Gsfclogo.gif"/>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a:ln w="9525">
            <a:noFill/>
            <a:miter lim="800000"/>
            <a:headEnd/>
            <a:tailEnd/>
          </a:ln>
        </p:spPr>
      </p:pic>
      <p:sp>
        <p:nvSpPr>
          <p:cNvPr id="8" name="Rectangle 2"/>
          <p:cNvSpPr txBox="1">
            <a:spLocks noRot="1" noChangeArrowheads="1"/>
          </p:cNvSpPr>
          <p:nvPr/>
        </p:nvSpPr>
        <p:spPr>
          <a:xfrm>
            <a:off x="2209800" y="228600"/>
            <a:ext cx="441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GPR 8834.1</a:t>
            </a:r>
          </a:p>
        </p:txBody>
      </p:sp>
      <p:sp>
        <p:nvSpPr>
          <p:cNvPr id="7"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315393">
                                            <p:txEl>
                                              <p:pRg st="3" end="3"/>
                                            </p:txEl>
                                          </p:spTgt>
                                        </p:tgtEl>
                                        <p:attrNameLst>
                                          <p:attrName>style.visibility</p:attrName>
                                        </p:attrNameLst>
                                      </p:cBhvr>
                                      <p:to>
                                        <p:strVal val="visible"/>
                                      </p:to>
                                    </p:set>
                                    <p:anim from="(-#ppt_w/2)" to="(#ppt_x)" calcmode="lin" valueType="num">
                                      <p:cBhvr>
                                        <p:cTn id="7" dur="600" fill="hold">
                                          <p:stCondLst>
                                            <p:cond delay="0"/>
                                          </p:stCondLst>
                                        </p:cTn>
                                        <p:tgtEl>
                                          <p:spTgt spid="315393">
                                            <p:txEl>
                                              <p:pRg st="3" end="3"/>
                                            </p:txEl>
                                          </p:spTgt>
                                        </p:tgtEl>
                                        <p:attrNameLst>
                                          <p:attrName>ppt_x</p:attrName>
                                        </p:attrNameLst>
                                      </p:cBhvr>
                                    </p:anim>
                                    <p:anim from="0" to="-1.0" calcmode="lin" valueType="num">
                                      <p:cBhvr>
                                        <p:cTn id="8" dur="200" decel="50000" autoRev="1" fill="hold">
                                          <p:stCondLst>
                                            <p:cond delay="600"/>
                                          </p:stCondLst>
                                        </p:cTn>
                                        <p:tgtEl>
                                          <p:spTgt spid="315393">
                                            <p:txEl>
                                              <p:pRg st="3" end="3"/>
                                            </p:txEl>
                                          </p:spTgt>
                                        </p:tgtEl>
                                        <p:attrNameLst>
                                          <p:attrName>xshear</p:attrName>
                                        </p:attrNameLst>
                                      </p:cBhvr>
                                    </p:anim>
                                    <p:animScale>
                                      <p:cBhvr>
                                        <p:cTn id="9" dur="200" decel="100000" autoRev="1" fill="hold">
                                          <p:stCondLst>
                                            <p:cond delay="600"/>
                                          </p:stCondLst>
                                        </p:cTn>
                                        <p:tgtEl>
                                          <p:spTgt spid="315393">
                                            <p:txEl>
                                              <p:pRg st="3" end="3"/>
                                            </p:txEl>
                                          </p:spTgt>
                                        </p:tgtEl>
                                      </p:cBhvr>
                                      <p:from x="100000" y="100000"/>
                                      <p:to x="80000" y="100000"/>
                                    </p:animScale>
                                    <p:anim by="(#ppt_h/3+#ppt_w*0.1)" calcmode="lin" valueType="num">
                                      <p:cBhvr additive="sum">
                                        <p:cTn id="10" dur="200" decel="100000" autoRev="1" fill="hold">
                                          <p:stCondLst>
                                            <p:cond delay="600"/>
                                          </p:stCondLst>
                                        </p:cTn>
                                        <p:tgtEl>
                                          <p:spTgt spid="315393">
                                            <p:txEl>
                                              <p:pRg st="3" end="3"/>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315393">
                                            <p:txEl>
                                              <p:pRg st="4" end="4"/>
                                            </p:txEl>
                                          </p:spTgt>
                                        </p:tgtEl>
                                        <p:attrNameLst>
                                          <p:attrName>style.visibility</p:attrName>
                                        </p:attrNameLst>
                                      </p:cBhvr>
                                      <p:to>
                                        <p:strVal val="visible"/>
                                      </p:to>
                                    </p:set>
                                    <p:anim from="(-#ppt_w/2)" to="(#ppt_x)" calcmode="lin" valueType="num">
                                      <p:cBhvr>
                                        <p:cTn id="15" dur="600" fill="hold">
                                          <p:stCondLst>
                                            <p:cond delay="0"/>
                                          </p:stCondLst>
                                        </p:cTn>
                                        <p:tgtEl>
                                          <p:spTgt spid="315393">
                                            <p:txEl>
                                              <p:pRg st="4" end="4"/>
                                            </p:txEl>
                                          </p:spTgt>
                                        </p:tgtEl>
                                        <p:attrNameLst>
                                          <p:attrName>ppt_x</p:attrName>
                                        </p:attrNameLst>
                                      </p:cBhvr>
                                    </p:anim>
                                    <p:anim from="0" to="-1.0" calcmode="lin" valueType="num">
                                      <p:cBhvr>
                                        <p:cTn id="16" dur="200" decel="50000" autoRev="1" fill="hold">
                                          <p:stCondLst>
                                            <p:cond delay="600"/>
                                          </p:stCondLst>
                                        </p:cTn>
                                        <p:tgtEl>
                                          <p:spTgt spid="315393">
                                            <p:txEl>
                                              <p:pRg st="4" end="4"/>
                                            </p:txEl>
                                          </p:spTgt>
                                        </p:tgtEl>
                                        <p:attrNameLst>
                                          <p:attrName>xshear</p:attrName>
                                        </p:attrNameLst>
                                      </p:cBhvr>
                                    </p:anim>
                                    <p:animScale>
                                      <p:cBhvr>
                                        <p:cTn id="17" dur="200" decel="100000" autoRev="1" fill="hold">
                                          <p:stCondLst>
                                            <p:cond delay="600"/>
                                          </p:stCondLst>
                                        </p:cTn>
                                        <p:tgtEl>
                                          <p:spTgt spid="315393">
                                            <p:txEl>
                                              <p:pRg st="4" end="4"/>
                                            </p:txEl>
                                          </p:spTgt>
                                        </p:tgtEl>
                                      </p:cBhvr>
                                      <p:from x="100000" y="100000"/>
                                      <p:to x="80000" y="100000"/>
                                    </p:animScale>
                                    <p:anim by="(#ppt_h/3+#ppt_w*0.1)" calcmode="lin" valueType="num">
                                      <p:cBhvr additive="sum">
                                        <p:cTn id="18" dur="200" decel="100000" autoRev="1" fill="hold">
                                          <p:stCondLst>
                                            <p:cond delay="600"/>
                                          </p:stCondLst>
                                        </p:cTn>
                                        <p:tgtEl>
                                          <p:spTgt spid="315393">
                                            <p:txEl>
                                              <p:pRg st="4" end="4"/>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315393">
                                            <p:txEl>
                                              <p:pRg st="5" end="5"/>
                                            </p:txEl>
                                          </p:spTgt>
                                        </p:tgtEl>
                                        <p:attrNameLst>
                                          <p:attrName>style.visibility</p:attrName>
                                        </p:attrNameLst>
                                      </p:cBhvr>
                                      <p:to>
                                        <p:strVal val="visible"/>
                                      </p:to>
                                    </p:set>
                                    <p:anim from="(-#ppt_w/2)" to="(#ppt_x)" calcmode="lin" valueType="num">
                                      <p:cBhvr>
                                        <p:cTn id="23" dur="600" fill="hold">
                                          <p:stCondLst>
                                            <p:cond delay="0"/>
                                          </p:stCondLst>
                                        </p:cTn>
                                        <p:tgtEl>
                                          <p:spTgt spid="315393">
                                            <p:txEl>
                                              <p:pRg st="5" end="5"/>
                                            </p:txEl>
                                          </p:spTgt>
                                        </p:tgtEl>
                                        <p:attrNameLst>
                                          <p:attrName>ppt_x</p:attrName>
                                        </p:attrNameLst>
                                      </p:cBhvr>
                                    </p:anim>
                                    <p:anim from="0" to="-1.0" calcmode="lin" valueType="num">
                                      <p:cBhvr>
                                        <p:cTn id="24" dur="200" decel="50000" autoRev="1" fill="hold">
                                          <p:stCondLst>
                                            <p:cond delay="600"/>
                                          </p:stCondLst>
                                        </p:cTn>
                                        <p:tgtEl>
                                          <p:spTgt spid="315393">
                                            <p:txEl>
                                              <p:pRg st="5" end="5"/>
                                            </p:txEl>
                                          </p:spTgt>
                                        </p:tgtEl>
                                        <p:attrNameLst>
                                          <p:attrName>xshear</p:attrName>
                                        </p:attrNameLst>
                                      </p:cBhvr>
                                    </p:anim>
                                    <p:animScale>
                                      <p:cBhvr>
                                        <p:cTn id="25" dur="200" decel="100000" autoRev="1" fill="hold">
                                          <p:stCondLst>
                                            <p:cond delay="600"/>
                                          </p:stCondLst>
                                        </p:cTn>
                                        <p:tgtEl>
                                          <p:spTgt spid="315393">
                                            <p:txEl>
                                              <p:pRg st="5" end="5"/>
                                            </p:txEl>
                                          </p:spTgt>
                                        </p:tgtEl>
                                      </p:cBhvr>
                                      <p:from x="100000" y="100000"/>
                                      <p:to x="80000" y="100000"/>
                                    </p:animScale>
                                    <p:anim by="(#ppt_h/3+#ppt_w*0.1)" calcmode="lin" valueType="num">
                                      <p:cBhvr additive="sum">
                                        <p:cTn id="26" dur="200" decel="100000" autoRev="1" fill="hold">
                                          <p:stCondLst>
                                            <p:cond delay="600"/>
                                          </p:stCondLst>
                                        </p:cTn>
                                        <p:tgtEl>
                                          <p:spTgt spid="315393">
                                            <p:txEl>
                                              <p:pRg st="5" end="5"/>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315393">
                                            <p:txEl>
                                              <p:pRg st="6" end="6"/>
                                            </p:txEl>
                                          </p:spTgt>
                                        </p:tgtEl>
                                        <p:attrNameLst>
                                          <p:attrName>style.visibility</p:attrName>
                                        </p:attrNameLst>
                                      </p:cBhvr>
                                      <p:to>
                                        <p:strVal val="visible"/>
                                      </p:to>
                                    </p:set>
                                    <p:anim from="(-#ppt_w/2)" to="(#ppt_x)" calcmode="lin" valueType="num">
                                      <p:cBhvr>
                                        <p:cTn id="31" dur="600" fill="hold">
                                          <p:stCondLst>
                                            <p:cond delay="0"/>
                                          </p:stCondLst>
                                        </p:cTn>
                                        <p:tgtEl>
                                          <p:spTgt spid="315393">
                                            <p:txEl>
                                              <p:pRg st="6" end="6"/>
                                            </p:txEl>
                                          </p:spTgt>
                                        </p:tgtEl>
                                        <p:attrNameLst>
                                          <p:attrName>ppt_x</p:attrName>
                                        </p:attrNameLst>
                                      </p:cBhvr>
                                    </p:anim>
                                    <p:anim from="0" to="-1.0" calcmode="lin" valueType="num">
                                      <p:cBhvr>
                                        <p:cTn id="32" dur="200" decel="50000" autoRev="1" fill="hold">
                                          <p:stCondLst>
                                            <p:cond delay="600"/>
                                          </p:stCondLst>
                                        </p:cTn>
                                        <p:tgtEl>
                                          <p:spTgt spid="315393">
                                            <p:txEl>
                                              <p:pRg st="6" end="6"/>
                                            </p:txEl>
                                          </p:spTgt>
                                        </p:tgtEl>
                                        <p:attrNameLst>
                                          <p:attrName>xshear</p:attrName>
                                        </p:attrNameLst>
                                      </p:cBhvr>
                                    </p:anim>
                                    <p:animScale>
                                      <p:cBhvr>
                                        <p:cTn id="33" dur="200" decel="100000" autoRev="1" fill="hold">
                                          <p:stCondLst>
                                            <p:cond delay="600"/>
                                          </p:stCondLst>
                                        </p:cTn>
                                        <p:tgtEl>
                                          <p:spTgt spid="315393">
                                            <p:txEl>
                                              <p:pRg st="6" end="6"/>
                                            </p:txEl>
                                          </p:spTgt>
                                        </p:tgtEl>
                                      </p:cBhvr>
                                      <p:from x="100000" y="100000"/>
                                      <p:to x="80000" y="100000"/>
                                    </p:animScale>
                                    <p:anim by="(#ppt_h/3+#ppt_w*0.1)" calcmode="lin" valueType="num">
                                      <p:cBhvr additive="sum">
                                        <p:cTn id="34" dur="200" decel="100000" autoRev="1" fill="hold">
                                          <p:stCondLst>
                                            <p:cond delay="600"/>
                                          </p:stCondLst>
                                        </p:cTn>
                                        <p:tgtEl>
                                          <p:spTgt spid="315393">
                                            <p:txEl>
                                              <p:pRg st="6" end="6"/>
                                            </p:txEl>
                                          </p:spTgt>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nodeType="clickEffect">
                                  <p:stCondLst>
                                    <p:cond delay="0"/>
                                  </p:stCondLst>
                                  <p:childTnLst>
                                    <p:set>
                                      <p:cBhvr>
                                        <p:cTn id="38" dur="1" fill="hold">
                                          <p:stCondLst>
                                            <p:cond delay="0"/>
                                          </p:stCondLst>
                                        </p:cTn>
                                        <p:tgtEl>
                                          <p:spTgt spid="315393">
                                            <p:txEl>
                                              <p:pRg st="7" end="7"/>
                                            </p:txEl>
                                          </p:spTgt>
                                        </p:tgtEl>
                                        <p:attrNameLst>
                                          <p:attrName>style.visibility</p:attrName>
                                        </p:attrNameLst>
                                      </p:cBhvr>
                                      <p:to>
                                        <p:strVal val="visible"/>
                                      </p:to>
                                    </p:set>
                                    <p:anim from="(-#ppt_w/2)" to="(#ppt_x)" calcmode="lin" valueType="num">
                                      <p:cBhvr>
                                        <p:cTn id="39" dur="600" fill="hold">
                                          <p:stCondLst>
                                            <p:cond delay="0"/>
                                          </p:stCondLst>
                                        </p:cTn>
                                        <p:tgtEl>
                                          <p:spTgt spid="315393">
                                            <p:txEl>
                                              <p:pRg st="7" end="7"/>
                                            </p:txEl>
                                          </p:spTgt>
                                        </p:tgtEl>
                                        <p:attrNameLst>
                                          <p:attrName>ppt_x</p:attrName>
                                        </p:attrNameLst>
                                      </p:cBhvr>
                                    </p:anim>
                                    <p:anim from="0" to="-1.0" calcmode="lin" valueType="num">
                                      <p:cBhvr>
                                        <p:cTn id="40" dur="200" decel="50000" autoRev="1" fill="hold">
                                          <p:stCondLst>
                                            <p:cond delay="600"/>
                                          </p:stCondLst>
                                        </p:cTn>
                                        <p:tgtEl>
                                          <p:spTgt spid="315393">
                                            <p:txEl>
                                              <p:pRg st="7" end="7"/>
                                            </p:txEl>
                                          </p:spTgt>
                                        </p:tgtEl>
                                        <p:attrNameLst>
                                          <p:attrName>xshear</p:attrName>
                                        </p:attrNameLst>
                                      </p:cBhvr>
                                    </p:anim>
                                    <p:animScale>
                                      <p:cBhvr>
                                        <p:cTn id="41" dur="200" decel="100000" autoRev="1" fill="hold">
                                          <p:stCondLst>
                                            <p:cond delay="600"/>
                                          </p:stCondLst>
                                        </p:cTn>
                                        <p:tgtEl>
                                          <p:spTgt spid="315393">
                                            <p:txEl>
                                              <p:pRg st="7" end="7"/>
                                            </p:txEl>
                                          </p:spTgt>
                                        </p:tgtEl>
                                      </p:cBhvr>
                                      <p:from x="100000" y="100000"/>
                                      <p:to x="80000" y="100000"/>
                                    </p:animScale>
                                    <p:anim by="(#ppt_h/3+#ppt_w*0.1)" calcmode="lin" valueType="num">
                                      <p:cBhvr additive="sum">
                                        <p:cTn id="42" dur="200" decel="100000" autoRev="1" fill="hold">
                                          <p:stCondLst>
                                            <p:cond delay="600"/>
                                          </p:stCondLst>
                                        </p:cTn>
                                        <p:tgtEl>
                                          <p:spTgt spid="315393">
                                            <p:txEl>
                                              <p:pRg st="7" end="7"/>
                                            </p:txEl>
                                          </p:spTgt>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nodeType="clickEffect">
                                  <p:stCondLst>
                                    <p:cond delay="0"/>
                                  </p:stCondLst>
                                  <p:childTnLst>
                                    <p:set>
                                      <p:cBhvr>
                                        <p:cTn id="46" dur="1" fill="hold">
                                          <p:stCondLst>
                                            <p:cond delay="0"/>
                                          </p:stCondLst>
                                        </p:cTn>
                                        <p:tgtEl>
                                          <p:spTgt spid="315393">
                                            <p:txEl>
                                              <p:pRg st="8" end="8"/>
                                            </p:txEl>
                                          </p:spTgt>
                                        </p:tgtEl>
                                        <p:attrNameLst>
                                          <p:attrName>style.visibility</p:attrName>
                                        </p:attrNameLst>
                                      </p:cBhvr>
                                      <p:to>
                                        <p:strVal val="visible"/>
                                      </p:to>
                                    </p:set>
                                    <p:anim from="(-#ppt_w/2)" to="(#ppt_x)" calcmode="lin" valueType="num">
                                      <p:cBhvr>
                                        <p:cTn id="47" dur="600" fill="hold">
                                          <p:stCondLst>
                                            <p:cond delay="0"/>
                                          </p:stCondLst>
                                        </p:cTn>
                                        <p:tgtEl>
                                          <p:spTgt spid="315393">
                                            <p:txEl>
                                              <p:pRg st="8" end="8"/>
                                            </p:txEl>
                                          </p:spTgt>
                                        </p:tgtEl>
                                        <p:attrNameLst>
                                          <p:attrName>ppt_x</p:attrName>
                                        </p:attrNameLst>
                                      </p:cBhvr>
                                    </p:anim>
                                    <p:anim from="0" to="-1.0" calcmode="lin" valueType="num">
                                      <p:cBhvr>
                                        <p:cTn id="48" dur="200" decel="50000" autoRev="1" fill="hold">
                                          <p:stCondLst>
                                            <p:cond delay="600"/>
                                          </p:stCondLst>
                                        </p:cTn>
                                        <p:tgtEl>
                                          <p:spTgt spid="315393">
                                            <p:txEl>
                                              <p:pRg st="8" end="8"/>
                                            </p:txEl>
                                          </p:spTgt>
                                        </p:tgtEl>
                                        <p:attrNameLst>
                                          <p:attrName>xshear</p:attrName>
                                        </p:attrNameLst>
                                      </p:cBhvr>
                                    </p:anim>
                                    <p:animScale>
                                      <p:cBhvr>
                                        <p:cTn id="49" dur="200" decel="100000" autoRev="1" fill="hold">
                                          <p:stCondLst>
                                            <p:cond delay="600"/>
                                          </p:stCondLst>
                                        </p:cTn>
                                        <p:tgtEl>
                                          <p:spTgt spid="315393">
                                            <p:txEl>
                                              <p:pRg st="8" end="8"/>
                                            </p:txEl>
                                          </p:spTgt>
                                        </p:tgtEl>
                                      </p:cBhvr>
                                      <p:from x="100000" y="100000"/>
                                      <p:to x="80000" y="100000"/>
                                    </p:animScale>
                                    <p:anim by="(#ppt_h/3+#ppt_w*0.1)" calcmode="lin" valueType="num">
                                      <p:cBhvr additive="sum">
                                        <p:cTn id="50" dur="200" decel="100000" autoRev="1" fill="hold">
                                          <p:stCondLst>
                                            <p:cond delay="600"/>
                                          </p:stCondLst>
                                        </p:cTn>
                                        <p:tgtEl>
                                          <p:spTgt spid="315393">
                                            <p:txEl>
                                              <p:pRg st="8" end="8"/>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
          <p:cNvSpPr>
            <a:spLocks noChangeArrowheads="1"/>
          </p:cNvSpPr>
          <p:nvPr/>
        </p:nvSpPr>
        <p:spPr bwMode="auto">
          <a:xfrm>
            <a:off x="228600" y="1025958"/>
            <a:ext cx="8686800" cy="5755422"/>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800" b="1" i="0" u="sng" strike="noStrike" cap="none" normalizeH="0" baseline="0" dirty="0" smtClean="0">
                <a:ln>
                  <a:noFill/>
                </a:ln>
                <a:solidFill>
                  <a:schemeClr val="tx1"/>
                </a:solidFill>
                <a:effectLst/>
                <a:latin typeface="Arial" pitchFamily="34" charset="0"/>
                <a:ea typeface="Times New Roman" pitchFamily="18" charset="0"/>
              </a:rPr>
              <a:t>1.4	  Safety Representative(s) </a:t>
            </a:r>
            <a:endParaRPr kumimoji="0" lang="en-US" sz="2400" b="0" i="0" u="sng" strike="noStrike" cap="none" normalizeH="0" baseline="0" dirty="0" smtClean="0">
              <a:ln>
                <a:noFill/>
              </a:ln>
              <a:solidFill>
                <a:schemeClr val="tx1"/>
              </a:solidFill>
              <a:effectLst/>
              <a:latin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The qualified safety representative(s) shall be responsible for the following</a:t>
            </a:r>
            <a:r>
              <a:rPr kumimoji="0" lang="en-US" sz="2800" b="0" i="0" u="none" strike="noStrike" cap="none" normalizeH="0" baseline="0" dirty="0" smtClean="0">
                <a:ln>
                  <a:noFill/>
                </a:ln>
                <a:solidFill>
                  <a:schemeClr val="tx1"/>
                </a:solidFill>
                <a:effectLst/>
                <a:latin typeface="Arial" pitchFamily="34" charset="0"/>
                <a:ea typeface="Times New Roman" pitchFamily="18" charset="0"/>
              </a:rPr>
              <a:t>:</a:t>
            </a:r>
            <a:endParaRPr kumimoji="0" lang="en-US" sz="2400" b="0" i="0" u="none" strike="noStrike" cap="none" normalizeH="0" baseline="0" dirty="0" smtClean="0">
              <a:ln>
                <a:noFill/>
              </a:ln>
              <a:solidFill>
                <a:schemeClr val="tx1"/>
              </a:solidFill>
              <a:effectLst/>
              <a:latin typeface="Arial" pitchFamily="34" charset="0"/>
            </a:endParaRPr>
          </a:p>
          <a:p>
            <a:pPr marL="457200" marR="0" lvl="4" indent="-457200" defTabSz="914400" rtl="0" eaLnBrk="0" fontAlgn="base" latinLnBrk="0" hangingPunct="0">
              <a:lnSpc>
                <a:spcPct val="100000"/>
              </a:lnSpc>
              <a:spcBef>
                <a:spcPct val="0"/>
              </a:spcBef>
              <a:spcAft>
                <a:spcPct val="0"/>
              </a:spcAft>
              <a:buClr>
                <a:srgbClr val="FF0000"/>
              </a:buClr>
              <a:buSzTx/>
              <a:buFont typeface="+mj-lt"/>
              <a:buAutoNum type="alphaLcParenR"/>
              <a:tabLst>
                <a:tab pos="457200" algn="r"/>
                <a:tab pos="2743200" algn="ctr"/>
                <a:tab pos="5486400" algn="r"/>
              </a:tabLst>
            </a:pPr>
            <a:r>
              <a:rPr kumimoji="0" lang="en-US" sz="2400" b="1" i="0" u="none" strike="noStrike" cap="none" normalizeH="0" baseline="0" dirty="0" smtClean="0">
                <a:ln>
                  <a:noFill/>
                </a:ln>
                <a:solidFill>
                  <a:schemeClr val="tx1"/>
                </a:solidFill>
                <a:effectLst/>
                <a:latin typeface="Bodoni MT" pitchFamily="18" charset="0"/>
                <a:ea typeface="Times New Roman" pitchFamily="18" charset="0"/>
              </a:rPr>
              <a:t>Maintaining qualification in terms of competence, experience, training, etc.</a:t>
            </a:r>
          </a:p>
          <a:p>
            <a:pPr marL="457200" lvl="4" indent="-457200">
              <a:buClr>
                <a:srgbClr val="FF0000"/>
              </a:buClr>
              <a:buFont typeface="+mj-lt"/>
              <a:buAutoNum type="alphaLcParenR"/>
            </a:pPr>
            <a:r>
              <a:rPr lang="en-US" sz="2400" b="1" dirty="0" smtClean="0">
                <a:latin typeface="Bodoni MT" pitchFamily="18" charset="0"/>
              </a:rPr>
              <a:t>Verifying that all applicable safety analyses or assessments are completed in accordance with requirements of NASA-STD-8719.9;</a:t>
            </a:r>
          </a:p>
          <a:p>
            <a:pPr marL="457200" lvl="4" indent="-457200">
              <a:buClr>
                <a:srgbClr val="FF0000"/>
              </a:buClr>
              <a:buFont typeface="+mj-lt"/>
              <a:buAutoNum type="alphaLcParenR"/>
            </a:pPr>
            <a:r>
              <a:rPr lang="en-US" sz="2400" b="1" dirty="0" smtClean="0">
                <a:latin typeface="Bodoni MT" pitchFamily="18" charset="0"/>
              </a:rPr>
              <a:t>Advising all personnel involved in the lifting operations of any additional hazard(s) and appropriate methods of hazard control prior to and throughout the entire lifting operation;</a:t>
            </a:r>
          </a:p>
          <a:p>
            <a:pPr marL="457200" lvl="4" indent="-457200">
              <a:buClr>
                <a:srgbClr val="FF0000"/>
              </a:buClr>
              <a:buFont typeface="+mj-lt"/>
              <a:buAutoNum type="alphaLcParenR"/>
            </a:pPr>
            <a:r>
              <a:rPr lang="en-US" sz="2400" b="1" dirty="0" smtClean="0">
                <a:latin typeface="Bodoni MT" pitchFamily="18" charset="0"/>
              </a:rPr>
              <a:t>Verifying that Incident/Mishap Reports are initiated and submitted in accordance with this document and the requirements of GPR 8621.1;</a:t>
            </a:r>
          </a:p>
          <a:p>
            <a:pPr marL="457200" lvl="4" indent="-457200">
              <a:buClr>
                <a:srgbClr val="FF0000"/>
              </a:buClr>
              <a:buFont typeface="+mj-lt"/>
              <a:buAutoNum type="alphaLcParenR"/>
            </a:pPr>
            <a:r>
              <a:rPr lang="en-US" sz="2400" b="1" dirty="0" smtClean="0">
                <a:latin typeface="Bodoni MT" pitchFamily="18" charset="0"/>
              </a:rPr>
              <a:t>Providing input to the User organization to identify the lifting operations as critical or non-critical;</a:t>
            </a:r>
          </a:p>
        </p:txBody>
      </p:sp>
      <p:pic>
        <p:nvPicPr>
          <p:cNvPr id="3" name="Picture 6" descr="100px-Gsfclogo.gif"/>
          <p:cNvPicPr>
            <a:picLocks noChangeAspect="1" noChangeArrowheads="1"/>
          </p:cNvPicPr>
          <p:nvPr/>
        </p:nvPicPr>
        <p:blipFill>
          <a:blip r:embed="rId2" cstate="print"/>
          <a:srcRect/>
          <a:stretch>
            <a:fillRect/>
          </a:stretch>
        </p:blipFill>
        <p:spPr bwMode="auto">
          <a:xfrm>
            <a:off x="7772400" y="0"/>
            <a:ext cx="1371600" cy="1143000"/>
          </a:xfrm>
          <a:prstGeom prst="rect">
            <a:avLst/>
          </a:prstGeom>
          <a:noFill/>
          <a:ln w="9525">
            <a:noFill/>
            <a:miter lim="800000"/>
            <a:headEnd/>
            <a:tailEnd/>
          </a:ln>
        </p:spPr>
      </p:pic>
      <p:pic>
        <p:nvPicPr>
          <p:cNvPr id="2" name="Picture 5"/>
          <p:cNvPicPr>
            <a:picLocks noChangeAspect="1" noChangeArrowheads="1"/>
          </p:cNvPicPr>
          <p:nvPr/>
        </p:nvPicPr>
        <p:blipFill>
          <a:blip r:embed="rId3" cstate="print"/>
          <a:srcRect l="-688" t="-635" r="-688" b="-635"/>
          <a:stretch>
            <a:fillRect/>
          </a:stretch>
        </p:blipFill>
        <p:spPr bwMode="auto">
          <a:xfrm>
            <a:off x="0" y="0"/>
            <a:ext cx="1371600" cy="1143000"/>
          </a:xfrm>
          <a:prstGeom prst="rect">
            <a:avLst/>
          </a:prstGeom>
          <a:noFill/>
          <a:ln w="9525">
            <a:noFill/>
            <a:miter lim="800000"/>
            <a:headEnd/>
            <a:tailEnd/>
          </a:ln>
        </p:spPr>
      </p:pic>
      <p:sp>
        <p:nvSpPr>
          <p:cNvPr id="6"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51233">
                                            <p:txEl>
                                              <p:pRg st="2" end="2"/>
                                            </p:txEl>
                                          </p:spTgt>
                                        </p:tgtEl>
                                        <p:attrNameLst>
                                          <p:attrName>style.visibility</p:attrName>
                                        </p:attrNameLst>
                                      </p:cBhvr>
                                      <p:to>
                                        <p:strVal val="visible"/>
                                      </p:to>
                                    </p:set>
                                    <p:animEffect transition="in" filter="strips(downLeft)">
                                      <p:cBhvr>
                                        <p:cTn id="7" dur="500"/>
                                        <p:tgtEl>
                                          <p:spTgt spid="35123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51233">
                                            <p:txEl>
                                              <p:pRg st="3" end="3"/>
                                            </p:txEl>
                                          </p:spTgt>
                                        </p:tgtEl>
                                        <p:attrNameLst>
                                          <p:attrName>style.visibility</p:attrName>
                                        </p:attrNameLst>
                                      </p:cBhvr>
                                      <p:to>
                                        <p:strVal val="visible"/>
                                      </p:to>
                                    </p:set>
                                    <p:animEffect transition="in" filter="strips(downRight)">
                                      <p:cBhvr>
                                        <p:cTn id="12" dur="500"/>
                                        <p:tgtEl>
                                          <p:spTgt spid="35123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51233">
                                            <p:txEl>
                                              <p:pRg st="4" end="4"/>
                                            </p:txEl>
                                          </p:spTgt>
                                        </p:tgtEl>
                                        <p:attrNameLst>
                                          <p:attrName>style.visibility</p:attrName>
                                        </p:attrNameLst>
                                      </p:cBhvr>
                                      <p:to>
                                        <p:strVal val="visible"/>
                                      </p:to>
                                    </p:set>
                                    <p:animEffect transition="in" filter="strips(downLeft)">
                                      <p:cBhvr>
                                        <p:cTn id="17" dur="500"/>
                                        <p:tgtEl>
                                          <p:spTgt spid="35123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351233">
                                            <p:txEl>
                                              <p:pRg st="5" end="5"/>
                                            </p:txEl>
                                          </p:spTgt>
                                        </p:tgtEl>
                                        <p:attrNameLst>
                                          <p:attrName>style.visibility</p:attrName>
                                        </p:attrNameLst>
                                      </p:cBhvr>
                                      <p:to>
                                        <p:strVal val="visible"/>
                                      </p:to>
                                    </p:set>
                                    <p:animEffect transition="in" filter="strips(downRight)">
                                      <p:cBhvr>
                                        <p:cTn id="22" dur="500"/>
                                        <p:tgtEl>
                                          <p:spTgt spid="35123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51233">
                                            <p:txEl>
                                              <p:pRg st="6" end="6"/>
                                            </p:txEl>
                                          </p:spTgt>
                                        </p:tgtEl>
                                        <p:attrNameLst>
                                          <p:attrName>style.visibility</p:attrName>
                                        </p:attrNameLst>
                                      </p:cBhvr>
                                      <p:to>
                                        <p:strVal val="visible"/>
                                      </p:to>
                                    </p:set>
                                    <p:animEffect transition="in" filter="strips(downLeft)">
                                      <p:cBhvr>
                                        <p:cTn id="27" dur="500"/>
                                        <p:tgtEl>
                                          <p:spTgt spid="3512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71600"/>
            <a:ext cx="8686800" cy="4462760"/>
          </a:xfrm>
          <a:prstGeom prst="rect">
            <a:avLst/>
          </a:prstGeom>
          <a:solidFill>
            <a:schemeClr val="bg2"/>
          </a:solidFill>
        </p:spPr>
        <p:txBody>
          <a:bodyPr wrap="square">
            <a:spAutoFit/>
          </a:bodyPr>
          <a:lstStyle/>
          <a:p>
            <a:pPr marL="112713" lvl="4">
              <a:buClr>
                <a:srgbClr val="FF0000"/>
              </a:buClr>
            </a:pPr>
            <a:r>
              <a:rPr lang="en-US" sz="2400" b="1" u="sng" dirty="0" smtClean="0">
                <a:latin typeface="Arial" pitchFamily="34" charset="0"/>
                <a:ea typeface="Times New Roman" pitchFamily="18" charset="0"/>
              </a:rPr>
              <a:t>1.4   Safety Representative(s)</a:t>
            </a:r>
            <a:r>
              <a:rPr lang="en-US" sz="2400" b="1" dirty="0" smtClean="0">
                <a:latin typeface="Arial" pitchFamily="34" charset="0"/>
                <a:ea typeface="Times New Roman" pitchFamily="18" charset="0"/>
              </a:rPr>
              <a:t> (Continued)</a:t>
            </a:r>
            <a:endParaRPr lang="en-US" sz="2000" u="sng" dirty="0" smtClean="0">
              <a:latin typeface="Arial" pitchFamily="34" charset="0"/>
            </a:endParaRPr>
          </a:p>
          <a:p>
            <a:pPr marL="112713" lvl="4" indent="352425">
              <a:buClr>
                <a:srgbClr val="FF0000"/>
              </a:buClr>
              <a:buFont typeface="+mj-lt"/>
              <a:buAutoNum type="alphaLcParenR" startAt="6"/>
            </a:pPr>
            <a:r>
              <a:rPr lang="en-US" sz="2000" b="1" dirty="0" smtClean="0"/>
              <a:t>Reviewing and approving all critical lift procedures, HOPs, and WOAs pertaining to critical lifting operations;</a:t>
            </a:r>
          </a:p>
          <a:p>
            <a:pPr marL="112713" lvl="4" indent="400050">
              <a:buClr>
                <a:srgbClr val="FF0000"/>
              </a:buClr>
              <a:buFont typeface="+mj-lt"/>
              <a:buAutoNum type="alphaLcParenR" startAt="7"/>
            </a:pPr>
            <a:r>
              <a:rPr lang="en-US" sz="2000" b="1" dirty="0" smtClean="0"/>
              <a:t>Ensuring appropriate hazard controls have been addressed in the HOPs and/or WOAs;</a:t>
            </a:r>
          </a:p>
          <a:p>
            <a:pPr marL="112713" lvl="4" indent="352425">
              <a:buClr>
                <a:srgbClr val="FF0000"/>
              </a:buClr>
              <a:buFont typeface="+mj-lt"/>
              <a:buAutoNum type="alphaLcParenR" startAt="8"/>
            </a:pPr>
            <a:r>
              <a:rPr lang="en-US" sz="2000" b="1" dirty="0" smtClean="0"/>
              <a:t>Ensuring that the lifting operation adheres to this directive and all applicable NASA, Occupational Safety and Health Administration (OSHA), and processing facility safety regulations (where appropriate);</a:t>
            </a:r>
          </a:p>
          <a:p>
            <a:pPr marL="112713" lvl="4" indent="352425">
              <a:buClr>
                <a:srgbClr val="FF0000"/>
              </a:buClr>
              <a:buFont typeface="+mj-lt"/>
              <a:buAutoNum type="alphaLcParenR" startAt="9"/>
            </a:pPr>
            <a:r>
              <a:rPr lang="en-US" sz="2000" b="1" dirty="0" smtClean="0"/>
              <a:t>Providing concurrence to proceed with a hazardous lifting operation and, upon completion, concurrence to open the controlled area and resume normal operations; and</a:t>
            </a:r>
          </a:p>
          <a:p>
            <a:pPr marL="112713" lvl="4" indent="352425">
              <a:buClr>
                <a:srgbClr val="FF0000"/>
              </a:buClr>
              <a:buFont typeface="+mj-lt"/>
              <a:buAutoNum type="alphaLcParenR" startAt="9"/>
            </a:pPr>
            <a:r>
              <a:rPr lang="en-US" sz="2000" b="1" dirty="0" smtClean="0"/>
              <a:t>Reviewing and concurring with/denying project-initiated safety waiver/variance requests (see NPR 8715.3 or GPR 1400.1) prior to submittal to the RECERT Manager.</a:t>
            </a:r>
          </a:p>
        </p:txBody>
      </p:sp>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95400"/>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a:ln w="9525">
            <a:noFill/>
            <a:miter lim="800000"/>
            <a:headEnd/>
            <a:tailEnd/>
          </a:ln>
        </p:spPr>
      </p:pic>
      <p:sp>
        <p:nvSpPr>
          <p:cNvPr id="6"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to="" calcmode="lin" valueType="num">
                                      <p:cBhvr>
                                        <p:cTn id="7" dur="1" fill="hold"/>
                                        <p:tgtEl>
                                          <p:spTgt spid="2">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to="" calcmode="lin" valueType="num">
                                      <p:cBhvr>
                                        <p:cTn id="12" dur="1" fill="hold"/>
                                        <p:tgtEl>
                                          <p:spTgt spid="2">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to="" calcmode="lin" valueType="num">
                                      <p:cBhvr>
                                        <p:cTn id="17" dur="1" fill="hold"/>
                                        <p:tgtEl>
                                          <p:spTgt spid="2">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to="" calcmode="lin" valueType="num">
                                      <p:cBhvr>
                                        <p:cTn id="22" dur="1" fill="hold"/>
                                        <p:tgtEl>
                                          <p:spTgt spid="2">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to="" calcmode="lin" valueType="num">
                                      <p:cBhvr>
                                        <p:cTn id="27" dur="1" fill="hold"/>
                                        <p:tgtEl>
                                          <p:spTgt spid="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l="-688" t="-635" r="-688" b="-635"/>
          <a:stretch>
            <a:fillRect/>
          </a:stretch>
        </p:blipFill>
        <p:spPr bwMode="auto">
          <a:xfrm>
            <a:off x="0" y="0"/>
            <a:ext cx="1447800" cy="1295400"/>
          </a:xfrm>
          <a:prstGeom prst="rect">
            <a:avLst/>
          </a:prstGeom>
          <a:noFill/>
          <a:ln w="9525">
            <a:noFill/>
            <a:miter lim="800000"/>
            <a:headEnd/>
            <a:tailEnd/>
          </a:ln>
        </p:spPr>
      </p:pic>
      <p:pic>
        <p:nvPicPr>
          <p:cNvPr id="4" name="Picture 6" descr="100px-Gsfclogo.gif"/>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a:ln w="9525">
            <a:noFill/>
            <a:miter lim="800000"/>
            <a:headEnd/>
            <a:tailEnd/>
          </a:ln>
        </p:spPr>
      </p:pic>
      <p:sp>
        <p:nvSpPr>
          <p:cNvPr id="354305" name="Rectangle 1"/>
          <p:cNvSpPr>
            <a:spLocks noChangeArrowheads="1"/>
          </p:cNvSpPr>
          <p:nvPr/>
        </p:nvSpPr>
        <p:spPr bwMode="auto">
          <a:xfrm>
            <a:off x="0" y="1295400"/>
            <a:ext cx="8305800" cy="1415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tx1"/>
                </a:solidFill>
                <a:effectLst/>
                <a:latin typeface="Arial" pitchFamily="34" charset="0"/>
                <a:ea typeface="Times New Roman" pitchFamily="18" charset="0"/>
              </a:rPr>
              <a:t>2.0	REQUIREMENTS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sng"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tx1"/>
                </a:solidFill>
                <a:effectLst/>
                <a:latin typeface="Arial" pitchFamily="34" charset="0"/>
                <a:ea typeface="Times New Roman" pitchFamily="18" charset="0"/>
              </a:rPr>
              <a:t>2.1	General Requirements for All Lifting</a:t>
            </a:r>
            <a:r>
              <a:rPr kumimoji="0" lang="en-US" sz="2400" b="1" i="0" u="sng" strike="noStrike" cap="none" normalizeH="0" dirty="0" smtClean="0">
                <a:ln>
                  <a:noFill/>
                </a:ln>
                <a:solidFill>
                  <a:schemeClr val="tx1"/>
                </a:solidFill>
                <a:effectLst/>
                <a:latin typeface="Arial" pitchFamily="34" charset="0"/>
                <a:ea typeface="Times New Roman" pitchFamily="18" charset="0"/>
              </a:rPr>
              <a:t> </a:t>
            </a:r>
            <a:r>
              <a:rPr kumimoji="0" lang="en-US" sz="2400" b="1" i="0" u="sng" strike="noStrike" cap="none" normalizeH="0" baseline="0" dirty="0" smtClean="0">
                <a:ln>
                  <a:noFill/>
                </a:ln>
                <a:solidFill>
                  <a:schemeClr val="tx1"/>
                </a:solidFill>
                <a:effectLst/>
                <a:latin typeface="Arial" pitchFamily="34" charset="0"/>
                <a:ea typeface="Times New Roman" pitchFamily="18" charset="0"/>
              </a:rPr>
              <a:t>Operations </a:t>
            </a:r>
            <a:endParaRPr kumimoji="0" lang="en-US" sz="2000" b="1" i="0" u="sng"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354306" name="Rectangle 2"/>
          <p:cNvSpPr>
            <a:spLocks noChangeArrowheads="1"/>
          </p:cNvSpPr>
          <p:nvPr/>
        </p:nvSpPr>
        <p:spPr bwMode="auto">
          <a:xfrm>
            <a:off x="685800" y="2634734"/>
            <a:ext cx="7772400" cy="3847207"/>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endParaRPr kumimoji="0" lang="en-US" sz="12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a.</a:t>
            </a:r>
            <a:r>
              <a:rPr kumimoji="0" lang="en-US" sz="2400" b="1" i="0" u="none" strike="noStrike" cap="none" normalizeH="0" dirty="0" smtClean="0">
                <a:ln>
                  <a:noFill/>
                </a:ln>
                <a:solidFill>
                  <a:schemeClr val="tx1"/>
                </a:solidFill>
                <a:effectLst/>
                <a:latin typeface="Arial" pitchFamily="34" charset="0"/>
                <a:ea typeface="Times New Roman" pitchFamily="18" charset="0"/>
              </a:rPr>
              <a:t> </a:t>
            </a:r>
            <a:r>
              <a:rPr kumimoji="0" lang="en-US" sz="2400" b="1" i="0" u="none" strike="noStrike" cap="none" normalizeH="0" baseline="0" dirty="0" smtClean="0">
                <a:ln>
                  <a:noFill/>
                </a:ln>
                <a:solidFill>
                  <a:schemeClr val="tx1"/>
                </a:solidFill>
                <a:effectLst/>
                <a:latin typeface="Arial" pitchFamily="34" charset="0"/>
                <a:ea typeface="Times New Roman" pitchFamily="18" charset="0"/>
              </a:rPr>
              <a:t>The LDE operator shall:</a:t>
            </a:r>
            <a:endParaRPr kumimoji="0" lang="en-US" sz="20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Inspect all LDE in accordance with NASA-STD-8719.9, manufacturers recommendations, and GSFC procedures; </a:t>
            </a:r>
          </a:p>
          <a:p>
            <a:pPr marL="0" marR="0" lvl="0" indent="0" algn="l" defTabSz="914400" rtl="0" eaLnBrk="0" fontAlgn="base" latinLnBrk="0" hangingPunct="0">
              <a:lnSpc>
                <a:spcPct val="100000"/>
              </a:lnSpc>
              <a:spcBef>
                <a:spcPct val="0"/>
              </a:spcBef>
              <a:spcAft>
                <a:spcPct val="0"/>
              </a:spcAft>
              <a:buClrTx/>
              <a:buSzTx/>
              <a:tabLst>
                <a:tab pos="228600" algn="l"/>
              </a:tabLst>
            </a:pPr>
            <a:endParaRPr kumimoji="0" lang="en-US" sz="20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Verify appropriate PPE (e.g., hard hats, eye protection, etc.) are available and used properly; and</a:t>
            </a:r>
          </a:p>
          <a:p>
            <a:pPr marL="0" marR="0" lvl="0" indent="0" algn="l" defTabSz="914400" rtl="0" eaLnBrk="0" fontAlgn="base" latinLnBrk="0" hangingPunct="0">
              <a:lnSpc>
                <a:spcPct val="100000"/>
              </a:lnSpc>
              <a:spcBef>
                <a:spcPct val="0"/>
              </a:spcBef>
              <a:spcAft>
                <a:spcPct val="0"/>
              </a:spcAft>
              <a:buClrTx/>
              <a:buSzTx/>
              <a:tabLst>
                <a:tab pos="228600" algn="l"/>
              </a:tabLst>
            </a:pPr>
            <a:endParaRPr kumimoji="0" lang="en-US" sz="20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2400" b="1" i="0" u="none" strike="noStrike" cap="none" normalizeH="0" baseline="0" dirty="0" smtClean="0">
                <a:ln>
                  <a:noFill/>
                </a:ln>
                <a:solidFill>
                  <a:schemeClr val="tx1"/>
                </a:solidFill>
                <a:effectLst/>
                <a:latin typeface="Arial" pitchFamily="34" charset="0"/>
                <a:ea typeface="Times New Roman" pitchFamily="18" charset="0"/>
              </a:rPr>
              <a:t>Verify the load’s weight and the location of the CG.</a:t>
            </a:r>
            <a:endParaRPr kumimoji="0" lang="en-US" sz="2000" b="1" i="0" u="none" strike="noStrike" cap="none" normalizeH="0" baseline="0" dirty="0" smtClean="0">
              <a:ln>
                <a:noFill/>
              </a:ln>
              <a:solidFill>
                <a:schemeClr val="tx1"/>
              </a:solidFill>
              <a:effectLst/>
              <a:latin typeface="Arial" pitchFamily="34" charset="0"/>
            </a:endParaRPr>
          </a:p>
        </p:txBody>
      </p:sp>
      <p:sp>
        <p:nvSpPr>
          <p:cNvPr id="7" name="Rectangle 6"/>
          <p:cNvSpPr/>
          <p:nvPr/>
        </p:nvSpPr>
        <p:spPr>
          <a:xfrm>
            <a:off x="0" y="2362200"/>
            <a:ext cx="6213348" cy="400110"/>
          </a:xfrm>
          <a:prstGeom prst="rect">
            <a:avLst/>
          </a:prstGeom>
          <a:solidFill>
            <a:schemeClr val="bg2"/>
          </a:solidFill>
        </p:spPr>
        <p:txBody>
          <a:bodyPr wrap="square">
            <a:spAutoFit/>
          </a:bodyPr>
          <a:lstStyle/>
          <a:p>
            <a:pPr lvl="0"/>
            <a:r>
              <a:rPr lang="en-US" sz="2000" dirty="0" smtClean="0">
                <a:latin typeface="Arial" pitchFamily="34" charset="0"/>
                <a:ea typeface="Times New Roman" pitchFamily="18" charset="0"/>
              </a:rPr>
              <a:t>2.1.1	 </a:t>
            </a:r>
            <a:r>
              <a:rPr lang="en-US" sz="2000" b="1" dirty="0" smtClean="0">
                <a:latin typeface="Arial" pitchFamily="34" charset="0"/>
                <a:ea typeface="Times New Roman" pitchFamily="18" charset="0"/>
              </a:rPr>
              <a:t>Prior to any lifting operation</a:t>
            </a:r>
            <a:r>
              <a:rPr lang="en-US" dirty="0" smtClean="0">
                <a:latin typeface="Arial" pitchFamily="34" charset="0"/>
                <a:ea typeface="Times New Roman" pitchFamily="18" charset="0"/>
              </a:rPr>
              <a:t>:</a:t>
            </a:r>
          </a:p>
        </p:txBody>
      </p:sp>
      <p:sp>
        <p:nvSpPr>
          <p:cNvPr id="8"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4306">
                                            <p:txEl>
                                              <p:pRg st="2" end="2"/>
                                            </p:txEl>
                                          </p:spTgt>
                                        </p:tgtEl>
                                        <p:attrNameLst>
                                          <p:attrName>style.visibility</p:attrName>
                                        </p:attrNameLst>
                                      </p:cBhvr>
                                      <p:to>
                                        <p:strVal val="visible"/>
                                      </p:to>
                                    </p:set>
                                    <p:animEffect transition="in" filter="blinds(horizontal)">
                                      <p:cBhvr>
                                        <p:cTn id="7" dur="500"/>
                                        <p:tgtEl>
                                          <p:spTgt spid="35430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4306">
                                            <p:txEl>
                                              <p:pRg st="4" end="4"/>
                                            </p:txEl>
                                          </p:spTgt>
                                        </p:tgtEl>
                                        <p:attrNameLst>
                                          <p:attrName>style.visibility</p:attrName>
                                        </p:attrNameLst>
                                      </p:cBhvr>
                                      <p:to>
                                        <p:strVal val="visible"/>
                                      </p:to>
                                    </p:set>
                                    <p:animEffect transition="in" filter="blinds(horizontal)">
                                      <p:cBhvr>
                                        <p:cTn id="12" dur="500"/>
                                        <p:tgtEl>
                                          <p:spTgt spid="35430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354306">
                                            <p:txEl>
                                              <p:pRg st="6" end="6"/>
                                            </p:txEl>
                                          </p:spTgt>
                                        </p:tgtEl>
                                        <p:attrNameLst>
                                          <p:attrName>style.visibility</p:attrName>
                                        </p:attrNameLst>
                                      </p:cBhvr>
                                      <p:to>
                                        <p:strVal val="visible"/>
                                      </p:to>
                                    </p:set>
                                    <p:animEffect transition="in" filter="blinds(vertical)">
                                      <p:cBhvr>
                                        <p:cTn id="17" dur="500"/>
                                        <p:tgtEl>
                                          <p:spTgt spid="3543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4572000"/>
            <a:ext cx="2391843" cy="1874193"/>
          </a:xfrm>
          <a:prstGeom prst="rect">
            <a:avLst/>
          </a:prstGeom>
          <a:noFill/>
          <a:ln w="9525">
            <a:noFill/>
            <a:miter lim="800000"/>
            <a:headEnd/>
            <a:tailEnd/>
          </a:ln>
        </p:spPr>
      </p:pic>
      <p:sp>
        <p:nvSpPr>
          <p:cNvPr id="3" name="Content Placeholder 2"/>
          <p:cNvSpPr>
            <a:spLocks noGrp="1"/>
          </p:cNvSpPr>
          <p:nvPr>
            <p:ph idx="1"/>
          </p:nvPr>
        </p:nvSpPr>
        <p:spPr>
          <a:xfrm>
            <a:off x="228600" y="1143000"/>
            <a:ext cx="8763000" cy="3352800"/>
          </a:xfrm>
        </p:spPr>
        <p:txBody>
          <a:bodyPr>
            <a:noAutofit/>
          </a:bodyPr>
          <a:lstStyle/>
          <a:p>
            <a:pPr>
              <a:buNone/>
            </a:pPr>
            <a:r>
              <a:rPr lang="en-US" sz="4000" b="1" u="sng" dirty="0" smtClean="0"/>
              <a:t>Sideshift</a:t>
            </a:r>
            <a:endParaRPr lang="en-US" sz="2000" dirty="0" smtClean="0"/>
          </a:p>
          <a:p>
            <a:r>
              <a:rPr lang="en-US" sz="2000" dirty="0" smtClean="0"/>
              <a:t>Sideshift is the movement of the forks side to side.  This is to assist in positioning the forks when picking up or depositing a load.  Sideshift is normally used to insure the load is correctly centered on the forks without having to reposition the forklift.</a:t>
            </a:r>
          </a:p>
          <a:p>
            <a:r>
              <a:rPr lang="en-US" sz="2000" dirty="0" smtClean="0"/>
              <a:t>Sideshift carriages are available on most forklift trucks and can be either “integral”, meaning they are part of the original equipment fork carriage, or “hang-on”, meaning they can be added later and mount on the original equipment fork carriage.</a:t>
            </a:r>
          </a:p>
          <a:p>
            <a:endParaRPr lang="en-US" sz="1400" dirty="0"/>
          </a:p>
        </p:txBody>
      </p:sp>
      <p:sp>
        <p:nvSpPr>
          <p:cNvPr id="4" name="Title 4"/>
          <p:cNvSpPr>
            <a:spLocks noGrp="1"/>
          </p:cNvSpPr>
          <p:nvPr>
            <p:ph type="title"/>
          </p:nvPr>
        </p:nvSpPr>
        <p:spPr>
          <a:xfrm>
            <a:off x="0" y="228600"/>
            <a:ext cx="8229600" cy="114300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0178" name="Picture 2"/>
          <p:cNvPicPr>
            <a:picLocks noChangeAspect="1" noChangeArrowheads="1"/>
          </p:cNvPicPr>
          <p:nvPr/>
        </p:nvPicPr>
        <p:blipFill>
          <a:blip r:embed="rId3" cstate="print"/>
          <a:srcRect/>
          <a:stretch>
            <a:fillRect/>
          </a:stretch>
        </p:blipFill>
        <p:spPr bwMode="auto">
          <a:xfrm>
            <a:off x="2438400" y="4419600"/>
            <a:ext cx="3886200" cy="214720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345197">
            <a:off x="5956868" y="4417371"/>
            <a:ext cx="3095625"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600200"/>
            <a:ext cx="8458200" cy="5078313"/>
          </a:xfrm>
          <a:prstGeom prst="rect">
            <a:avLst/>
          </a:prstGeom>
          <a:solidFill>
            <a:schemeClr val="bg2"/>
          </a:solidFill>
        </p:spPr>
        <p:txBody>
          <a:bodyPr wrap="square">
            <a:spAutoFit/>
          </a:bodyPr>
          <a:lstStyle/>
          <a:p>
            <a:pPr lvl="0">
              <a:tabLst>
                <a:tab pos="228600" algn="l"/>
              </a:tabLst>
            </a:pPr>
            <a:r>
              <a:rPr lang="en-US" sz="2000" b="1" u="sng" dirty="0" smtClean="0">
                <a:latin typeface="Arial" pitchFamily="34" charset="0"/>
                <a:ea typeface="Times New Roman" pitchFamily="18" charset="0"/>
              </a:rPr>
              <a:t>2.1    General Requirements for All Lifting Operations </a:t>
            </a:r>
            <a:r>
              <a:rPr lang="en-US" sz="2000" b="1" dirty="0" smtClean="0">
                <a:latin typeface="Arial" pitchFamily="34" charset="0"/>
                <a:ea typeface="Times New Roman" pitchFamily="18" charset="0"/>
              </a:rPr>
              <a:t> (Continued)</a:t>
            </a:r>
            <a:endParaRPr lang="en-US" sz="2000" b="1" u="sng" dirty="0" smtClean="0">
              <a:latin typeface="Arial" pitchFamily="34" charset="0"/>
              <a:ea typeface="Times New Roman" pitchFamily="18" charset="0"/>
            </a:endParaRPr>
          </a:p>
          <a:p>
            <a:pPr lvl="0">
              <a:tabLst>
                <a:tab pos="228600" algn="l"/>
              </a:tabLst>
            </a:pPr>
            <a:r>
              <a:rPr lang="en-US" sz="2000" b="1" dirty="0" smtClean="0">
                <a:latin typeface="Arial" pitchFamily="34" charset="0"/>
                <a:ea typeface="Times New Roman" pitchFamily="18" charset="0"/>
              </a:rPr>
              <a:t>b.	The PIC shall:</a:t>
            </a:r>
            <a:endParaRPr lang="en-US" b="1" dirty="0" smtClean="0">
              <a:latin typeface="Arial" pitchFamily="34" charset="0"/>
            </a:endParaRPr>
          </a:p>
          <a:p>
            <a:pPr lvl="0">
              <a:tabLst>
                <a:tab pos="228600" algn="l"/>
              </a:tabLst>
            </a:pPr>
            <a:r>
              <a:rPr lang="en-US" sz="2000" b="1" dirty="0" smtClean="0">
                <a:solidFill>
                  <a:srgbClr val="FF0000"/>
                </a:solidFill>
                <a:latin typeface="Arial" pitchFamily="34" charset="0"/>
                <a:ea typeface="Times New Roman" pitchFamily="18" charset="0"/>
              </a:rPr>
              <a:t>(1) </a:t>
            </a:r>
            <a:r>
              <a:rPr lang="en-US" sz="2000" b="1" dirty="0" smtClean="0">
                <a:latin typeface="Arial" pitchFamily="34" charset="0"/>
                <a:ea typeface="Times New Roman" pitchFamily="18" charset="0"/>
              </a:rPr>
              <a:t>Analyze the lift for all unmitigated hazards, including lift stability.  For non-hazardous mechanical lifts, a Job Hazards Analysis or checklist may be used to document hazards in lieu of a lift stability analysis; GSFC Form 23-60 may be used to satisfy this requirement.  For routine hazardous lifts, a one-time analysis can be done where risk mitigation controls are written into a standard procedure for the operation</a:t>
            </a:r>
            <a:r>
              <a:rPr lang="en-US" sz="1100" b="1" dirty="0" smtClean="0">
                <a:latin typeface="Arial" pitchFamily="34" charset="0"/>
                <a:ea typeface="Times New Roman" pitchFamily="18" charset="0"/>
              </a:rPr>
              <a:t>;</a:t>
            </a:r>
            <a:endParaRPr lang="en-US" b="1" dirty="0" smtClean="0">
              <a:latin typeface="Arial" pitchFamily="34" charset="0"/>
            </a:endParaRPr>
          </a:p>
          <a:p>
            <a:pPr lvl="0">
              <a:tabLst>
                <a:tab pos="228600" algn="l"/>
              </a:tabLst>
            </a:pPr>
            <a:r>
              <a:rPr lang="en-US" sz="2000" b="1" dirty="0" smtClean="0">
                <a:solidFill>
                  <a:srgbClr val="FF0000"/>
                </a:solidFill>
                <a:latin typeface="Arial" pitchFamily="34" charset="0"/>
                <a:ea typeface="Times New Roman" pitchFamily="18" charset="0"/>
              </a:rPr>
              <a:t>(2) </a:t>
            </a:r>
            <a:r>
              <a:rPr lang="en-US" sz="2000" b="1" dirty="0" smtClean="0">
                <a:latin typeface="Arial" pitchFamily="34" charset="0"/>
                <a:ea typeface="Times New Roman" pitchFamily="18" charset="0"/>
              </a:rPr>
              <a:t>Verify that the operational requirements for the type of lifting devices and/or equipment being used comply with NASA-STD-8719.9;</a:t>
            </a:r>
            <a:endParaRPr lang="en-US" b="1" dirty="0" smtClean="0">
              <a:latin typeface="Arial" pitchFamily="34" charset="0"/>
            </a:endParaRPr>
          </a:p>
          <a:p>
            <a:pPr lvl="0">
              <a:tabLst>
                <a:tab pos="228600" algn="l"/>
              </a:tabLst>
            </a:pPr>
            <a:r>
              <a:rPr lang="en-US" sz="2000" b="1" dirty="0" smtClean="0">
                <a:solidFill>
                  <a:srgbClr val="FF0000"/>
                </a:solidFill>
                <a:latin typeface="Arial" pitchFamily="34" charset="0"/>
                <a:ea typeface="Times New Roman" pitchFamily="18" charset="0"/>
              </a:rPr>
              <a:t>(3) </a:t>
            </a:r>
            <a:r>
              <a:rPr lang="en-US" sz="2000" b="1" dirty="0" smtClean="0">
                <a:latin typeface="Arial" pitchFamily="34" charset="0"/>
                <a:ea typeface="Times New Roman" pitchFamily="18" charset="0"/>
              </a:rPr>
              <a:t>Verify that all LDE are certified as described in GPR 8719.1 for the category of lift to be performed; and</a:t>
            </a:r>
            <a:endParaRPr lang="en-US" b="1" dirty="0" smtClean="0">
              <a:latin typeface="Arial" pitchFamily="34" charset="0"/>
            </a:endParaRPr>
          </a:p>
          <a:p>
            <a:pPr lvl="0">
              <a:tabLst>
                <a:tab pos="228600" algn="l"/>
              </a:tabLst>
            </a:pPr>
            <a:r>
              <a:rPr lang="en-US" sz="2000" b="1" dirty="0" smtClean="0">
                <a:solidFill>
                  <a:srgbClr val="FF0000"/>
                </a:solidFill>
                <a:latin typeface="Arial" pitchFamily="34" charset="0"/>
                <a:ea typeface="Times New Roman" pitchFamily="18" charset="0"/>
              </a:rPr>
              <a:t>(4) </a:t>
            </a:r>
            <a:r>
              <a:rPr lang="en-US" sz="2000" b="1" dirty="0" smtClean="0">
                <a:latin typeface="Arial" pitchFamily="34" charset="0"/>
                <a:ea typeface="Times New Roman" pitchFamily="18" charset="0"/>
              </a:rPr>
              <a:t>Verify that all operators and riggers involved in the lift are certified for the category of lift to be performed.</a:t>
            </a:r>
            <a:endParaRPr lang="en-US" sz="3200" b="1" dirty="0" smtClean="0">
              <a:latin typeface="Arial" pitchFamily="34" charset="0"/>
            </a:endParaRPr>
          </a:p>
        </p:txBody>
      </p:sp>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95400"/>
          </a:xfrm>
          <a:prstGeom prst="rect">
            <a:avLst/>
          </a:prstGeom>
          <a:noFill/>
          <a:ln w="9525">
            <a:noFill/>
            <a:miter lim="800000"/>
            <a:headEnd/>
            <a:tailEnd/>
          </a:ln>
        </p:spPr>
      </p:pic>
      <p:pic>
        <p:nvPicPr>
          <p:cNvPr id="6" name="Picture 6" descr="100px-Gsfclogo.gif"/>
          <p:cNvPicPr>
            <a:picLocks noChangeAspect="1" noChangeArrowheads="1"/>
          </p:cNvPicPr>
          <p:nvPr/>
        </p:nvPicPr>
        <p:blipFill>
          <a:blip r:embed="rId3" cstate="print"/>
          <a:srcRect/>
          <a:stretch>
            <a:fillRect/>
          </a:stretch>
        </p:blipFill>
        <p:spPr bwMode="auto">
          <a:xfrm>
            <a:off x="7772400" y="0"/>
            <a:ext cx="1371600" cy="1371600"/>
          </a:xfrm>
          <a:prstGeom prst="rect">
            <a:avLst/>
          </a:prstGeom>
          <a:noFill/>
          <a:ln w="9525">
            <a:noFill/>
            <a:miter lim="800000"/>
            <a:headEnd/>
            <a:tailEnd/>
          </a:ln>
        </p:spPr>
      </p:pic>
      <p:sp>
        <p:nvSpPr>
          <p:cNvPr id="7" name="Title 1"/>
          <p:cNvSpPr txBox="1">
            <a:spLocks/>
          </p:cNvSpPr>
          <p:nvPr/>
        </p:nvSpPr>
        <p:spPr>
          <a:xfrm>
            <a:off x="2286000" y="15240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strips(down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strips(down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idx="1"/>
          </p:nvPr>
        </p:nvSpPr>
        <p:spPr>
          <a:xfrm>
            <a:off x="457200" y="1295400"/>
            <a:ext cx="8229600" cy="5105400"/>
          </a:xfrm>
          <a:solidFill>
            <a:schemeClr val="bg2"/>
          </a:solidFill>
        </p:spPr>
        <p:txBody>
          <a:bodyPr>
            <a:normAutofit/>
          </a:bodyPr>
          <a:lstStyle/>
          <a:p>
            <a:pPr eaLnBrk="1" hangingPunct="1">
              <a:lnSpc>
                <a:spcPct val="90000"/>
              </a:lnSpc>
              <a:buNone/>
              <a:defRPr/>
            </a:pPr>
            <a:r>
              <a:rPr lang="en-US" sz="2400" b="1" u="sng" dirty="0" smtClean="0">
                <a:effectLst/>
              </a:rPr>
              <a:t>2.1.3 Electrostatic Discharge (ESD) Sensitivity</a:t>
            </a:r>
          </a:p>
          <a:p>
            <a:pPr lvl="1" eaLnBrk="1" hangingPunct="1">
              <a:lnSpc>
                <a:spcPct val="90000"/>
              </a:lnSpc>
              <a:buFont typeface="Wingdings" pitchFamily="2" charset="2"/>
              <a:buNone/>
              <a:defRPr/>
            </a:pPr>
            <a:r>
              <a:rPr lang="en-US" sz="2000" dirty="0" smtClean="0">
                <a:effectLst/>
              </a:rPr>
              <a:t>User shall be responsible for ESD protection of the load</a:t>
            </a:r>
          </a:p>
          <a:p>
            <a:pPr eaLnBrk="1" hangingPunct="1">
              <a:lnSpc>
                <a:spcPct val="90000"/>
              </a:lnSpc>
              <a:buNone/>
              <a:defRPr/>
            </a:pPr>
            <a:r>
              <a:rPr lang="en-US" sz="2400" b="1" u="sng" dirty="0" smtClean="0"/>
              <a:t>2.1.4 Explosives or Electro-Explosive Devices</a:t>
            </a:r>
          </a:p>
          <a:p>
            <a:pPr lvl="1">
              <a:lnSpc>
                <a:spcPct val="90000"/>
              </a:lnSpc>
              <a:buNone/>
              <a:defRPr/>
            </a:pPr>
            <a:r>
              <a:rPr lang="en-US" sz="2000" dirty="0" smtClean="0"/>
              <a:t>Shall be designated as critical unless a risk assessment indicates otherwise, in which case it will be classified hazardous</a:t>
            </a:r>
          </a:p>
          <a:p>
            <a:pPr eaLnBrk="1" hangingPunct="1">
              <a:lnSpc>
                <a:spcPct val="90000"/>
              </a:lnSpc>
              <a:buNone/>
              <a:defRPr/>
            </a:pPr>
            <a:r>
              <a:rPr lang="en-US" sz="2400" b="1" u="sng" dirty="0" smtClean="0"/>
              <a:t>2.1.5-6 Pressurized Containers/Hazardous Materials</a:t>
            </a:r>
          </a:p>
          <a:p>
            <a:pPr lvl="1">
              <a:lnSpc>
                <a:spcPct val="90000"/>
              </a:lnSpc>
              <a:buNone/>
              <a:defRPr/>
            </a:pPr>
            <a:r>
              <a:rPr lang="en-US" sz="2000" dirty="0" smtClean="0"/>
              <a:t>Shall be designated critical unless they meet DOT or ASME requirements, are still in OEM packaging, or a risk assessment indicates otherwise, in which case it will be classified hazardous</a:t>
            </a:r>
          </a:p>
          <a:p>
            <a:pPr eaLnBrk="1" hangingPunct="1">
              <a:lnSpc>
                <a:spcPct val="90000"/>
              </a:lnSpc>
              <a:buNone/>
              <a:defRPr/>
            </a:pPr>
            <a:r>
              <a:rPr lang="en-US" sz="2400" b="1" u="sng" dirty="0" smtClean="0"/>
              <a:t>2.1.7 Hazardous Lifting Operations</a:t>
            </a:r>
          </a:p>
          <a:p>
            <a:pPr lvl="1">
              <a:lnSpc>
                <a:spcPct val="90000"/>
              </a:lnSpc>
              <a:buNone/>
              <a:defRPr/>
            </a:pPr>
            <a:r>
              <a:rPr lang="en-US" sz="2000" dirty="0" smtClean="0"/>
              <a:t>Shall be conducted in accordance with 3.8 and 7.4 of NPR 8715.3A</a:t>
            </a:r>
          </a:p>
          <a:p>
            <a:pPr eaLnBrk="1" hangingPunct="1">
              <a:lnSpc>
                <a:spcPct val="90000"/>
              </a:lnSpc>
              <a:buNone/>
              <a:defRPr/>
            </a:pPr>
            <a:r>
              <a:rPr lang="en-US" sz="2400" b="1" u="sng" dirty="0" smtClean="0"/>
              <a:t>2.1.9 Hard Hats</a:t>
            </a:r>
          </a:p>
          <a:p>
            <a:pPr lvl="1" eaLnBrk="1" hangingPunct="1">
              <a:lnSpc>
                <a:spcPct val="90000"/>
              </a:lnSpc>
              <a:buFont typeface="Wingdings" pitchFamily="2" charset="2"/>
              <a:buNone/>
              <a:defRPr/>
            </a:pPr>
            <a:r>
              <a:rPr lang="en-US" sz="2000" dirty="0" smtClean="0"/>
              <a:t>Shall be worn to prevent risk of contact with falling objects, however if hard hat poses risk to load, PIC shall examine situation and determine appropriate PPE requirements</a:t>
            </a:r>
          </a:p>
        </p:txBody>
      </p:sp>
      <p:pic>
        <p:nvPicPr>
          <p:cNvPr id="91140" name="Picture 5"/>
          <p:cNvPicPr>
            <a:picLocks noChangeAspect="1" noChangeArrowheads="1"/>
          </p:cNvPicPr>
          <p:nvPr/>
        </p:nvPicPr>
        <p:blipFill>
          <a:blip r:embed="rId3" cstate="print"/>
          <a:srcRect l="-688" t="-635" r="-688" b="-635"/>
          <a:stretch>
            <a:fillRect/>
          </a:stretch>
        </p:blipFill>
        <p:spPr bwMode="auto">
          <a:xfrm>
            <a:off x="0" y="0"/>
            <a:ext cx="1295400" cy="1100138"/>
          </a:xfrm>
          <a:prstGeom prst="rect">
            <a:avLst/>
          </a:prstGeom>
          <a:noFill/>
          <a:ln w="9525">
            <a:noFill/>
            <a:miter lim="800000"/>
            <a:headEnd/>
            <a:tailEnd/>
          </a:ln>
        </p:spPr>
      </p:pic>
      <p:pic>
        <p:nvPicPr>
          <p:cNvPr id="91141" name="Picture 6" descr="100px-Gsfclogo.gif"/>
          <p:cNvPicPr>
            <a:picLocks noChangeAspect="1" noChangeArrowheads="1"/>
          </p:cNvPicPr>
          <p:nvPr/>
        </p:nvPicPr>
        <p:blipFill>
          <a:blip r:embed="rId4" cstate="print"/>
          <a:srcRect/>
          <a:stretch>
            <a:fillRect/>
          </a:stretch>
        </p:blipFill>
        <p:spPr bwMode="auto">
          <a:xfrm>
            <a:off x="7924800" y="0"/>
            <a:ext cx="1219200" cy="1219200"/>
          </a:xfrm>
          <a:prstGeom prst="rect">
            <a:avLst/>
          </a:prstGeom>
          <a:noFill/>
          <a:ln w="9525">
            <a:noFill/>
            <a:miter lim="800000"/>
            <a:headEnd/>
            <a:tailEnd/>
          </a:ln>
        </p:spPr>
      </p:pic>
      <p:sp>
        <p:nvSpPr>
          <p:cNvPr id="7" name="Title 1"/>
          <p:cNvSpPr txBox="1">
            <a:spLocks/>
          </p:cNvSpPr>
          <p:nvPr/>
        </p:nvSpPr>
        <p:spPr>
          <a:xfrm>
            <a:off x="22098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strips(downRight)">
                                      <p:cBhvr>
                                        <p:cTn id="7" dur="500"/>
                                        <p:tgtEl>
                                          <p:spTgt spid="259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59075">
                                            <p:txEl>
                                              <p:pRg st="1" end="1"/>
                                            </p:txEl>
                                          </p:spTgt>
                                        </p:tgtEl>
                                        <p:attrNameLst>
                                          <p:attrName>style.visibility</p:attrName>
                                        </p:attrNameLst>
                                      </p:cBhvr>
                                      <p:to>
                                        <p:strVal val="visible"/>
                                      </p:to>
                                    </p:set>
                                    <p:animEffect transition="in" filter="strips(downLeft)">
                                      <p:cBhvr>
                                        <p:cTn id="12" dur="500"/>
                                        <p:tgtEl>
                                          <p:spTgt spid="259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259075">
                                            <p:txEl>
                                              <p:pRg st="2" end="2"/>
                                            </p:txEl>
                                          </p:spTgt>
                                        </p:tgtEl>
                                        <p:attrNameLst>
                                          <p:attrName>style.visibility</p:attrName>
                                        </p:attrNameLst>
                                      </p:cBhvr>
                                      <p:to>
                                        <p:strVal val="visible"/>
                                      </p:to>
                                    </p:set>
                                    <p:animEffect transition="in" filter="strips(downRight)">
                                      <p:cBhvr>
                                        <p:cTn id="17" dur="500"/>
                                        <p:tgtEl>
                                          <p:spTgt spid="259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59075">
                                            <p:txEl>
                                              <p:pRg st="3" end="3"/>
                                            </p:txEl>
                                          </p:spTgt>
                                        </p:tgtEl>
                                        <p:attrNameLst>
                                          <p:attrName>style.visibility</p:attrName>
                                        </p:attrNameLst>
                                      </p:cBhvr>
                                      <p:to>
                                        <p:strVal val="visible"/>
                                      </p:to>
                                    </p:set>
                                    <p:animEffect transition="in" filter="strips(downLeft)">
                                      <p:cBhvr>
                                        <p:cTn id="22" dur="500"/>
                                        <p:tgtEl>
                                          <p:spTgt spid="2590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259075">
                                            <p:txEl>
                                              <p:pRg st="4" end="4"/>
                                            </p:txEl>
                                          </p:spTgt>
                                        </p:tgtEl>
                                        <p:attrNameLst>
                                          <p:attrName>style.visibility</p:attrName>
                                        </p:attrNameLst>
                                      </p:cBhvr>
                                      <p:to>
                                        <p:strVal val="visible"/>
                                      </p:to>
                                    </p:set>
                                    <p:animEffect transition="in" filter="strips(downRight)">
                                      <p:cBhvr>
                                        <p:cTn id="27" dur="500"/>
                                        <p:tgtEl>
                                          <p:spTgt spid="2590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59075">
                                            <p:txEl>
                                              <p:pRg st="5" end="5"/>
                                            </p:txEl>
                                          </p:spTgt>
                                        </p:tgtEl>
                                        <p:attrNameLst>
                                          <p:attrName>style.visibility</p:attrName>
                                        </p:attrNameLst>
                                      </p:cBhvr>
                                      <p:to>
                                        <p:strVal val="visible"/>
                                      </p:to>
                                    </p:set>
                                    <p:animEffect transition="in" filter="strips(downLeft)">
                                      <p:cBhvr>
                                        <p:cTn id="32" dur="500"/>
                                        <p:tgtEl>
                                          <p:spTgt spid="25907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nodeType="clickEffect">
                                  <p:stCondLst>
                                    <p:cond delay="0"/>
                                  </p:stCondLst>
                                  <p:childTnLst>
                                    <p:set>
                                      <p:cBhvr>
                                        <p:cTn id="36" dur="1" fill="hold">
                                          <p:stCondLst>
                                            <p:cond delay="0"/>
                                          </p:stCondLst>
                                        </p:cTn>
                                        <p:tgtEl>
                                          <p:spTgt spid="259075">
                                            <p:txEl>
                                              <p:pRg st="6" end="6"/>
                                            </p:txEl>
                                          </p:spTgt>
                                        </p:tgtEl>
                                        <p:attrNameLst>
                                          <p:attrName>style.visibility</p:attrName>
                                        </p:attrNameLst>
                                      </p:cBhvr>
                                      <p:to>
                                        <p:strVal val="visible"/>
                                      </p:to>
                                    </p:set>
                                    <p:animEffect transition="in" filter="strips(downRight)">
                                      <p:cBhvr>
                                        <p:cTn id="37" dur="500"/>
                                        <p:tgtEl>
                                          <p:spTgt spid="25907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59075">
                                            <p:txEl>
                                              <p:pRg st="7" end="7"/>
                                            </p:txEl>
                                          </p:spTgt>
                                        </p:tgtEl>
                                        <p:attrNameLst>
                                          <p:attrName>style.visibility</p:attrName>
                                        </p:attrNameLst>
                                      </p:cBhvr>
                                      <p:to>
                                        <p:strVal val="visible"/>
                                      </p:to>
                                    </p:set>
                                    <p:animEffect transition="in" filter="strips(downLeft)">
                                      <p:cBhvr>
                                        <p:cTn id="42" dur="500"/>
                                        <p:tgtEl>
                                          <p:spTgt spid="25907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nodeType="clickEffect">
                                  <p:stCondLst>
                                    <p:cond delay="0"/>
                                  </p:stCondLst>
                                  <p:childTnLst>
                                    <p:set>
                                      <p:cBhvr>
                                        <p:cTn id="46" dur="1" fill="hold">
                                          <p:stCondLst>
                                            <p:cond delay="0"/>
                                          </p:stCondLst>
                                        </p:cTn>
                                        <p:tgtEl>
                                          <p:spTgt spid="259075">
                                            <p:txEl>
                                              <p:pRg st="8" end="8"/>
                                            </p:txEl>
                                          </p:spTgt>
                                        </p:tgtEl>
                                        <p:attrNameLst>
                                          <p:attrName>style.visibility</p:attrName>
                                        </p:attrNameLst>
                                      </p:cBhvr>
                                      <p:to>
                                        <p:strVal val="visible"/>
                                      </p:to>
                                    </p:set>
                                    <p:animEffect transition="in" filter="strips(downRight)">
                                      <p:cBhvr>
                                        <p:cTn id="47" dur="500"/>
                                        <p:tgtEl>
                                          <p:spTgt spid="25907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59075">
                                            <p:txEl>
                                              <p:pRg st="9" end="9"/>
                                            </p:txEl>
                                          </p:spTgt>
                                        </p:tgtEl>
                                        <p:attrNameLst>
                                          <p:attrName>style.visibility</p:attrName>
                                        </p:attrNameLst>
                                      </p:cBhvr>
                                      <p:to>
                                        <p:strVal val="visible"/>
                                      </p:to>
                                    </p:set>
                                    <p:animEffect transition="in" filter="strips(downLeft)">
                                      <p:cBhvr>
                                        <p:cTn id="52" dur="500"/>
                                        <p:tgtEl>
                                          <p:spTgt spid="2590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Grp="1" noChangeArrowheads="1"/>
          </p:cNvSpPr>
          <p:nvPr>
            <p:ph idx="1"/>
          </p:nvPr>
        </p:nvSpPr>
        <p:spPr>
          <a:xfrm>
            <a:off x="0" y="1295400"/>
            <a:ext cx="9144000" cy="5334000"/>
          </a:xfrm>
          <a:solidFill>
            <a:schemeClr val="bg2"/>
          </a:solidFill>
        </p:spPr>
        <p:txBody>
          <a:bodyPr>
            <a:noAutofit/>
          </a:bodyPr>
          <a:lstStyle/>
          <a:p>
            <a:pPr eaLnBrk="1" hangingPunct="1">
              <a:lnSpc>
                <a:spcPct val="90000"/>
              </a:lnSpc>
              <a:buClr>
                <a:srgbClr val="FF0000"/>
              </a:buClr>
              <a:buSzPct val="100000"/>
              <a:defRPr/>
            </a:pPr>
            <a:r>
              <a:rPr lang="en-US" sz="2400" b="1" u="sng" dirty="0" smtClean="0">
                <a:effectLst/>
              </a:rPr>
              <a:t>2.3 A Pre-Lift Briefing shall be conducted when:</a:t>
            </a:r>
          </a:p>
          <a:p>
            <a:pPr lvl="1" eaLnBrk="1" hangingPunct="1">
              <a:lnSpc>
                <a:spcPct val="90000"/>
              </a:lnSpc>
              <a:buClr>
                <a:srgbClr val="FF0000"/>
              </a:buClr>
              <a:defRPr/>
            </a:pPr>
            <a:r>
              <a:rPr lang="en-US" sz="2000" dirty="0" smtClean="0">
                <a:effectLst/>
              </a:rPr>
              <a:t>There is more than one person involved in the activity</a:t>
            </a:r>
          </a:p>
          <a:p>
            <a:pPr lvl="1" eaLnBrk="1" hangingPunct="1">
              <a:lnSpc>
                <a:spcPct val="90000"/>
              </a:lnSpc>
              <a:buClr>
                <a:srgbClr val="FF0000"/>
              </a:buClr>
              <a:defRPr/>
            </a:pPr>
            <a:r>
              <a:rPr lang="en-US" sz="2000" dirty="0" smtClean="0">
                <a:effectLst/>
              </a:rPr>
              <a:t>The lift is deemed critical</a:t>
            </a:r>
          </a:p>
          <a:p>
            <a:pPr lvl="1" eaLnBrk="1" hangingPunct="1">
              <a:lnSpc>
                <a:spcPct val="90000"/>
              </a:lnSpc>
              <a:buClr>
                <a:srgbClr val="FF0000"/>
              </a:buClr>
              <a:defRPr/>
            </a:pPr>
            <a:r>
              <a:rPr lang="en-US" sz="2000" dirty="0" smtClean="0">
                <a:effectLst/>
              </a:rPr>
              <a:t>It is requested by PIC, LSP, User, etc.</a:t>
            </a:r>
          </a:p>
          <a:p>
            <a:pPr eaLnBrk="1" hangingPunct="1">
              <a:lnSpc>
                <a:spcPct val="90000"/>
              </a:lnSpc>
              <a:buClr>
                <a:srgbClr val="FF0000"/>
              </a:buClr>
              <a:buSzPct val="100000"/>
              <a:defRPr/>
            </a:pPr>
            <a:r>
              <a:rPr lang="en-US" sz="2400" b="1" dirty="0" smtClean="0">
                <a:effectLst/>
              </a:rPr>
              <a:t>The briefing shall include:</a:t>
            </a:r>
          </a:p>
          <a:p>
            <a:pPr lvl="1" eaLnBrk="1" hangingPunct="1">
              <a:lnSpc>
                <a:spcPct val="90000"/>
              </a:lnSpc>
              <a:buClr>
                <a:srgbClr val="FF0000"/>
              </a:buClr>
              <a:defRPr/>
            </a:pPr>
            <a:r>
              <a:rPr lang="en-US" sz="2400" dirty="0" smtClean="0">
                <a:effectLst/>
              </a:rPr>
              <a:t>Verification that team members are present and that they understand their roles and responsibilities and PPE requirements</a:t>
            </a:r>
          </a:p>
          <a:p>
            <a:pPr lvl="1" eaLnBrk="1" hangingPunct="1">
              <a:lnSpc>
                <a:spcPct val="90000"/>
              </a:lnSpc>
              <a:buClr>
                <a:srgbClr val="FF0000"/>
              </a:buClr>
              <a:defRPr/>
            </a:pPr>
            <a:r>
              <a:rPr lang="en-US" sz="2400" dirty="0" smtClean="0">
                <a:effectLst/>
              </a:rPr>
              <a:t>A step-by-step review of the lifting operation</a:t>
            </a:r>
          </a:p>
          <a:p>
            <a:pPr lvl="1" eaLnBrk="1" hangingPunct="1">
              <a:lnSpc>
                <a:spcPct val="90000"/>
              </a:lnSpc>
              <a:buClr>
                <a:srgbClr val="FF0000"/>
              </a:buClr>
              <a:defRPr/>
            </a:pPr>
            <a:r>
              <a:rPr lang="en-US" sz="2400" dirty="0" smtClean="0">
                <a:effectLst/>
              </a:rPr>
              <a:t>Explanation of the hardware to be lifted, associated Ground Support Equipment, configuration of lifting equipment, and associated hazards</a:t>
            </a:r>
          </a:p>
          <a:p>
            <a:pPr lvl="1" eaLnBrk="1" hangingPunct="1">
              <a:lnSpc>
                <a:spcPct val="90000"/>
              </a:lnSpc>
              <a:buClr>
                <a:srgbClr val="FF0000"/>
              </a:buClr>
              <a:defRPr/>
            </a:pPr>
            <a:r>
              <a:rPr lang="en-US" sz="2400" dirty="0" smtClean="0">
                <a:effectLst/>
              </a:rPr>
              <a:t>A review any applicable safety requirements or procedures</a:t>
            </a:r>
          </a:p>
          <a:p>
            <a:pPr lvl="1" eaLnBrk="1" hangingPunct="1">
              <a:lnSpc>
                <a:spcPct val="90000"/>
              </a:lnSpc>
              <a:buClr>
                <a:srgbClr val="FF0000"/>
              </a:buClr>
              <a:defRPr/>
            </a:pPr>
            <a:r>
              <a:rPr lang="en-US" sz="2400" dirty="0" smtClean="0">
                <a:effectLst/>
              </a:rPr>
              <a:t>Emphasis that safety is the primary consideration during the lift</a:t>
            </a:r>
            <a:endParaRPr lang="en-US" sz="2400" dirty="0" smtClean="0"/>
          </a:p>
        </p:txBody>
      </p:sp>
      <p:pic>
        <p:nvPicPr>
          <p:cNvPr id="92164"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92165" name="Picture 6" descr="100px-Gsfclogo.gif"/>
          <p:cNvPicPr>
            <a:picLocks noChangeAspect="1" noChangeArrowheads="1"/>
          </p:cNvPicPr>
          <p:nvPr/>
        </p:nvPicPr>
        <p:blipFill>
          <a:blip r:embed="rId4" cstate="print"/>
          <a:srcRect/>
          <a:stretch>
            <a:fillRect/>
          </a:stretch>
        </p:blipFill>
        <p:spPr bwMode="auto">
          <a:xfrm>
            <a:off x="7924800" y="0"/>
            <a:ext cx="1219200" cy="1219200"/>
          </a:xfrm>
          <a:prstGeom prst="rect">
            <a:avLst/>
          </a:prstGeom>
          <a:noFill/>
          <a:ln w="9525">
            <a:noFill/>
            <a:miter lim="800000"/>
            <a:headEnd/>
            <a:tailEnd/>
          </a:ln>
        </p:spPr>
      </p:pic>
      <p:sp>
        <p:nvSpPr>
          <p:cNvPr id="7" name="Title 1"/>
          <p:cNvSpPr txBox="1">
            <a:spLocks/>
          </p:cNvSpPr>
          <p:nvPr/>
        </p:nvSpPr>
        <p:spPr>
          <a:xfrm>
            <a:off x="22860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63171">
                                            <p:txEl>
                                              <p:pRg st="1" end="1"/>
                                            </p:txEl>
                                          </p:spTgt>
                                        </p:tgtEl>
                                        <p:attrNameLst>
                                          <p:attrName>style.visibility</p:attrName>
                                        </p:attrNameLst>
                                      </p:cBhvr>
                                      <p:to>
                                        <p:strVal val="visible"/>
                                      </p:to>
                                    </p:set>
                                    <p:animEffect transition="in" filter="strips(downLeft)">
                                      <p:cBhvr>
                                        <p:cTn id="7" dur="500"/>
                                        <p:tgtEl>
                                          <p:spTgt spid="263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strips(downLeft)">
                                      <p:cBhvr>
                                        <p:cTn id="12" dur="500"/>
                                        <p:tgtEl>
                                          <p:spTgt spid="263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63171">
                                            <p:txEl>
                                              <p:pRg st="3" end="3"/>
                                            </p:txEl>
                                          </p:spTgt>
                                        </p:tgtEl>
                                        <p:attrNameLst>
                                          <p:attrName>style.visibility</p:attrName>
                                        </p:attrNameLst>
                                      </p:cBhvr>
                                      <p:to>
                                        <p:strVal val="visible"/>
                                      </p:to>
                                    </p:set>
                                    <p:animEffect transition="in" filter="strips(downLeft)">
                                      <p:cBhvr>
                                        <p:cTn id="17" dur="500"/>
                                        <p:tgtEl>
                                          <p:spTgt spid="263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263171">
                                            <p:txEl>
                                              <p:pRg st="4" end="4"/>
                                            </p:txEl>
                                          </p:spTgt>
                                        </p:tgtEl>
                                        <p:attrNameLst>
                                          <p:attrName>style.visibility</p:attrName>
                                        </p:attrNameLst>
                                      </p:cBhvr>
                                      <p:to>
                                        <p:strVal val="visible"/>
                                      </p:to>
                                    </p:set>
                                    <p:animEffect transition="in" filter="strips(downRight)">
                                      <p:cBhvr>
                                        <p:cTn id="22" dur="500"/>
                                        <p:tgtEl>
                                          <p:spTgt spid="263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63171">
                                            <p:txEl>
                                              <p:pRg st="5" end="5"/>
                                            </p:txEl>
                                          </p:spTgt>
                                        </p:tgtEl>
                                        <p:attrNameLst>
                                          <p:attrName>style.visibility</p:attrName>
                                        </p:attrNameLst>
                                      </p:cBhvr>
                                      <p:to>
                                        <p:strVal val="visible"/>
                                      </p:to>
                                    </p:set>
                                    <p:animEffect transition="in" filter="strips(downLeft)">
                                      <p:cBhvr>
                                        <p:cTn id="27" dur="500"/>
                                        <p:tgtEl>
                                          <p:spTgt spid="26317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263171">
                                            <p:txEl>
                                              <p:pRg st="6" end="6"/>
                                            </p:txEl>
                                          </p:spTgt>
                                        </p:tgtEl>
                                        <p:attrNameLst>
                                          <p:attrName>style.visibility</p:attrName>
                                        </p:attrNameLst>
                                      </p:cBhvr>
                                      <p:to>
                                        <p:strVal val="visible"/>
                                      </p:to>
                                    </p:set>
                                    <p:animEffect transition="in" filter="strips(downLeft)">
                                      <p:cBhvr>
                                        <p:cTn id="32" dur="500"/>
                                        <p:tgtEl>
                                          <p:spTgt spid="26317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63171">
                                            <p:txEl>
                                              <p:pRg st="7" end="7"/>
                                            </p:txEl>
                                          </p:spTgt>
                                        </p:tgtEl>
                                        <p:attrNameLst>
                                          <p:attrName>style.visibility</p:attrName>
                                        </p:attrNameLst>
                                      </p:cBhvr>
                                      <p:to>
                                        <p:strVal val="visible"/>
                                      </p:to>
                                    </p:set>
                                    <p:animEffect transition="in" filter="strips(downLeft)">
                                      <p:cBhvr>
                                        <p:cTn id="37" dur="500"/>
                                        <p:tgtEl>
                                          <p:spTgt spid="26317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63171">
                                            <p:txEl>
                                              <p:pRg st="8" end="8"/>
                                            </p:txEl>
                                          </p:spTgt>
                                        </p:tgtEl>
                                        <p:attrNameLst>
                                          <p:attrName>style.visibility</p:attrName>
                                        </p:attrNameLst>
                                      </p:cBhvr>
                                      <p:to>
                                        <p:strVal val="visible"/>
                                      </p:to>
                                    </p:set>
                                    <p:animEffect transition="in" filter="strips(downLeft)">
                                      <p:cBhvr>
                                        <p:cTn id="42" dur="500"/>
                                        <p:tgtEl>
                                          <p:spTgt spid="263171">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63171">
                                            <p:txEl>
                                              <p:pRg st="9" end="9"/>
                                            </p:txEl>
                                          </p:spTgt>
                                        </p:tgtEl>
                                        <p:attrNameLst>
                                          <p:attrName>style.visibility</p:attrName>
                                        </p:attrNameLst>
                                      </p:cBhvr>
                                      <p:to>
                                        <p:strVal val="visible"/>
                                      </p:to>
                                    </p:set>
                                    <p:animEffect transition="in" filter="strips(downLeft)">
                                      <p:cBhvr>
                                        <p:cTn id="47" dur="500"/>
                                        <p:tgtEl>
                                          <p:spTgt spid="263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Grp="1" noChangeArrowheads="1"/>
          </p:cNvSpPr>
          <p:nvPr>
            <p:ph idx="1"/>
          </p:nvPr>
        </p:nvSpPr>
        <p:spPr>
          <a:xfrm>
            <a:off x="457200" y="1447800"/>
            <a:ext cx="8229600" cy="5257800"/>
          </a:xfrm>
          <a:solidFill>
            <a:schemeClr val="bg2"/>
          </a:solidFill>
        </p:spPr>
        <p:txBody>
          <a:bodyPr/>
          <a:lstStyle/>
          <a:p>
            <a:pPr eaLnBrk="1" hangingPunct="1">
              <a:lnSpc>
                <a:spcPct val="90000"/>
              </a:lnSpc>
              <a:buClr>
                <a:srgbClr val="FF0000"/>
              </a:buClr>
              <a:buSzPct val="100000"/>
              <a:defRPr/>
            </a:pPr>
            <a:r>
              <a:rPr lang="en-US" sz="2400" b="1" u="sng" dirty="0" smtClean="0">
                <a:effectLst/>
              </a:rPr>
              <a:t>2.4 Institutional Lifts</a:t>
            </a:r>
          </a:p>
          <a:p>
            <a:pPr lvl="1" eaLnBrk="1" hangingPunct="1">
              <a:lnSpc>
                <a:spcPct val="90000"/>
              </a:lnSpc>
              <a:buClr>
                <a:srgbClr val="FF0000"/>
              </a:buClr>
              <a:buFont typeface="Wingdings" pitchFamily="2" charset="2"/>
              <a:buChar char="§"/>
              <a:defRPr/>
            </a:pPr>
            <a:r>
              <a:rPr lang="en-US" sz="2000" dirty="0" smtClean="0">
                <a:effectLst/>
              </a:rPr>
              <a:t>Performed frequently and repetitively</a:t>
            </a:r>
          </a:p>
          <a:p>
            <a:pPr lvl="1" eaLnBrk="1" hangingPunct="1">
              <a:lnSpc>
                <a:spcPct val="90000"/>
              </a:lnSpc>
              <a:buClr>
                <a:srgbClr val="FF0000"/>
              </a:buClr>
              <a:buFont typeface="Wingdings" pitchFamily="2" charset="2"/>
              <a:buChar char="§"/>
              <a:defRPr/>
            </a:pPr>
            <a:r>
              <a:rPr lang="en-US" sz="2000" dirty="0" smtClean="0">
                <a:effectLst/>
              </a:rPr>
              <a:t>Normally involve activities such as construction or maintenance, handling of shop materials, and other routine activities involved in the normal operation</a:t>
            </a:r>
          </a:p>
          <a:p>
            <a:pPr lvl="1" eaLnBrk="1" hangingPunct="1">
              <a:lnSpc>
                <a:spcPct val="90000"/>
              </a:lnSpc>
              <a:buClr>
                <a:srgbClr val="FF0000"/>
              </a:buClr>
              <a:buFont typeface="Wingdings" pitchFamily="2" charset="2"/>
              <a:buChar char="§"/>
              <a:defRPr/>
            </a:pPr>
            <a:r>
              <a:rPr lang="en-US" sz="2000" dirty="0" smtClean="0">
                <a:effectLst/>
              </a:rPr>
              <a:t>Generally the LDE are cranes, fork lifts, powered pallet jacks, and other material-handling equipment</a:t>
            </a:r>
          </a:p>
          <a:p>
            <a:pPr eaLnBrk="1" hangingPunct="1">
              <a:lnSpc>
                <a:spcPct val="90000"/>
              </a:lnSpc>
              <a:buClr>
                <a:srgbClr val="FF0000"/>
              </a:buClr>
              <a:buSzPct val="100000"/>
              <a:defRPr/>
            </a:pPr>
            <a:r>
              <a:rPr lang="en-US" sz="2400" b="1" u="sng" dirty="0" smtClean="0">
                <a:effectLst/>
              </a:rPr>
              <a:t>2.5 Manual Lifts</a:t>
            </a:r>
          </a:p>
          <a:p>
            <a:pPr lvl="1" eaLnBrk="1" hangingPunct="1">
              <a:lnSpc>
                <a:spcPct val="90000"/>
              </a:lnSpc>
              <a:buClr>
                <a:srgbClr val="FF0000"/>
              </a:buClr>
              <a:buFont typeface="Wingdings" pitchFamily="2" charset="2"/>
              <a:buChar char="§"/>
              <a:defRPr/>
            </a:pPr>
            <a:r>
              <a:rPr lang="en-US" sz="2000" dirty="0" smtClean="0">
                <a:effectLst/>
              </a:rPr>
              <a:t>Supervisors shall determine and document weight limits for manual non-critical lifts</a:t>
            </a:r>
          </a:p>
          <a:p>
            <a:pPr lvl="1" eaLnBrk="1" hangingPunct="1">
              <a:lnSpc>
                <a:spcPct val="90000"/>
              </a:lnSpc>
              <a:buClr>
                <a:srgbClr val="FF0000"/>
              </a:buClr>
              <a:buFont typeface="Wingdings" pitchFamily="2" charset="2"/>
              <a:buChar char="§"/>
              <a:defRPr/>
            </a:pPr>
            <a:r>
              <a:rPr lang="en-US" sz="2000" dirty="0" smtClean="0"/>
              <a:t>A walk-through shall be performed before commencing lift</a:t>
            </a:r>
          </a:p>
          <a:p>
            <a:pPr lvl="1" eaLnBrk="1" hangingPunct="1">
              <a:lnSpc>
                <a:spcPct val="90000"/>
              </a:lnSpc>
              <a:buClr>
                <a:srgbClr val="FF0000"/>
              </a:buClr>
              <a:buFont typeface="Wingdings" pitchFamily="2" charset="2"/>
              <a:buChar char="§"/>
              <a:defRPr/>
            </a:pPr>
            <a:r>
              <a:rPr lang="en-US" sz="2000" dirty="0" smtClean="0"/>
              <a:t>Make sure that work area and path are cleared</a:t>
            </a:r>
          </a:p>
          <a:p>
            <a:pPr lvl="1" eaLnBrk="1" hangingPunct="1">
              <a:lnSpc>
                <a:spcPct val="90000"/>
              </a:lnSpc>
              <a:buClr>
                <a:srgbClr val="FF0000"/>
              </a:buClr>
              <a:buFont typeface="Wingdings" pitchFamily="2" charset="2"/>
              <a:buChar char="§"/>
              <a:defRPr/>
            </a:pPr>
            <a:r>
              <a:rPr lang="en-US" sz="2000" dirty="0" smtClean="0"/>
              <a:t>Lift with correct posture as to avoid injury</a:t>
            </a:r>
          </a:p>
          <a:p>
            <a:pPr lvl="1" eaLnBrk="1" hangingPunct="1">
              <a:lnSpc>
                <a:spcPct val="90000"/>
              </a:lnSpc>
              <a:buClr>
                <a:srgbClr val="FF0000"/>
              </a:buClr>
              <a:buFont typeface="Wingdings" pitchFamily="2" charset="2"/>
              <a:buChar char="§"/>
              <a:defRPr/>
            </a:pPr>
            <a:r>
              <a:rPr lang="en-US" sz="2000" dirty="0" smtClean="0"/>
              <a:t>When in doubt, STOP!</a:t>
            </a:r>
          </a:p>
        </p:txBody>
      </p:sp>
      <p:pic>
        <p:nvPicPr>
          <p:cNvPr id="94212" name="Picture 5"/>
          <p:cNvPicPr>
            <a:picLocks noChangeAspect="1" noChangeArrowheads="1"/>
          </p:cNvPicPr>
          <p:nvPr/>
        </p:nvPicPr>
        <p:blipFill>
          <a:blip r:embed="rId3" cstate="print"/>
          <a:srcRect l="-688" t="-635" r="-688" b="-635"/>
          <a:stretch>
            <a:fillRect/>
          </a:stretch>
        </p:blipFill>
        <p:spPr bwMode="auto">
          <a:xfrm>
            <a:off x="0" y="1"/>
            <a:ext cx="1255382" cy="1066800"/>
          </a:xfrm>
          <a:prstGeom prst="rect">
            <a:avLst/>
          </a:prstGeom>
          <a:noFill/>
          <a:ln w="9525">
            <a:noFill/>
            <a:miter lim="800000"/>
            <a:headEnd/>
            <a:tailEnd/>
          </a:ln>
        </p:spPr>
      </p:pic>
      <p:pic>
        <p:nvPicPr>
          <p:cNvPr id="94213" name="Picture 6" descr="100px-Gsfclogo.gif"/>
          <p:cNvPicPr>
            <a:picLocks noChangeAspect="1" noChangeArrowheads="1"/>
          </p:cNvPicPr>
          <p:nvPr/>
        </p:nvPicPr>
        <p:blipFill>
          <a:blip r:embed="rId4" cstate="print"/>
          <a:srcRect/>
          <a:stretch>
            <a:fillRect/>
          </a:stretch>
        </p:blipFill>
        <p:spPr bwMode="auto">
          <a:xfrm>
            <a:off x="8001000" y="0"/>
            <a:ext cx="1143000" cy="1143000"/>
          </a:xfrm>
          <a:prstGeom prst="rect">
            <a:avLst/>
          </a:prstGeom>
          <a:noFill/>
          <a:ln w="9525">
            <a:noFill/>
            <a:miter lim="800000"/>
            <a:headEnd/>
            <a:tailEnd/>
          </a:ln>
        </p:spPr>
      </p:pic>
      <p:sp>
        <p:nvSpPr>
          <p:cNvPr id="7" name="Title 1"/>
          <p:cNvSpPr txBox="1">
            <a:spLocks/>
          </p:cNvSpPr>
          <p:nvPr/>
        </p:nvSpPr>
        <p:spPr>
          <a:xfrm>
            <a:off x="22860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65219">
                                            <p:txEl>
                                              <p:pRg st="1" end="1"/>
                                            </p:txEl>
                                          </p:spTgt>
                                        </p:tgtEl>
                                        <p:attrNameLst>
                                          <p:attrName>style.visibility</p:attrName>
                                        </p:attrNameLst>
                                      </p:cBhvr>
                                      <p:to>
                                        <p:strVal val="visible"/>
                                      </p:to>
                                    </p:set>
                                    <p:anim to="" calcmode="lin" valueType="num">
                                      <p:cBhvr>
                                        <p:cTn id="7" dur="1" fill="hold"/>
                                        <p:tgtEl>
                                          <p:spTgt spid="265219">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65219">
                                            <p:txEl>
                                              <p:pRg st="2" end="2"/>
                                            </p:txEl>
                                          </p:spTgt>
                                        </p:tgtEl>
                                        <p:attrNameLst>
                                          <p:attrName>style.visibility</p:attrName>
                                        </p:attrNameLst>
                                      </p:cBhvr>
                                      <p:to>
                                        <p:strVal val="visible"/>
                                      </p:to>
                                    </p:set>
                                    <p:anim to="" calcmode="lin" valueType="num">
                                      <p:cBhvr>
                                        <p:cTn id="12" dur="1" fill="hold"/>
                                        <p:tgtEl>
                                          <p:spTgt spid="265219">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65219">
                                            <p:txEl>
                                              <p:pRg st="3" end="3"/>
                                            </p:txEl>
                                          </p:spTgt>
                                        </p:tgtEl>
                                        <p:attrNameLst>
                                          <p:attrName>style.visibility</p:attrName>
                                        </p:attrNameLst>
                                      </p:cBhvr>
                                      <p:to>
                                        <p:strVal val="visible"/>
                                      </p:to>
                                    </p:set>
                                    <p:anim to="" calcmode="lin" valueType="num">
                                      <p:cBhvr>
                                        <p:cTn id="17" dur="1" fill="hold"/>
                                        <p:tgtEl>
                                          <p:spTgt spid="265219">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65219">
                                            <p:txEl>
                                              <p:pRg st="4" end="4"/>
                                            </p:txEl>
                                          </p:spTgt>
                                        </p:tgtEl>
                                        <p:attrNameLst>
                                          <p:attrName>style.visibility</p:attrName>
                                        </p:attrNameLst>
                                      </p:cBhvr>
                                      <p:to>
                                        <p:strVal val="visible"/>
                                      </p:to>
                                    </p:set>
                                    <p:animEffect transition="in" filter="strips(downLeft)">
                                      <p:cBhvr>
                                        <p:cTn id="22" dur="500"/>
                                        <p:tgtEl>
                                          <p:spTgt spid="2652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265219">
                                            <p:txEl>
                                              <p:pRg st="5" end="5"/>
                                            </p:txEl>
                                          </p:spTgt>
                                        </p:tgtEl>
                                        <p:attrNameLst>
                                          <p:attrName>style.visibility</p:attrName>
                                        </p:attrNameLst>
                                      </p:cBhvr>
                                      <p:to>
                                        <p:strVal val="visible"/>
                                      </p:to>
                                    </p:set>
                                    <p:anim calcmode="lin" valueType="num">
                                      <p:cBhvr>
                                        <p:cTn id="27" dur="500" fill="hold"/>
                                        <p:tgtEl>
                                          <p:spTgt spid="265219">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265219">
                                            <p:txEl>
                                              <p:pRg st="5" end="5"/>
                                            </p:txEl>
                                          </p:spTgt>
                                        </p:tgtEl>
                                        <p:attrNameLst>
                                          <p:attrName>ppt_h</p:attrName>
                                        </p:attrNameLst>
                                      </p:cBhvr>
                                      <p:tavLst>
                                        <p:tav tm="0">
                                          <p:val>
                                            <p:fltVal val="0"/>
                                          </p:val>
                                        </p:tav>
                                        <p:tav tm="100000">
                                          <p:val>
                                            <p:strVal val="#ppt_h"/>
                                          </p:val>
                                        </p:tav>
                                      </p:tavLst>
                                    </p:anim>
                                    <p:anim calcmode="lin" valueType="num">
                                      <p:cBhvr>
                                        <p:cTn id="29" dur="500" fill="hold"/>
                                        <p:tgtEl>
                                          <p:spTgt spid="265219">
                                            <p:txEl>
                                              <p:pRg st="5" end="5"/>
                                            </p:txEl>
                                          </p:spTgt>
                                        </p:tgtEl>
                                        <p:attrNameLst>
                                          <p:attrName>style.rotation</p:attrName>
                                        </p:attrNameLst>
                                      </p:cBhvr>
                                      <p:tavLst>
                                        <p:tav tm="0">
                                          <p:val>
                                            <p:fltVal val="360"/>
                                          </p:val>
                                        </p:tav>
                                        <p:tav tm="100000">
                                          <p:val>
                                            <p:fltVal val="0"/>
                                          </p:val>
                                        </p:tav>
                                      </p:tavLst>
                                    </p:anim>
                                    <p:animEffect transition="in" filter="fade">
                                      <p:cBhvr>
                                        <p:cTn id="30" dur="500"/>
                                        <p:tgtEl>
                                          <p:spTgt spid="26521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265219">
                                            <p:txEl>
                                              <p:pRg st="6" end="6"/>
                                            </p:txEl>
                                          </p:spTgt>
                                        </p:tgtEl>
                                        <p:attrNameLst>
                                          <p:attrName>style.visibility</p:attrName>
                                        </p:attrNameLst>
                                      </p:cBhvr>
                                      <p:to>
                                        <p:strVal val="visible"/>
                                      </p:to>
                                    </p:set>
                                    <p:anim calcmode="lin" valueType="num">
                                      <p:cBhvr>
                                        <p:cTn id="35" dur="500" fill="hold"/>
                                        <p:tgtEl>
                                          <p:spTgt spid="265219">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265219">
                                            <p:txEl>
                                              <p:pRg st="6" end="6"/>
                                            </p:txEl>
                                          </p:spTgt>
                                        </p:tgtEl>
                                        <p:attrNameLst>
                                          <p:attrName>ppt_h</p:attrName>
                                        </p:attrNameLst>
                                      </p:cBhvr>
                                      <p:tavLst>
                                        <p:tav tm="0">
                                          <p:val>
                                            <p:fltVal val="0"/>
                                          </p:val>
                                        </p:tav>
                                        <p:tav tm="100000">
                                          <p:val>
                                            <p:strVal val="#ppt_h"/>
                                          </p:val>
                                        </p:tav>
                                      </p:tavLst>
                                    </p:anim>
                                    <p:anim calcmode="lin" valueType="num">
                                      <p:cBhvr>
                                        <p:cTn id="37" dur="500" fill="hold"/>
                                        <p:tgtEl>
                                          <p:spTgt spid="265219">
                                            <p:txEl>
                                              <p:pRg st="6" end="6"/>
                                            </p:txEl>
                                          </p:spTgt>
                                        </p:tgtEl>
                                        <p:attrNameLst>
                                          <p:attrName>style.rotation</p:attrName>
                                        </p:attrNameLst>
                                      </p:cBhvr>
                                      <p:tavLst>
                                        <p:tav tm="0">
                                          <p:val>
                                            <p:fltVal val="360"/>
                                          </p:val>
                                        </p:tav>
                                        <p:tav tm="100000">
                                          <p:val>
                                            <p:fltVal val="0"/>
                                          </p:val>
                                        </p:tav>
                                      </p:tavLst>
                                    </p:anim>
                                    <p:animEffect transition="in" filter="fade">
                                      <p:cBhvr>
                                        <p:cTn id="38" dur="500"/>
                                        <p:tgtEl>
                                          <p:spTgt spid="265219">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265219">
                                            <p:txEl>
                                              <p:pRg st="7" end="7"/>
                                            </p:txEl>
                                          </p:spTgt>
                                        </p:tgtEl>
                                        <p:attrNameLst>
                                          <p:attrName>style.visibility</p:attrName>
                                        </p:attrNameLst>
                                      </p:cBhvr>
                                      <p:to>
                                        <p:strVal val="visible"/>
                                      </p:to>
                                    </p:set>
                                    <p:anim calcmode="lin" valueType="num">
                                      <p:cBhvr>
                                        <p:cTn id="43" dur="500" fill="hold"/>
                                        <p:tgtEl>
                                          <p:spTgt spid="265219">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265219">
                                            <p:txEl>
                                              <p:pRg st="7" end="7"/>
                                            </p:txEl>
                                          </p:spTgt>
                                        </p:tgtEl>
                                        <p:attrNameLst>
                                          <p:attrName>ppt_h</p:attrName>
                                        </p:attrNameLst>
                                      </p:cBhvr>
                                      <p:tavLst>
                                        <p:tav tm="0">
                                          <p:val>
                                            <p:fltVal val="0"/>
                                          </p:val>
                                        </p:tav>
                                        <p:tav tm="100000">
                                          <p:val>
                                            <p:strVal val="#ppt_h"/>
                                          </p:val>
                                        </p:tav>
                                      </p:tavLst>
                                    </p:anim>
                                    <p:anim calcmode="lin" valueType="num">
                                      <p:cBhvr>
                                        <p:cTn id="45" dur="500" fill="hold"/>
                                        <p:tgtEl>
                                          <p:spTgt spid="265219">
                                            <p:txEl>
                                              <p:pRg st="7" end="7"/>
                                            </p:txEl>
                                          </p:spTgt>
                                        </p:tgtEl>
                                        <p:attrNameLst>
                                          <p:attrName>style.rotation</p:attrName>
                                        </p:attrNameLst>
                                      </p:cBhvr>
                                      <p:tavLst>
                                        <p:tav tm="0">
                                          <p:val>
                                            <p:fltVal val="360"/>
                                          </p:val>
                                        </p:tav>
                                        <p:tav tm="100000">
                                          <p:val>
                                            <p:fltVal val="0"/>
                                          </p:val>
                                        </p:tav>
                                      </p:tavLst>
                                    </p:anim>
                                    <p:animEffect transition="in" filter="fade">
                                      <p:cBhvr>
                                        <p:cTn id="46" dur="500"/>
                                        <p:tgtEl>
                                          <p:spTgt spid="265219">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265219">
                                            <p:txEl>
                                              <p:pRg st="8" end="8"/>
                                            </p:txEl>
                                          </p:spTgt>
                                        </p:tgtEl>
                                        <p:attrNameLst>
                                          <p:attrName>style.visibility</p:attrName>
                                        </p:attrNameLst>
                                      </p:cBhvr>
                                      <p:to>
                                        <p:strVal val="visible"/>
                                      </p:to>
                                    </p:set>
                                    <p:anim calcmode="lin" valueType="num">
                                      <p:cBhvr>
                                        <p:cTn id="51" dur="500" fill="hold"/>
                                        <p:tgtEl>
                                          <p:spTgt spid="265219">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265219">
                                            <p:txEl>
                                              <p:pRg st="8" end="8"/>
                                            </p:txEl>
                                          </p:spTgt>
                                        </p:tgtEl>
                                        <p:attrNameLst>
                                          <p:attrName>ppt_h</p:attrName>
                                        </p:attrNameLst>
                                      </p:cBhvr>
                                      <p:tavLst>
                                        <p:tav tm="0">
                                          <p:val>
                                            <p:fltVal val="0"/>
                                          </p:val>
                                        </p:tav>
                                        <p:tav tm="100000">
                                          <p:val>
                                            <p:strVal val="#ppt_h"/>
                                          </p:val>
                                        </p:tav>
                                      </p:tavLst>
                                    </p:anim>
                                    <p:anim calcmode="lin" valueType="num">
                                      <p:cBhvr>
                                        <p:cTn id="53" dur="500" fill="hold"/>
                                        <p:tgtEl>
                                          <p:spTgt spid="265219">
                                            <p:txEl>
                                              <p:pRg st="8" end="8"/>
                                            </p:txEl>
                                          </p:spTgt>
                                        </p:tgtEl>
                                        <p:attrNameLst>
                                          <p:attrName>style.rotation</p:attrName>
                                        </p:attrNameLst>
                                      </p:cBhvr>
                                      <p:tavLst>
                                        <p:tav tm="0">
                                          <p:val>
                                            <p:fltVal val="360"/>
                                          </p:val>
                                        </p:tav>
                                        <p:tav tm="100000">
                                          <p:val>
                                            <p:fltVal val="0"/>
                                          </p:val>
                                        </p:tav>
                                      </p:tavLst>
                                    </p:anim>
                                    <p:animEffect transition="in" filter="fade">
                                      <p:cBhvr>
                                        <p:cTn id="54" dur="500"/>
                                        <p:tgtEl>
                                          <p:spTgt spid="265219">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265219">
                                            <p:txEl>
                                              <p:pRg st="9" end="9"/>
                                            </p:txEl>
                                          </p:spTgt>
                                        </p:tgtEl>
                                        <p:attrNameLst>
                                          <p:attrName>style.visibility</p:attrName>
                                        </p:attrNameLst>
                                      </p:cBhvr>
                                      <p:to>
                                        <p:strVal val="visible"/>
                                      </p:to>
                                    </p:set>
                                    <p:anim calcmode="lin" valueType="num">
                                      <p:cBhvr>
                                        <p:cTn id="59" dur="500" fill="hold"/>
                                        <p:tgtEl>
                                          <p:spTgt spid="265219">
                                            <p:txEl>
                                              <p:pRg st="9" end="9"/>
                                            </p:txEl>
                                          </p:spTgt>
                                        </p:tgtEl>
                                        <p:attrNameLst>
                                          <p:attrName>ppt_w</p:attrName>
                                        </p:attrNameLst>
                                      </p:cBhvr>
                                      <p:tavLst>
                                        <p:tav tm="0">
                                          <p:val>
                                            <p:fltVal val="0"/>
                                          </p:val>
                                        </p:tav>
                                        <p:tav tm="100000">
                                          <p:val>
                                            <p:strVal val="#ppt_w"/>
                                          </p:val>
                                        </p:tav>
                                      </p:tavLst>
                                    </p:anim>
                                    <p:anim calcmode="lin" valueType="num">
                                      <p:cBhvr>
                                        <p:cTn id="60" dur="500" fill="hold"/>
                                        <p:tgtEl>
                                          <p:spTgt spid="265219">
                                            <p:txEl>
                                              <p:pRg st="9" end="9"/>
                                            </p:txEl>
                                          </p:spTgt>
                                        </p:tgtEl>
                                        <p:attrNameLst>
                                          <p:attrName>ppt_h</p:attrName>
                                        </p:attrNameLst>
                                      </p:cBhvr>
                                      <p:tavLst>
                                        <p:tav tm="0">
                                          <p:val>
                                            <p:fltVal val="0"/>
                                          </p:val>
                                        </p:tav>
                                        <p:tav tm="100000">
                                          <p:val>
                                            <p:strVal val="#ppt_h"/>
                                          </p:val>
                                        </p:tav>
                                      </p:tavLst>
                                    </p:anim>
                                    <p:anim calcmode="lin" valueType="num">
                                      <p:cBhvr>
                                        <p:cTn id="61" dur="500" fill="hold"/>
                                        <p:tgtEl>
                                          <p:spTgt spid="265219">
                                            <p:txEl>
                                              <p:pRg st="9" end="9"/>
                                            </p:txEl>
                                          </p:spTgt>
                                        </p:tgtEl>
                                        <p:attrNameLst>
                                          <p:attrName>style.rotation</p:attrName>
                                        </p:attrNameLst>
                                      </p:cBhvr>
                                      <p:tavLst>
                                        <p:tav tm="0">
                                          <p:val>
                                            <p:fltVal val="360"/>
                                          </p:val>
                                        </p:tav>
                                        <p:tav tm="100000">
                                          <p:val>
                                            <p:fltVal val="0"/>
                                          </p:val>
                                        </p:tav>
                                      </p:tavLst>
                                    </p:anim>
                                    <p:animEffect transition="in" filter="fade">
                                      <p:cBhvr>
                                        <p:cTn id="62" dur="500"/>
                                        <p:tgtEl>
                                          <p:spTgt spid="2652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Grp="1" noChangeArrowheads="1"/>
          </p:cNvSpPr>
          <p:nvPr>
            <p:ph idx="1"/>
          </p:nvPr>
        </p:nvSpPr>
        <p:spPr>
          <a:xfrm>
            <a:off x="457200" y="1447800"/>
            <a:ext cx="8229600" cy="5257800"/>
          </a:xfrm>
          <a:solidFill>
            <a:schemeClr val="bg2"/>
          </a:solidFill>
        </p:spPr>
        <p:txBody>
          <a:bodyPr>
            <a:normAutofit fontScale="85000" lnSpcReduction="10000"/>
          </a:bodyPr>
          <a:lstStyle/>
          <a:p>
            <a:pPr eaLnBrk="1" hangingPunct="1">
              <a:lnSpc>
                <a:spcPct val="90000"/>
              </a:lnSpc>
              <a:buClr>
                <a:srgbClr val="FF0000"/>
              </a:buClr>
              <a:buSzPct val="100000"/>
              <a:defRPr/>
            </a:pPr>
            <a:r>
              <a:rPr lang="en-US" sz="3800" b="1" u="sng" dirty="0" smtClean="0">
                <a:effectLst/>
              </a:rPr>
              <a:t>2.5.1  Manual Lifts</a:t>
            </a:r>
          </a:p>
          <a:p>
            <a:pPr eaLnBrk="1" hangingPunct="1">
              <a:lnSpc>
                <a:spcPct val="90000"/>
              </a:lnSpc>
              <a:buNone/>
              <a:defRPr/>
            </a:pPr>
            <a:r>
              <a:rPr lang="en-US" sz="2400" dirty="0" smtClean="0"/>
              <a:t>The following safe lifting and handling load limits </a:t>
            </a:r>
            <a:r>
              <a:rPr lang="en-US" sz="2400" b="1" u="sng" dirty="0" smtClean="0"/>
              <a:t>shall</a:t>
            </a:r>
            <a:r>
              <a:rPr lang="en-US" sz="2400" dirty="0" smtClean="0"/>
              <a:t> apply for each manual </a:t>
            </a:r>
            <a:r>
              <a:rPr lang="en-US" sz="2400" b="1" u="sng" dirty="0" smtClean="0"/>
              <a:t>CRITICAL</a:t>
            </a:r>
            <a:r>
              <a:rPr lang="en-US" sz="2400" dirty="0" smtClean="0"/>
              <a:t> lift:</a:t>
            </a:r>
          </a:p>
          <a:p>
            <a:pPr eaLnBrk="1" hangingPunct="1">
              <a:lnSpc>
                <a:spcPct val="90000"/>
              </a:lnSpc>
              <a:buNone/>
              <a:defRPr/>
            </a:pPr>
            <a:endParaRPr lang="en-US" sz="2400" b="1" u="sng" dirty="0" smtClean="0">
              <a:effectLst/>
            </a:endParaRPr>
          </a:p>
          <a:p>
            <a:pPr marL="566928" indent="-457200">
              <a:lnSpc>
                <a:spcPct val="150000"/>
              </a:lnSpc>
              <a:buClr>
                <a:srgbClr val="FF0000"/>
              </a:buClr>
              <a:buFont typeface="+mj-lt"/>
              <a:buAutoNum type="arabicParenR"/>
            </a:pPr>
            <a:r>
              <a:rPr lang="en-US" sz="2400" b="1" dirty="0" smtClean="0">
                <a:latin typeface="Bookman Old Style" pitchFamily="18" charset="0"/>
              </a:rPr>
              <a:t>35 lbs </a:t>
            </a:r>
            <a:r>
              <a:rPr lang="en-US" sz="2400" dirty="0" smtClean="0">
                <a:latin typeface="Bookman Old Style" pitchFamily="18" charset="0"/>
              </a:rPr>
              <a:t>of manageable shape and size for one person;</a:t>
            </a:r>
          </a:p>
          <a:p>
            <a:pPr marL="566928" lvl="0" indent="-457200">
              <a:lnSpc>
                <a:spcPct val="150000"/>
              </a:lnSpc>
              <a:buClr>
                <a:srgbClr val="FF0000"/>
              </a:buClr>
              <a:buFont typeface="+mj-lt"/>
              <a:buAutoNum type="arabicParenR"/>
            </a:pPr>
            <a:r>
              <a:rPr lang="en-US" sz="2400" b="1" dirty="0" smtClean="0">
                <a:latin typeface="Bookman Old Style" pitchFamily="18" charset="0"/>
              </a:rPr>
              <a:t>75 lbs </a:t>
            </a:r>
            <a:r>
              <a:rPr lang="en-US" sz="2400" dirty="0" smtClean="0">
                <a:latin typeface="Bookman Old Style" pitchFamily="18" charset="0"/>
              </a:rPr>
              <a:t>of manageable shape and size for two people;</a:t>
            </a:r>
          </a:p>
          <a:p>
            <a:pPr marL="566928" lvl="0" indent="-457200">
              <a:lnSpc>
                <a:spcPct val="150000"/>
              </a:lnSpc>
              <a:buClr>
                <a:srgbClr val="FF0000"/>
              </a:buClr>
              <a:buFont typeface="+mj-lt"/>
              <a:buAutoNum type="arabicParenR"/>
            </a:pPr>
            <a:r>
              <a:rPr lang="en-US" sz="2400" b="1" dirty="0" smtClean="0">
                <a:latin typeface="Bookman Old Style" pitchFamily="18" charset="0"/>
              </a:rPr>
              <a:t>100 lbs </a:t>
            </a:r>
            <a:r>
              <a:rPr lang="en-US" sz="2400" dirty="0" smtClean="0">
                <a:latin typeface="Bookman Old Style" pitchFamily="18" charset="0"/>
              </a:rPr>
              <a:t>of manageable shape and size for three people;</a:t>
            </a:r>
          </a:p>
          <a:p>
            <a:pPr marL="566928" lvl="0" indent="-457200">
              <a:lnSpc>
                <a:spcPct val="150000"/>
              </a:lnSpc>
              <a:buClr>
                <a:srgbClr val="FF0000"/>
              </a:buClr>
              <a:buFont typeface="+mj-lt"/>
              <a:buAutoNum type="arabicParenR"/>
            </a:pPr>
            <a:r>
              <a:rPr lang="en-US" sz="2400" b="1" dirty="0" smtClean="0">
                <a:solidFill>
                  <a:srgbClr val="FF0000"/>
                </a:solidFill>
                <a:latin typeface="Bookman Old Style" pitchFamily="18" charset="0"/>
              </a:rPr>
              <a:t>No manual lift shall be performed for a load exceeding 100 lbs unless written concurrence from a qualified safety representative has been obtained; and</a:t>
            </a:r>
          </a:p>
          <a:p>
            <a:pPr marL="566928" lvl="0" indent="-457200">
              <a:lnSpc>
                <a:spcPct val="150000"/>
              </a:lnSpc>
              <a:buClr>
                <a:srgbClr val="FF0000"/>
              </a:buClr>
              <a:buFont typeface="+mj-lt"/>
              <a:buAutoNum type="arabicParenR"/>
            </a:pPr>
            <a:r>
              <a:rPr lang="en-US" sz="2400" b="1" dirty="0" smtClean="0">
                <a:latin typeface="Bookman Old Style" pitchFamily="18" charset="0"/>
              </a:rPr>
              <a:t>All lifts shall be within limits of comfortable balance and control.  </a:t>
            </a:r>
          </a:p>
          <a:p>
            <a:pPr eaLnBrk="1" hangingPunct="1">
              <a:lnSpc>
                <a:spcPct val="90000"/>
              </a:lnSpc>
              <a:buNone/>
              <a:defRPr/>
            </a:pPr>
            <a:endParaRPr lang="en-US" sz="2400" b="1" u="sng" dirty="0" smtClean="0">
              <a:effectLst/>
            </a:endParaRPr>
          </a:p>
        </p:txBody>
      </p:sp>
      <p:pic>
        <p:nvPicPr>
          <p:cNvPr id="94212" name="Picture 5"/>
          <p:cNvPicPr>
            <a:picLocks noChangeAspect="1" noChangeArrowheads="1"/>
          </p:cNvPicPr>
          <p:nvPr/>
        </p:nvPicPr>
        <p:blipFill>
          <a:blip r:embed="rId3" cstate="print"/>
          <a:srcRect l="-688" t="-635" r="-688" b="-635"/>
          <a:stretch>
            <a:fillRect/>
          </a:stretch>
        </p:blipFill>
        <p:spPr bwMode="auto">
          <a:xfrm>
            <a:off x="0" y="1"/>
            <a:ext cx="1255382" cy="1066800"/>
          </a:xfrm>
          <a:prstGeom prst="rect">
            <a:avLst/>
          </a:prstGeom>
          <a:noFill/>
          <a:ln w="9525">
            <a:noFill/>
            <a:miter lim="800000"/>
            <a:headEnd/>
            <a:tailEnd/>
          </a:ln>
        </p:spPr>
      </p:pic>
      <p:pic>
        <p:nvPicPr>
          <p:cNvPr id="94213" name="Picture 6" descr="100px-Gsfclogo.gif"/>
          <p:cNvPicPr>
            <a:picLocks noChangeAspect="1" noChangeArrowheads="1"/>
          </p:cNvPicPr>
          <p:nvPr/>
        </p:nvPicPr>
        <p:blipFill>
          <a:blip r:embed="rId4" cstate="print"/>
          <a:srcRect/>
          <a:stretch>
            <a:fillRect/>
          </a:stretch>
        </p:blipFill>
        <p:spPr bwMode="auto">
          <a:xfrm>
            <a:off x="8001000" y="0"/>
            <a:ext cx="1143000" cy="1143000"/>
          </a:xfrm>
          <a:prstGeom prst="rect">
            <a:avLst/>
          </a:prstGeom>
          <a:noFill/>
          <a:ln w="9525">
            <a:noFill/>
            <a:miter lim="800000"/>
            <a:headEnd/>
            <a:tailEnd/>
          </a:ln>
        </p:spPr>
      </p:pic>
      <p:sp>
        <p:nvSpPr>
          <p:cNvPr id="7" name="Title 1"/>
          <p:cNvSpPr txBox="1">
            <a:spLocks/>
          </p:cNvSpPr>
          <p:nvPr/>
        </p:nvSpPr>
        <p:spPr>
          <a:xfrm>
            <a:off x="22860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65219">
                                            <p:txEl>
                                              <p:pRg st="3" end="3"/>
                                            </p:txEl>
                                          </p:spTgt>
                                        </p:tgtEl>
                                        <p:attrNameLst>
                                          <p:attrName>style.visibility</p:attrName>
                                        </p:attrNameLst>
                                      </p:cBhvr>
                                      <p:to>
                                        <p:strVal val="visible"/>
                                      </p:to>
                                    </p:set>
                                    <p:animEffect transition="in" filter="strips(downLeft)">
                                      <p:cBhvr>
                                        <p:cTn id="7" dur="500"/>
                                        <p:tgtEl>
                                          <p:spTgt spid="26521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65219">
                                            <p:txEl>
                                              <p:pRg st="4" end="4"/>
                                            </p:txEl>
                                          </p:spTgt>
                                        </p:tgtEl>
                                        <p:attrNameLst>
                                          <p:attrName>style.visibility</p:attrName>
                                        </p:attrNameLst>
                                      </p:cBhvr>
                                      <p:to>
                                        <p:strVal val="visible"/>
                                      </p:to>
                                    </p:set>
                                    <p:animEffect transition="in" filter="strips(downRight)">
                                      <p:cBhvr>
                                        <p:cTn id="12" dur="500"/>
                                        <p:tgtEl>
                                          <p:spTgt spid="26521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65219">
                                            <p:txEl>
                                              <p:pRg st="5" end="5"/>
                                            </p:txEl>
                                          </p:spTgt>
                                        </p:tgtEl>
                                        <p:attrNameLst>
                                          <p:attrName>style.visibility</p:attrName>
                                        </p:attrNameLst>
                                      </p:cBhvr>
                                      <p:to>
                                        <p:strVal val="visible"/>
                                      </p:to>
                                    </p:set>
                                    <p:animEffect transition="in" filter="strips(downLeft)">
                                      <p:cBhvr>
                                        <p:cTn id="17" dur="500"/>
                                        <p:tgtEl>
                                          <p:spTgt spid="26521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265219">
                                            <p:txEl>
                                              <p:pRg st="6" end="6"/>
                                            </p:txEl>
                                          </p:spTgt>
                                        </p:tgtEl>
                                        <p:attrNameLst>
                                          <p:attrName>style.visibility</p:attrName>
                                        </p:attrNameLst>
                                      </p:cBhvr>
                                      <p:to>
                                        <p:strVal val="visible"/>
                                      </p:to>
                                    </p:set>
                                    <p:animEffect transition="in" filter="strips(downRight)">
                                      <p:cBhvr>
                                        <p:cTn id="22" dur="500"/>
                                        <p:tgtEl>
                                          <p:spTgt spid="26521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65219">
                                            <p:txEl>
                                              <p:pRg st="7" end="7"/>
                                            </p:txEl>
                                          </p:spTgt>
                                        </p:tgtEl>
                                        <p:attrNameLst>
                                          <p:attrName>style.visibility</p:attrName>
                                        </p:attrNameLst>
                                      </p:cBhvr>
                                      <p:to>
                                        <p:strVal val="visible"/>
                                      </p:to>
                                    </p:set>
                                    <p:animEffect transition="in" filter="strips(downLeft)">
                                      <p:cBhvr>
                                        <p:cTn id="27" dur="500"/>
                                        <p:tgtEl>
                                          <p:spTgt spid="265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18" name="Group 66"/>
          <p:cNvGraphicFramePr>
            <a:graphicFrameLocks noGrp="1"/>
          </p:cNvGraphicFramePr>
          <p:nvPr>
            <p:ph idx="1"/>
          </p:nvPr>
        </p:nvGraphicFramePr>
        <p:xfrm>
          <a:off x="533400" y="1094170"/>
          <a:ext cx="8153400" cy="5459030"/>
        </p:xfrm>
        <a:graphic>
          <a:graphicData uri="http://schemas.openxmlformats.org/drawingml/2006/table">
            <a:tbl>
              <a:tblPr/>
              <a:tblGrid>
                <a:gridCol w="2038350"/>
                <a:gridCol w="2038350"/>
                <a:gridCol w="2038350"/>
                <a:gridCol w="2038350"/>
              </a:tblGrid>
              <a:tr h="64823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Garamond" pitchFamily="18" charset="0"/>
                        </a:rPr>
                        <a:t>Criticality</a:t>
                      </a:r>
                      <a:endParaRPr kumimoji="0" lang="en-US" sz="1800" b="0" i="0" u="none" strike="noStrike" cap="none" normalizeH="0" baseline="0" dirty="0" smtClean="0">
                        <a:ln>
                          <a:noFill/>
                        </a:ln>
                        <a:solidFill>
                          <a:schemeClr val="tx1"/>
                        </a:solidFill>
                        <a:effectLst/>
                        <a:latin typeface="Garamond"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Garamond" pitchFamily="18" charset="0"/>
                        </a:rPr>
                        <a:t>Type</a:t>
                      </a:r>
                      <a:endParaRPr kumimoji="0" lang="en-US" sz="1800" b="0" i="0" u="none" strike="noStrike" cap="none" normalizeH="0" baseline="0" dirty="0" smtClean="0">
                        <a:ln>
                          <a:noFill/>
                        </a:ln>
                        <a:solidFill>
                          <a:schemeClr val="tx1"/>
                        </a:solidFill>
                        <a:effectLst/>
                        <a:latin typeface="Garamond"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Garamond" pitchFamily="18" charset="0"/>
                        </a:rPr>
                        <a:t>Description</a:t>
                      </a:r>
                      <a:endParaRPr kumimoji="0" lang="en-US" sz="1800" b="0" i="0" u="none" strike="noStrike" cap="none" normalizeH="0" baseline="0" dirty="0" smtClean="0">
                        <a:ln>
                          <a:noFill/>
                        </a:ln>
                        <a:solidFill>
                          <a:schemeClr val="tx1"/>
                        </a:solidFill>
                        <a:effectLst/>
                        <a:latin typeface="Garamond"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Lift Procedure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Needed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1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Non-Critical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Mechanical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Simple or Routine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019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Non-Critical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Mechanical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Non-Routine or Complex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99509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Non-Critical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Mechanical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Institutional with no risks except those inherent in any lifting operation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056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Non-Critical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Mechanical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Institutional with risks in addition to those inherent in any lifting operation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127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Non-Critical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Manual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Simple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Non-Critical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Manual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Complex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127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Non-Critical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Manual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High Dollar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127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Non-Critical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Manual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Safety Risk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8645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All (See 3.1 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pic>
        <p:nvPicPr>
          <p:cNvPr id="97340" name="Picture 61"/>
          <p:cNvPicPr>
            <a:picLocks noChangeAspect="1" noChangeArrowheads="1"/>
          </p:cNvPicPr>
          <p:nvPr/>
        </p:nvPicPr>
        <p:blipFill>
          <a:blip r:embed="rId3" cstate="print"/>
          <a:srcRect l="-688" t="-635" r="-688" b="-635"/>
          <a:stretch>
            <a:fillRect/>
          </a:stretch>
        </p:blipFill>
        <p:spPr bwMode="auto">
          <a:xfrm>
            <a:off x="0" y="0"/>
            <a:ext cx="1143000" cy="971550"/>
          </a:xfrm>
          <a:prstGeom prst="rect">
            <a:avLst/>
          </a:prstGeom>
          <a:noFill/>
          <a:ln w="9525">
            <a:noFill/>
            <a:miter lim="800000"/>
            <a:headEnd/>
            <a:tailEnd/>
          </a:ln>
        </p:spPr>
      </p:pic>
      <p:pic>
        <p:nvPicPr>
          <p:cNvPr id="97341" name="Picture 62" descr="100px-Gsfclogo.gif"/>
          <p:cNvPicPr>
            <a:picLocks noChangeAspect="1" noChangeArrowheads="1"/>
          </p:cNvPicPr>
          <p:nvPr/>
        </p:nvPicPr>
        <p:blipFill>
          <a:blip r:embed="rId4" cstate="print"/>
          <a:srcRect/>
          <a:stretch>
            <a:fillRect/>
          </a:stretch>
        </p:blipFill>
        <p:spPr bwMode="auto">
          <a:xfrm>
            <a:off x="8153400" y="0"/>
            <a:ext cx="990600" cy="990600"/>
          </a:xfrm>
          <a:prstGeom prst="rect">
            <a:avLst/>
          </a:prstGeom>
          <a:noFill/>
          <a:ln w="9525">
            <a:noFill/>
            <a:miter lim="800000"/>
            <a:headEnd/>
            <a:tailEnd/>
          </a:ln>
        </p:spPr>
      </p:pic>
      <p:sp>
        <p:nvSpPr>
          <p:cNvPr id="7" name="Title 1"/>
          <p:cNvSpPr txBox="1">
            <a:spLocks/>
          </p:cNvSpPr>
          <p:nvPr/>
        </p:nvSpPr>
        <p:spPr>
          <a:xfrm>
            <a:off x="24384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idx="1"/>
          </p:nvPr>
        </p:nvSpPr>
        <p:spPr>
          <a:xfrm>
            <a:off x="457200" y="1295400"/>
            <a:ext cx="8229600" cy="2819400"/>
          </a:xfrm>
          <a:solidFill>
            <a:schemeClr val="bg2"/>
          </a:solidFill>
        </p:spPr>
        <p:txBody>
          <a:bodyPr>
            <a:normAutofit fontScale="92500" lnSpcReduction="10000"/>
          </a:bodyPr>
          <a:lstStyle/>
          <a:p>
            <a:pPr eaLnBrk="1" hangingPunct="1">
              <a:defRPr/>
            </a:pPr>
            <a:r>
              <a:rPr lang="en-US" dirty="0" smtClean="0"/>
              <a:t>3.2 Non-Critical Lift Procedure shall address, as a minimum:</a:t>
            </a:r>
          </a:p>
          <a:p>
            <a:pPr lvl="1" eaLnBrk="1" hangingPunct="1">
              <a:defRPr/>
            </a:pPr>
            <a:r>
              <a:rPr lang="en-US" dirty="0" smtClean="0"/>
              <a:t>Operating Instructions</a:t>
            </a:r>
          </a:p>
          <a:p>
            <a:pPr lvl="1" eaLnBrk="1" hangingPunct="1">
              <a:defRPr/>
            </a:pPr>
            <a:r>
              <a:rPr lang="en-US" dirty="0" smtClean="0"/>
              <a:t>Operator Certification and Training Requirements</a:t>
            </a:r>
          </a:p>
          <a:p>
            <a:pPr lvl="1" eaLnBrk="1" hangingPunct="1">
              <a:defRPr/>
            </a:pPr>
            <a:r>
              <a:rPr lang="en-US" dirty="0" smtClean="0"/>
              <a:t>Equipment Certification Requirements</a:t>
            </a:r>
          </a:p>
          <a:p>
            <a:pPr lvl="1" eaLnBrk="1" hangingPunct="1">
              <a:defRPr/>
            </a:pPr>
            <a:r>
              <a:rPr lang="en-US" dirty="0" smtClean="0"/>
              <a:t>Any Other Information Needed to Ensure Safety</a:t>
            </a:r>
          </a:p>
        </p:txBody>
      </p:sp>
      <p:pic>
        <p:nvPicPr>
          <p:cNvPr id="98308"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98309" name="Picture 6" descr="100px-Gsfclogo.gif"/>
          <p:cNvPicPr>
            <a:picLocks noChangeAspect="1" noChangeArrowheads="1"/>
          </p:cNvPicPr>
          <p:nvPr/>
        </p:nvPicPr>
        <p:blipFill>
          <a:blip r:embed="rId4" cstate="print"/>
          <a:srcRect/>
          <a:stretch>
            <a:fillRect/>
          </a:stretch>
        </p:blipFill>
        <p:spPr bwMode="auto">
          <a:xfrm>
            <a:off x="8001000" y="0"/>
            <a:ext cx="1143000" cy="1143000"/>
          </a:xfrm>
          <a:prstGeom prst="rect">
            <a:avLst/>
          </a:prstGeom>
          <a:noFill/>
          <a:ln w="9525">
            <a:noFill/>
            <a:miter lim="800000"/>
            <a:headEnd/>
            <a:tailEnd/>
          </a:ln>
        </p:spPr>
      </p:pic>
      <p:sp>
        <p:nvSpPr>
          <p:cNvPr id="8" name="Title 1"/>
          <p:cNvSpPr txBox="1">
            <a:spLocks/>
          </p:cNvSpPr>
          <p:nvPr/>
        </p:nvSpPr>
        <p:spPr>
          <a:xfrm>
            <a:off x="2286000" y="0"/>
            <a:ext cx="4343400" cy="1020762"/>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3074" name="Picture 2"/>
          <p:cNvPicPr>
            <a:picLocks noChangeAspect="1" noChangeArrowheads="1"/>
          </p:cNvPicPr>
          <p:nvPr/>
        </p:nvPicPr>
        <p:blipFill>
          <a:blip r:embed="rId5" cstate="print"/>
          <a:srcRect/>
          <a:stretch>
            <a:fillRect/>
          </a:stretch>
        </p:blipFill>
        <p:spPr bwMode="auto">
          <a:xfrm>
            <a:off x="990600" y="4114800"/>
            <a:ext cx="49530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9315">
                                            <p:txEl>
                                              <p:pRg st="1" end="1"/>
                                            </p:txEl>
                                          </p:spTgt>
                                        </p:tgtEl>
                                        <p:attrNameLst>
                                          <p:attrName>style.visibility</p:attrName>
                                        </p:attrNameLst>
                                      </p:cBhvr>
                                      <p:to>
                                        <p:strVal val="visible"/>
                                      </p:to>
                                    </p:set>
                                    <p:anim calcmode="lin" valueType="num">
                                      <p:cBhvr additive="base">
                                        <p:cTn id="7" dur="500" fill="hold"/>
                                        <p:tgtEl>
                                          <p:spTgt spid="26931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93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9315">
                                            <p:txEl>
                                              <p:pRg st="2" end="2"/>
                                            </p:txEl>
                                          </p:spTgt>
                                        </p:tgtEl>
                                        <p:attrNameLst>
                                          <p:attrName>style.visibility</p:attrName>
                                        </p:attrNameLst>
                                      </p:cBhvr>
                                      <p:to>
                                        <p:strVal val="visible"/>
                                      </p:to>
                                    </p:set>
                                    <p:anim calcmode="lin" valueType="num">
                                      <p:cBhvr additive="base">
                                        <p:cTn id="13" dur="500" fill="hold"/>
                                        <p:tgtEl>
                                          <p:spTgt spid="26931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693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69315">
                                            <p:txEl>
                                              <p:pRg st="3" end="3"/>
                                            </p:txEl>
                                          </p:spTgt>
                                        </p:tgtEl>
                                        <p:attrNameLst>
                                          <p:attrName>style.visibility</p:attrName>
                                        </p:attrNameLst>
                                      </p:cBhvr>
                                      <p:to>
                                        <p:strVal val="visible"/>
                                      </p:to>
                                    </p:set>
                                    <p:anim calcmode="lin" valueType="num">
                                      <p:cBhvr additive="base">
                                        <p:cTn id="19" dur="500" fill="hold"/>
                                        <p:tgtEl>
                                          <p:spTgt spid="26931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93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9315">
                                            <p:txEl>
                                              <p:pRg st="4" end="4"/>
                                            </p:txEl>
                                          </p:spTgt>
                                        </p:tgtEl>
                                        <p:attrNameLst>
                                          <p:attrName>style.visibility</p:attrName>
                                        </p:attrNameLst>
                                      </p:cBhvr>
                                      <p:to>
                                        <p:strVal val="visible"/>
                                      </p:to>
                                    </p:set>
                                    <p:anim calcmode="lin" valueType="num">
                                      <p:cBhvr additive="base">
                                        <p:cTn id="25" dur="500" fill="hold"/>
                                        <p:tgtEl>
                                          <p:spTgt spid="2693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93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6" descr="100px-Gsfclogo.gif"/>
          <p:cNvPicPr>
            <a:picLocks noChangeAspect="1" noChangeArrowheads="1"/>
          </p:cNvPicPr>
          <p:nvPr/>
        </p:nvPicPr>
        <p:blipFill>
          <a:blip r:embed="rId3" cstate="print"/>
          <a:srcRect/>
          <a:stretch>
            <a:fillRect/>
          </a:stretch>
        </p:blipFill>
        <p:spPr bwMode="auto">
          <a:xfrm>
            <a:off x="8001000" y="0"/>
            <a:ext cx="1143000" cy="1143000"/>
          </a:xfrm>
          <a:prstGeom prst="rect">
            <a:avLst/>
          </a:prstGeom>
          <a:noFill/>
          <a:ln w="9525">
            <a:noFill/>
            <a:miter lim="800000"/>
            <a:headEnd/>
            <a:tailEnd/>
          </a:ln>
        </p:spPr>
      </p:pic>
      <p:sp>
        <p:nvSpPr>
          <p:cNvPr id="6" name="Title 1"/>
          <p:cNvSpPr txBox="1">
            <a:spLocks/>
          </p:cNvSpPr>
          <p:nvPr/>
        </p:nvSpPr>
        <p:spPr>
          <a:xfrm>
            <a:off x="2286000" y="0"/>
            <a:ext cx="4343400" cy="838200"/>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1025" name="Rectangle 1"/>
          <p:cNvSpPr>
            <a:spLocks noChangeArrowheads="1"/>
          </p:cNvSpPr>
          <p:nvPr/>
        </p:nvSpPr>
        <p:spPr bwMode="auto">
          <a:xfrm>
            <a:off x="2286000" y="838200"/>
            <a:ext cx="44196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APPENDIX</a:t>
            </a:r>
            <a:r>
              <a:rPr kumimoji="0" lang="en-US" sz="1400" b="0" i="0" u="none" strike="noStrike" cap="none" normalizeH="0" baseline="0" dirty="0" smtClean="0">
                <a:ln>
                  <a:noFill/>
                </a:ln>
                <a:solidFill>
                  <a:schemeClr val="tx1"/>
                </a:solidFill>
                <a:effectLst/>
                <a:latin typeface="Arial" pitchFamily="34" charset="0"/>
                <a:ea typeface="Times New Roman" pitchFamily="18" charset="0"/>
              </a:rPr>
              <a:t> A</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SAMPLE CHECKLIST</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FOR CRITICAL LIFTING OPERATIONS</a:t>
            </a:r>
            <a:endParaRPr kumimoji="0" lang="en-US" sz="1800" b="0" i="0" u="none" strike="noStrike" cap="none" normalizeH="0" baseline="0" dirty="0" smtClean="0">
              <a:ln>
                <a:noFill/>
              </a:ln>
              <a:solidFill>
                <a:schemeClr val="tx1"/>
              </a:solidFill>
              <a:effectLst/>
              <a:latin typeface="Arial" pitchFamily="34" charset="0"/>
            </a:endParaRPr>
          </a:p>
        </p:txBody>
      </p:sp>
      <p:sp>
        <p:nvSpPr>
          <p:cNvPr id="1027" name="Rectangle 3"/>
          <p:cNvSpPr>
            <a:spLocks noChangeArrowheads="1"/>
          </p:cNvSpPr>
          <p:nvPr/>
        </p:nvSpPr>
        <p:spPr bwMode="auto">
          <a:xfrm>
            <a:off x="381000" y="1877943"/>
            <a:ext cx="8229600" cy="495520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1. All Lift Team members are present. </a:t>
            </a:r>
          </a:p>
          <a:p>
            <a:pPr marL="0" marR="0" lvl="0" indent="0" algn="l" defTabSz="914400" rtl="0" eaLnBrk="1" fontAlgn="base" latinLnBrk="0" hangingPunct="1">
              <a:lnSpc>
                <a:spcPct val="100000"/>
              </a:lnSpc>
              <a:spcBef>
                <a:spcPct val="0"/>
              </a:spcBef>
              <a:spcAft>
                <a:spcPct val="0"/>
              </a:spcAft>
              <a:buClrTx/>
              <a:buSzPct val="150000"/>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a:t>
            </a: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2. The Lift Stability Analysis, Stress Analysis, and other required documentation are completed.</a:t>
            </a:r>
          </a:p>
          <a:p>
            <a:pPr marL="0" marR="0" lvl="0" indent="0" algn="l" defTabSz="914400" rtl="0" eaLnBrk="0" fontAlgn="base" latinLnBrk="0" hangingPunct="0">
              <a:lnSpc>
                <a:spcPct val="100000"/>
              </a:lnSpc>
              <a:spcBef>
                <a:spcPct val="0"/>
              </a:spcBef>
              <a:spcAft>
                <a:spcPct val="0"/>
              </a:spcAft>
              <a:buClrTx/>
              <a:buSzPct val="150000"/>
              <a:tabLst>
                <a:tab pos="3714750" algn="l"/>
              </a:tabLst>
            </a:pP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3. The Lift Procedure has been approved and has all required signatures.</a:t>
            </a:r>
          </a:p>
          <a:p>
            <a:pPr marL="0" marR="0" lvl="0" indent="0" algn="l" defTabSz="914400" rtl="0" eaLnBrk="0" fontAlgn="base" latinLnBrk="0" hangingPunct="0">
              <a:lnSpc>
                <a:spcPct val="100000"/>
              </a:lnSpc>
              <a:spcBef>
                <a:spcPct val="0"/>
              </a:spcBef>
              <a:spcAft>
                <a:spcPct val="0"/>
              </a:spcAft>
              <a:buClrTx/>
              <a:buSzPct val="150000"/>
              <a:tabLst>
                <a:tab pos="3714750" algn="l"/>
              </a:tabLst>
            </a:pP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4.  The CG and total weight of load to be lifted are known and documented.</a:t>
            </a:r>
          </a:p>
          <a:p>
            <a:pPr marL="0" marR="0" lvl="0" indent="0" algn="l" defTabSz="914400" rtl="0" eaLnBrk="0" fontAlgn="base" latinLnBrk="0" hangingPunct="0">
              <a:lnSpc>
                <a:spcPct val="100000"/>
              </a:lnSpc>
              <a:spcBef>
                <a:spcPct val="0"/>
              </a:spcBef>
              <a:spcAft>
                <a:spcPct val="0"/>
              </a:spcAft>
              <a:buClrTx/>
              <a:buSzPct val="150000"/>
              <a:tabLst>
                <a:tab pos="3714750" algn="l"/>
              </a:tabLst>
            </a:pP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5.  If 2-way radios are to be used, all units are fully charged, functioning properly, and do not produce radio interference with other equipment in the vicinity.</a:t>
            </a:r>
          </a:p>
          <a:p>
            <a:pPr marL="0" marR="0" lvl="0" indent="0" algn="l" defTabSz="914400" rtl="0" eaLnBrk="0" fontAlgn="base" latinLnBrk="0" hangingPunct="0">
              <a:lnSpc>
                <a:spcPct val="100000"/>
              </a:lnSpc>
              <a:spcBef>
                <a:spcPct val="0"/>
              </a:spcBef>
              <a:spcAft>
                <a:spcPct val="0"/>
              </a:spcAft>
              <a:buClrTx/>
              <a:buSzPct val="150000"/>
              <a:tabLst>
                <a:tab pos="3714750" algn="l"/>
              </a:tabLst>
            </a:pP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6.  All team members are wearing appropriate PPE.</a:t>
            </a:r>
          </a:p>
          <a:p>
            <a:pPr marL="0" marR="0" lvl="0" indent="0" algn="l" defTabSz="914400" rtl="0" eaLnBrk="0" fontAlgn="base" latinLnBrk="0" hangingPunct="0">
              <a:lnSpc>
                <a:spcPct val="100000"/>
              </a:lnSpc>
              <a:spcBef>
                <a:spcPct val="0"/>
              </a:spcBef>
              <a:spcAft>
                <a:spcPct val="0"/>
              </a:spcAft>
              <a:buClrTx/>
              <a:buSzPct val="150000"/>
              <a:tabLst>
                <a:tab pos="3714750" algn="l"/>
              </a:tabLst>
            </a:pP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7.  Weather forecast and/or storm code panel (if applicable) are checked for adverse conditions that could potentially affect the Lift.</a:t>
            </a:r>
          </a:p>
          <a:p>
            <a:pPr marL="0" marR="0" lvl="0" indent="0" algn="l" defTabSz="914400" rtl="0" eaLnBrk="0" fontAlgn="base" latinLnBrk="0" hangingPunct="0">
              <a:lnSpc>
                <a:spcPct val="100000"/>
              </a:lnSpc>
              <a:spcBef>
                <a:spcPct val="0"/>
              </a:spcBef>
              <a:spcAft>
                <a:spcPct val="0"/>
              </a:spcAft>
              <a:buClrTx/>
              <a:buSzPct val="150000"/>
              <a:tabLst>
                <a:tab pos="3714750" algn="l"/>
              </a:tabLst>
            </a:pP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8.  LDE is certified for critical lifts.</a:t>
            </a:r>
          </a:p>
          <a:p>
            <a:pPr marL="0" marR="0" lvl="0" indent="0" algn="l" defTabSz="914400" rtl="0" eaLnBrk="0" fontAlgn="base" latinLnBrk="0" hangingPunct="0">
              <a:lnSpc>
                <a:spcPct val="100000"/>
              </a:lnSpc>
              <a:spcBef>
                <a:spcPct val="0"/>
              </a:spcBef>
              <a:spcAft>
                <a:spcPct val="0"/>
              </a:spcAft>
              <a:buClrTx/>
              <a:buSzPct val="150000"/>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a:t>
            </a: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9.  The LDE Operator is certified for Critical Lifting.</a:t>
            </a:r>
          </a:p>
          <a:p>
            <a:pPr marL="0" marR="0" lvl="0" indent="0" algn="l" defTabSz="914400" rtl="0" eaLnBrk="0" fontAlgn="base" latinLnBrk="0" hangingPunct="0">
              <a:lnSpc>
                <a:spcPct val="100000"/>
              </a:lnSpc>
              <a:spcBef>
                <a:spcPct val="0"/>
              </a:spcBef>
              <a:spcAft>
                <a:spcPct val="0"/>
              </a:spcAft>
              <a:buClrTx/>
              <a:buSzPct val="150000"/>
              <a:tabLst>
                <a:tab pos="3714750" algn="l"/>
              </a:tabLst>
            </a:pP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10. The LDE Log Book indicates no outstanding deficiencies.</a:t>
            </a:r>
          </a:p>
          <a:p>
            <a:pPr marL="0" marR="0" lvl="0" indent="0" algn="l" defTabSz="914400" rtl="0" eaLnBrk="0" fontAlgn="base" latinLnBrk="0" hangingPunct="0">
              <a:lnSpc>
                <a:spcPct val="100000"/>
              </a:lnSpc>
              <a:spcBef>
                <a:spcPct val="0"/>
              </a:spcBef>
              <a:spcAft>
                <a:spcPct val="0"/>
              </a:spcAft>
              <a:buClrTx/>
              <a:buSzPct val="150000"/>
              <a:tabLst>
                <a:tab pos="3714750" algn="l"/>
              </a:tabLst>
            </a:pPr>
            <a:endParaRPr kumimoji="0" lang="en-US"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Pct val="150000"/>
              <a:buFont typeface="Wingdings" pitchFamily="2" charset="2"/>
              <a:buChar char="q"/>
              <a:tabLst>
                <a:tab pos="3714750" algn="l"/>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  11.Conduct a Pre-Lift Briefing</a:t>
            </a:r>
            <a:endParaRPr kumimoji="0" lang="en-US" sz="1200" b="1" i="0" u="none" strike="noStrike" cap="none" normalizeH="0" baseline="0" dirty="0" smtClean="0">
              <a:ln>
                <a:noFill/>
              </a:ln>
              <a:solidFill>
                <a:schemeClr val="tx1"/>
              </a:solidFill>
              <a:effectLst/>
              <a:latin typeface="Arial" pitchFamily="34" charset="0"/>
            </a:endParaRPr>
          </a:p>
        </p:txBody>
      </p:sp>
      <p:sp>
        <p:nvSpPr>
          <p:cNvPr id="1028" name="Rectangle 4"/>
          <p:cNvSpPr>
            <a:spLocks noChangeArrowheads="1"/>
          </p:cNvSpPr>
          <p:nvPr/>
        </p:nvSpPr>
        <p:spPr bwMode="auto">
          <a:xfrm>
            <a:off x="0" y="1922385"/>
            <a:ext cx="9144000" cy="3539430"/>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800100" algn="r"/>
                <a:tab pos="2743200" algn="ctr"/>
                <a:tab pos="5486400" algn="r"/>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rPr>
              <a:t>NOTE:</a:t>
            </a:r>
          </a:p>
          <a:p>
            <a:pPr marL="0" marR="0" lvl="0" indent="0" algn="l" defTabSz="914400" rtl="0" eaLnBrk="0" fontAlgn="base" latinLnBrk="0" hangingPunct="0">
              <a:lnSpc>
                <a:spcPct val="100000"/>
              </a:lnSpc>
              <a:spcBef>
                <a:spcPct val="0"/>
              </a:spcBef>
              <a:spcAft>
                <a:spcPct val="0"/>
              </a:spcAft>
              <a:buClrTx/>
              <a:buSzTx/>
              <a:buFontTx/>
              <a:buNone/>
              <a:tabLst>
                <a:tab pos="800100" algn="r"/>
                <a:tab pos="2743200" algn="ctr"/>
                <a:tab pos="5486400" algn="r"/>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rPr>
              <a:t>This is an example only.  Developing custom checklists for lifts is encouraged because checklists aid in the planning process, they document that individual steps are taken, and they eliminate the possibility of omitting steps by mistake.</a:t>
            </a:r>
            <a:r>
              <a:rPr kumimoji="0" lang="en-US" sz="2800" b="0" i="0" u="none" strike="noStrike" cap="none" normalizeH="0" baseline="0" dirty="0" smtClean="0">
                <a:ln>
                  <a:noFill/>
                </a:ln>
                <a:solidFill>
                  <a:schemeClr val="tx1"/>
                </a:solidFill>
                <a:effectLst/>
                <a:latin typeface="Arial" pitchFamily="34" charset="0"/>
              </a:rPr>
              <a:t> </a:t>
            </a:r>
            <a:endParaRPr kumimoji="0" lang="en-US" sz="4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10" dur="1000" fill="hold"/>
                                        <p:tgtEl>
                                          <p:spTgt spid="102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9144000" cy="4983163"/>
          </a:xfrm>
        </p:spPr>
        <p:txBody>
          <a:bodyPr>
            <a:noAutofit/>
          </a:bodyPr>
          <a:lstStyle/>
          <a:p>
            <a:pPr>
              <a:buSzPct val="150000"/>
              <a:buFont typeface="Wingdings" pitchFamily="2" charset="2"/>
              <a:buChar char="q"/>
            </a:pPr>
            <a:r>
              <a:rPr lang="en-US" sz="1600" b="1" dirty="0" smtClean="0"/>
              <a:t> Determine whether the lift is simple or complex.</a:t>
            </a:r>
          </a:p>
          <a:p>
            <a:pPr>
              <a:buSzPct val="150000"/>
              <a:buFont typeface="Wingdings" pitchFamily="2" charset="2"/>
              <a:buChar char="q"/>
            </a:pPr>
            <a:r>
              <a:rPr lang="en-US" sz="1600" b="1" dirty="0" smtClean="0"/>
              <a:t>a.  If the lift is simple and routine, the lift may be performed following industrial standards and practices, general guidelines, and operator training.</a:t>
            </a:r>
          </a:p>
          <a:p>
            <a:pPr>
              <a:buSzPct val="150000"/>
              <a:buFont typeface="Wingdings" pitchFamily="2" charset="2"/>
              <a:buChar char="q"/>
            </a:pPr>
            <a:r>
              <a:rPr lang="en-US" sz="1600" b="1" dirty="0" smtClean="0"/>
              <a:t>b.  If the lift is complex and/or involves an unusual load configuration with an off-center CG, the PIC shall require that a stress/stability analysis and a lift procedure be developed and approved prior to the lifting operations.  Also confirm the following, as appropriate:</a:t>
            </a:r>
          </a:p>
          <a:p>
            <a:pPr>
              <a:buSzPct val="150000"/>
              <a:buFont typeface="Wingdings" pitchFamily="2" charset="2"/>
              <a:buChar char="q"/>
            </a:pPr>
            <a:r>
              <a:rPr lang="en-US" sz="1600" b="1" dirty="0" smtClean="0"/>
              <a:t>All Lift Team members are present.</a:t>
            </a:r>
          </a:p>
          <a:p>
            <a:pPr>
              <a:buSzPct val="150000"/>
              <a:buFont typeface="Wingdings" pitchFamily="2" charset="2"/>
              <a:buChar char="q"/>
            </a:pPr>
            <a:r>
              <a:rPr lang="en-US" sz="1600" b="1" dirty="0" smtClean="0"/>
              <a:t>The Lift Procedure has been approved and signed off for all signature blocks.</a:t>
            </a:r>
          </a:p>
          <a:p>
            <a:pPr>
              <a:buSzPct val="150000"/>
              <a:buFont typeface="Wingdings" pitchFamily="2" charset="2"/>
              <a:buChar char="q"/>
            </a:pPr>
            <a:r>
              <a:rPr lang="en-US" sz="1600" b="1" dirty="0" smtClean="0"/>
              <a:t>The required stress/stability analysis is completed.</a:t>
            </a:r>
          </a:p>
          <a:p>
            <a:pPr>
              <a:buSzPct val="150000"/>
              <a:buFont typeface="Wingdings" pitchFamily="2" charset="2"/>
              <a:buChar char="q"/>
            </a:pPr>
            <a:r>
              <a:rPr lang="en-US" sz="1600" b="1" dirty="0" smtClean="0"/>
              <a:t>The CG and total weight of load are known and documented</a:t>
            </a:r>
          </a:p>
          <a:p>
            <a:pPr>
              <a:buSzPct val="150000"/>
              <a:buFont typeface="Wingdings" pitchFamily="2" charset="2"/>
              <a:buChar char="q"/>
            </a:pPr>
            <a:r>
              <a:rPr lang="en-US" sz="1600" b="1" dirty="0" smtClean="0"/>
              <a:t>If 2-way radios are to be used, all units are fully charged, functioning properly, and do not produce radio interference with other equipment in the vicinity.</a:t>
            </a:r>
          </a:p>
          <a:p>
            <a:pPr>
              <a:buSzPct val="150000"/>
              <a:buFont typeface="Wingdings" pitchFamily="2" charset="2"/>
              <a:buChar char="q"/>
            </a:pPr>
            <a:r>
              <a:rPr lang="en-US" sz="1600" b="1" dirty="0" smtClean="0"/>
              <a:t>Ensure that all Team members are wearing appropriate PPE.</a:t>
            </a:r>
          </a:p>
          <a:p>
            <a:pPr>
              <a:buSzPct val="150000"/>
              <a:buFont typeface="Wingdings" pitchFamily="2" charset="2"/>
              <a:buChar char="q"/>
            </a:pPr>
            <a:r>
              <a:rPr lang="en-US" sz="1600" b="1" dirty="0" smtClean="0"/>
              <a:t>Check weather forecast and/or storm code panel (if applicable) for adverse conditions that could potentially affect the Lift.</a:t>
            </a:r>
          </a:p>
          <a:p>
            <a:pPr>
              <a:buSzPct val="150000"/>
              <a:buFont typeface="Wingdings" pitchFamily="2" charset="2"/>
              <a:buChar char="q"/>
            </a:pPr>
            <a:r>
              <a:rPr lang="en-US" sz="1600" b="1" dirty="0" smtClean="0"/>
              <a:t> Check LDE for valid certification.</a:t>
            </a:r>
          </a:p>
          <a:p>
            <a:pPr>
              <a:buSzPct val="150000"/>
              <a:buFont typeface="Wingdings" pitchFamily="2" charset="2"/>
              <a:buChar char="q"/>
            </a:pPr>
            <a:r>
              <a:rPr lang="en-US" sz="1600" b="1" dirty="0" smtClean="0"/>
              <a:t> Check LDE Log Book to ensure that there are no outstanding deficiencies.</a:t>
            </a:r>
          </a:p>
          <a:p>
            <a:pPr>
              <a:buSzPct val="150000"/>
              <a:buFont typeface="Wingdings" pitchFamily="2" charset="2"/>
              <a:buChar char="q"/>
            </a:pPr>
            <a:r>
              <a:rPr lang="en-US" sz="1600" b="1" dirty="0" smtClean="0"/>
              <a:t>Verify that the LDE operator’s certification is valid.</a:t>
            </a:r>
          </a:p>
          <a:p>
            <a:endParaRPr lang="en-US" sz="1600" b="1" dirty="0"/>
          </a:p>
        </p:txBody>
      </p:sp>
      <p:sp>
        <p:nvSpPr>
          <p:cNvPr id="358401" name="Rectangle 1"/>
          <p:cNvSpPr>
            <a:spLocks noChangeArrowheads="1"/>
          </p:cNvSpPr>
          <p:nvPr/>
        </p:nvSpPr>
        <p:spPr bwMode="auto">
          <a:xfrm>
            <a:off x="2743200" y="838200"/>
            <a:ext cx="36576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APPENDIX B</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SAMPLE CHECKLIST</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FOR NON-CRITICAL LIFTING OPERATIONS</a:t>
            </a:r>
            <a:endParaRPr kumimoji="0" lang="en-US" sz="1800" b="0" i="0" u="none" strike="noStrike" cap="none" normalizeH="0" baseline="0" dirty="0" smtClean="0">
              <a:ln>
                <a:noFill/>
              </a:ln>
              <a:solidFill>
                <a:schemeClr val="tx1"/>
              </a:solidFill>
              <a:effectLst/>
              <a:latin typeface="Arial" pitchFamily="34" charset="0"/>
            </a:endParaRPr>
          </a:p>
        </p:txBody>
      </p:sp>
      <p:sp>
        <p:nvSpPr>
          <p:cNvPr id="5" name="Title 1"/>
          <p:cNvSpPr txBox="1">
            <a:spLocks/>
          </p:cNvSpPr>
          <p:nvPr/>
        </p:nvSpPr>
        <p:spPr>
          <a:xfrm>
            <a:off x="2286000" y="0"/>
            <a:ext cx="4343400" cy="838200"/>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pic>
        <p:nvPicPr>
          <p:cNvPr id="6" name="Picture 5"/>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7" name="Picture 6" descr="100px-Gsfclogo.gif"/>
          <p:cNvPicPr>
            <a:picLocks noChangeAspect="1" noChangeArrowheads="1"/>
          </p:cNvPicPr>
          <p:nvPr/>
        </p:nvPicPr>
        <p:blipFill>
          <a:blip r:embed="rId3" cstate="print"/>
          <a:srcRect/>
          <a:stretch>
            <a:fillRect/>
          </a:stretch>
        </p:blipFill>
        <p:spPr bwMode="auto">
          <a:xfrm>
            <a:off x="8001000" y="0"/>
            <a:ext cx="1143000" cy="1143000"/>
          </a:xfrm>
          <a:prstGeom prst="rect">
            <a:avLst/>
          </a:prstGeom>
          <a:noFill/>
          <a:ln w="9525">
            <a:noFill/>
            <a:miter lim="800000"/>
            <a:headEnd/>
            <a:tailEnd/>
          </a:ln>
        </p:spPr>
      </p:pic>
      <p:sp>
        <p:nvSpPr>
          <p:cNvPr id="8" name="Rectangle 4"/>
          <p:cNvSpPr>
            <a:spLocks noChangeArrowheads="1"/>
          </p:cNvSpPr>
          <p:nvPr/>
        </p:nvSpPr>
        <p:spPr bwMode="auto">
          <a:xfrm>
            <a:off x="0" y="1922385"/>
            <a:ext cx="9144000" cy="3539430"/>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800100" algn="r"/>
                <a:tab pos="2743200" algn="ctr"/>
                <a:tab pos="5486400" algn="r"/>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rPr>
              <a:t>NOTE:</a:t>
            </a:r>
          </a:p>
          <a:p>
            <a:pPr marL="0" marR="0" lvl="0" indent="0" algn="l" defTabSz="914400" rtl="0" eaLnBrk="0" fontAlgn="base" latinLnBrk="0" hangingPunct="0">
              <a:lnSpc>
                <a:spcPct val="100000"/>
              </a:lnSpc>
              <a:spcBef>
                <a:spcPct val="0"/>
              </a:spcBef>
              <a:spcAft>
                <a:spcPct val="0"/>
              </a:spcAft>
              <a:buClrTx/>
              <a:buSzTx/>
              <a:buFontTx/>
              <a:buNone/>
              <a:tabLst>
                <a:tab pos="800100" algn="r"/>
                <a:tab pos="2743200" algn="ctr"/>
                <a:tab pos="5486400" algn="r"/>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rPr>
              <a:t>This is an example only.  Developing custom checklists for lifts is encouraged because checklists aid in the planning process, they document that individual steps are taken, and they eliminate the possibility of omitting steps by mistake.</a:t>
            </a:r>
            <a:r>
              <a:rPr kumimoji="0" lang="en-US" sz="2800" b="0" i="0" u="none" strike="noStrike" cap="none" normalizeH="0" baseline="0" dirty="0" smtClean="0">
                <a:ln>
                  <a:noFill/>
                </a:ln>
                <a:solidFill>
                  <a:schemeClr val="tx1"/>
                </a:solidFill>
                <a:effectLst/>
                <a:latin typeface="Arial" pitchFamily="34" charset="0"/>
              </a:rPr>
              <a:t> </a:t>
            </a:r>
            <a:endParaRPr kumimoji="0" lang="en-US" sz="4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991600" cy="1524000"/>
          </a:xfrm>
        </p:spPr>
        <p:txBody>
          <a:bodyPr>
            <a:noAutofit/>
          </a:bodyPr>
          <a:lstStyle/>
          <a:p>
            <a:pPr>
              <a:buNone/>
            </a:pPr>
            <a:r>
              <a:rPr lang="en-US" sz="2400" b="1" dirty="0" smtClean="0"/>
              <a:t>APPENDIX C</a:t>
            </a:r>
          </a:p>
          <a:p>
            <a:pPr>
              <a:buNone/>
            </a:pPr>
            <a:r>
              <a:rPr lang="en-US" sz="2400" b="1" dirty="0" smtClean="0"/>
              <a:t>PROCESS FOR LIFTING CATEGORY DETERMINATION (See Note 1)</a:t>
            </a:r>
          </a:p>
          <a:p>
            <a:pPr>
              <a:buNone/>
            </a:pPr>
            <a:r>
              <a:rPr lang="en-US" sz="1600" b="1" dirty="0" smtClean="0"/>
              <a:t> PIC:</a:t>
            </a:r>
          </a:p>
          <a:p>
            <a:pPr>
              <a:buNone/>
            </a:pPr>
            <a:r>
              <a:rPr lang="en-US" sz="1600" b="1" dirty="0" smtClean="0"/>
              <a:t>Date:</a:t>
            </a:r>
          </a:p>
          <a:p>
            <a:pPr>
              <a:buNone/>
            </a:pPr>
            <a:r>
              <a:rPr lang="en-US" sz="1600" b="1" dirty="0" smtClean="0"/>
              <a:t>Project:</a:t>
            </a:r>
          </a:p>
          <a:p>
            <a:pPr>
              <a:buNone/>
            </a:pPr>
            <a:r>
              <a:rPr lang="en-US" sz="1600" b="1" dirty="0" smtClean="0"/>
              <a:t>Organization:</a:t>
            </a:r>
          </a:p>
          <a:p>
            <a:pPr>
              <a:buNone/>
            </a:pPr>
            <a:r>
              <a:rPr lang="en-US" sz="1600" b="1" dirty="0" smtClean="0"/>
              <a:t>Description of Lift:</a:t>
            </a:r>
          </a:p>
          <a:p>
            <a:endParaRPr lang="en-US" sz="900" dirty="0"/>
          </a:p>
        </p:txBody>
      </p:sp>
      <p:pic>
        <p:nvPicPr>
          <p:cNvPr id="4" name="Picture 3"/>
          <p:cNvPicPr>
            <a:picLocks noChangeAspect="1" noChangeArrowheads="1"/>
          </p:cNvPicPr>
          <p:nvPr/>
        </p:nvPicPr>
        <p:blipFill>
          <a:blip r:embed="rId2"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5" name="Picture 4" descr="100px-Gsfclogo.gif"/>
          <p:cNvPicPr>
            <a:picLocks noChangeAspect="1" noChangeArrowheads="1"/>
          </p:cNvPicPr>
          <p:nvPr/>
        </p:nvPicPr>
        <p:blipFill>
          <a:blip r:embed="rId3" cstate="print"/>
          <a:srcRect/>
          <a:stretch>
            <a:fillRect/>
          </a:stretch>
        </p:blipFill>
        <p:spPr bwMode="auto">
          <a:xfrm>
            <a:off x="8001000" y="0"/>
            <a:ext cx="1143000" cy="1143000"/>
          </a:xfrm>
          <a:prstGeom prst="rect">
            <a:avLst/>
          </a:prstGeom>
          <a:noFill/>
          <a:ln w="9525">
            <a:noFill/>
            <a:miter lim="800000"/>
            <a:headEnd/>
            <a:tailEnd/>
          </a:ln>
        </p:spPr>
      </p:pic>
      <p:sp>
        <p:nvSpPr>
          <p:cNvPr id="6" name="Title 1"/>
          <p:cNvSpPr txBox="1">
            <a:spLocks/>
          </p:cNvSpPr>
          <p:nvPr/>
        </p:nvSpPr>
        <p:spPr>
          <a:xfrm>
            <a:off x="2286000" y="0"/>
            <a:ext cx="4343400" cy="838200"/>
          </a:xfrm>
          <a:prstGeom prst="rect">
            <a:avLst/>
          </a:prstGeom>
          <a:solidFill>
            <a:srgbClr val="92D05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4400" b="0" i="0" u="none" strike="noStrike" kern="1200" cap="none" spc="0" normalizeH="0" baseline="0" noProof="0" dirty="0" smtClean="0">
                <a:ln>
                  <a:noFill/>
                </a:ln>
                <a:solidFill>
                  <a:schemeClr val="bg1"/>
                </a:solidFill>
                <a:effectLst/>
                <a:uLnTx/>
                <a:uFillTx/>
                <a:latin typeface="+mj-lt"/>
                <a:ea typeface="+mj-ea"/>
                <a:cs typeface="+mj-cs"/>
              </a:rPr>
              <a:t>GPR 8834.1B</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r>
              <a:rPr kumimoji="0" lang="en-US" sz="1600" b="1" i="0" u="none" strike="noStrike" kern="1200" cap="none" spc="0" normalizeH="0" baseline="0" noProof="0" dirty="0" smtClean="0">
                <a:ln>
                  <a:noFill/>
                </a:ln>
                <a:solidFill>
                  <a:schemeClr val="tx1"/>
                </a:solidFill>
                <a:effectLst/>
                <a:uLnTx/>
                <a:uFillTx/>
                <a:latin typeface="+mj-lt"/>
                <a:ea typeface="+mj-ea"/>
                <a:cs typeface="+mj-cs"/>
              </a:rPr>
              <a:t>Goddard Procedural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Requirements</a:t>
            </a:r>
            <a:r>
              <a:rPr kumimoji="0" lang="en-US" sz="1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1" i="0" u="none" strike="noStrike" kern="1200" cap="none" spc="0" normalizeH="0" baseline="0" noProof="0" dirty="0" smtClean="0">
                <a:ln>
                  <a:noFill/>
                </a:ln>
                <a:solidFill>
                  <a:schemeClr val="tx1"/>
                </a:solidFill>
                <a:effectLst/>
                <a:uLnTx/>
                <a:uFillTx/>
                <a:latin typeface="+mj-lt"/>
                <a:ea typeface="+mj-ea"/>
                <a:cs typeface="+mj-cs"/>
              </a:rPr>
              <a:t>(GPR)</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graphicFrame>
        <p:nvGraphicFramePr>
          <p:cNvPr id="7" name="Table 6"/>
          <p:cNvGraphicFramePr>
            <a:graphicFrameLocks noGrp="1"/>
          </p:cNvGraphicFramePr>
          <p:nvPr/>
        </p:nvGraphicFramePr>
        <p:xfrm>
          <a:off x="1752600" y="1981200"/>
          <a:ext cx="7162800" cy="3886200"/>
        </p:xfrm>
        <a:graphic>
          <a:graphicData uri="http://schemas.openxmlformats.org/drawingml/2006/table">
            <a:tbl>
              <a:tblPr/>
              <a:tblGrid>
                <a:gridCol w="6559268"/>
                <a:gridCol w="603532"/>
              </a:tblGrid>
              <a:tr h="457200">
                <a:tc>
                  <a:txBody>
                    <a:bodyPr/>
                    <a:lstStyle/>
                    <a:p>
                      <a:pPr marL="0" marR="0" algn="ctr">
                        <a:spcBef>
                          <a:spcPts val="0"/>
                        </a:spcBef>
                        <a:spcAft>
                          <a:spcPts val="0"/>
                        </a:spcAft>
                      </a:pPr>
                      <a:r>
                        <a:rPr lang="en-US" sz="1100" dirty="0">
                          <a:latin typeface="Times New Roman"/>
                          <a:ea typeface="Times New Roman"/>
                          <a:cs typeface="Times New Roman"/>
                        </a:rPr>
                        <a:t>For the Lift in Question</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latin typeface="Times New Roman"/>
                          <a:ea typeface="Times New Roman"/>
                          <a:cs typeface="Times New Roman"/>
                        </a:rPr>
                        <a:t>YES**</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spcBef>
                          <a:spcPts val="0"/>
                        </a:spcBef>
                        <a:spcAft>
                          <a:spcPts val="0"/>
                        </a:spcAft>
                      </a:pPr>
                      <a:r>
                        <a:rPr lang="en-US" sz="1100">
                          <a:latin typeface="Times New Roman"/>
                          <a:ea typeface="Times New Roman"/>
                          <a:cs typeface="Times New Roman"/>
                        </a:rPr>
                        <a:t>1. Will LDE failure/loss of control result in serious personnel injury or loss of life?</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spcBef>
                          <a:spcPts val="0"/>
                        </a:spcBef>
                        <a:spcAft>
                          <a:spcPts val="0"/>
                        </a:spcAft>
                      </a:pPr>
                      <a:r>
                        <a:rPr lang="en-US" sz="1100">
                          <a:latin typeface="Times New Roman"/>
                          <a:ea typeface="Times New Roman"/>
                          <a:cs typeface="Times New Roman"/>
                        </a:rPr>
                        <a:t>2. Will LDE failure/loss of control result in damage or loss of program-critical flight hardware?</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spcBef>
                          <a:spcPts val="0"/>
                        </a:spcBef>
                        <a:spcAft>
                          <a:spcPts val="0"/>
                        </a:spcAft>
                      </a:pPr>
                      <a:r>
                        <a:rPr lang="en-US" sz="1100">
                          <a:latin typeface="Times New Roman"/>
                          <a:ea typeface="Times New Roman"/>
                          <a:cs typeface="Times New Roman"/>
                        </a:rPr>
                        <a:t>3. Will LDE failure/loss of control result in damage or loss of one-of-a-kind articles?</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100">
                          <a:latin typeface="Times New Roman"/>
                          <a:ea typeface="Times New Roman"/>
                          <a:cs typeface="Times New Roman"/>
                        </a:rPr>
                        <a:t>4. Will LDE failure/loss of control result in damage or loss of major facility components which will have serious institutional or programmatic impact?</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100">
                          <a:latin typeface="Times New Roman"/>
                          <a:ea typeface="Times New Roman"/>
                          <a:cs typeface="Times New Roman"/>
                        </a:rPr>
                        <a:t>5. Will LDE failure/loss of control result in damage or loss of any article that could have serious programmatic or institutional impact?</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spcBef>
                          <a:spcPts val="0"/>
                        </a:spcBef>
                        <a:spcAft>
                          <a:spcPts val="0"/>
                        </a:spcAft>
                      </a:pPr>
                      <a:r>
                        <a:rPr lang="en-US" sz="1100">
                          <a:latin typeface="Times New Roman"/>
                          <a:ea typeface="Times New Roman"/>
                          <a:cs typeface="Times New Roman"/>
                        </a:rPr>
                        <a:t>6. Are personnel being lifted with a crane? (see NASA--8719.9, App. C &amp; ASME B30.23)</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spcBef>
                          <a:spcPts val="0"/>
                        </a:spcBef>
                        <a:spcAft>
                          <a:spcPts val="0"/>
                        </a:spcAft>
                      </a:pPr>
                      <a:r>
                        <a:rPr lang="en-US" sz="1100">
                          <a:latin typeface="Times New Roman"/>
                          <a:ea typeface="Times New Roman"/>
                          <a:cs typeface="Times New Roman"/>
                        </a:rPr>
                        <a:t>7. Are personnel required to work under a suspended load? (see NASA--8719.9, App. A)</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spcBef>
                          <a:spcPts val="0"/>
                        </a:spcBef>
                        <a:spcAft>
                          <a:spcPts val="0"/>
                        </a:spcAft>
                      </a:pPr>
                      <a:r>
                        <a:rPr lang="en-US" sz="1100">
                          <a:latin typeface="Times New Roman"/>
                          <a:ea typeface="Times New Roman"/>
                          <a:cs typeface="Times New Roman"/>
                        </a:rPr>
                        <a:t>8. Does the load contain explosives or EEDs ? (see 2.1.4 for exceptions)</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spcBef>
                          <a:spcPts val="0"/>
                        </a:spcBef>
                        <a:spcAft>
                          <a:spcPts val="0"/>
                        </a:spcAft>
                      </a:pPr>
                      <a:r>
                        <a:rPr lang="en-US" sz="1100">
                          <a:latin typeface="Times New Roman"/>
                          <a:ea typeface="Times New Roman"/>
                          <a:cs typeface="Times New Roman"/>
                        </a:rPr>
                        <a:t>9. Does the load contain pressurized containers? (see 2.1.5 for exceptions)</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spcBef>
                          <a:spcPts val="0"/>
                        </a:spcBef>
                        <a:spcAft>
                          <a:spcPts val="0"/>
                        </a:spcAft>
                      </a:pPr>
                      <a:r>
                        <a:rPr lang="en-US" sz="1100">
                          <a:latin typeface="Times New Roman"/>
                          <a:ea typeface="Times New Roman"/>
                          <a:cs typeface="Times New Roman"/>
                        </a:rPr>
                        <a:t>10. Does the load contain hazardous materials? (see 2.1.6 for exceptions)</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spcBef>
                          <a:spcPts val="0"/>
                        </a:spcBef>
                        <a:spcAft>
                          <a:spcPts val="0"/>
                        </a:spcAft>
                      </a:pPr>
                      <a:r>
                        <a:rPr lang="en-US" sz="1100">
                          <a:latin typeface="Times New Roman"/>
                          <a:ea typeface="Times New Roman"/>
                          <a:cs typeface="Times New Roman"/>
                        </a:rPr>
                        <a:t>11. Is the lift an OLOC? (see 2.6 for explanation) – See Note 2.</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100" dirty="0">
                          <a:latin typeface="Times New Roman"/>
                          <a:ea typeface="Times New Roman"/>
                          <a:cs typeface="Times New Roman"/>
                        </a:rPr>
                        <a:t>12. Are there any other personnel or equipment safety concerns that could be considered out of the ordinary?</a:t>
                      </a: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100" dirty="0">
                        <a:latin typeface="Times New Roman"/>
                        <a:ea typeface="Times New Roman"/>
                        <a:cs typeface="Times New Roman"/>
                      </a:endParaRPr>
                    </a:p>
                  </a:txBody>
                  <a:tcPr marL="60960" marR="60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59425" name="Rectangle 1"/>
          <p:cNvSpPr>
            <a:spLocks noChangeArrowheads="1"/>
          </p:cNvSpPr>
          <p:nvPr/>
        </p:nvSpPr>
        <p:spPr bwMode="auto">
          <a:xfrm>
            <a:off x="0" y="2405392"/>
            <a:ext cx="8915400" cy="1846659"/>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Notes:</a:t>
            </a:r>
            <a:endParaRPr kumimoji="0" lang="en-US" b="0" i="0" u="none" strike="noStrike" cap="none" normalizeH="0" baseline="0" dirty="0" smtClean="0">
              <a:ln>
                <a:noFill/>
              </a:ln>
              <a:solidFill>
                <a:schemeClr val="tx1"/>
              </a:solidFill>
              <a:effectLst/>
              <a:latin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A signed copy of Appendix C </a:t>
            </a:r>
            <a:r>
              <a:rPr kumimoji="0" lang="en-US" sz="2800" b="1" i="0" u="sng" strike="noStrike" cap="none" normalizeH="0" baseline="0" dirty="0" smtClean="0">
                <a:ln>
                  <a:noFill/>
                </a:ln>
                <a:solidFill>
                  <a:schemeClr val="tx1"/>
                </a:solidFill>
                <a:effectLst/>
                <a:latin typeface="Arial" pitchFamily="34" charset="0"/>
                <a:ea typeface="Times New Roman" pitchFamily="18" charset="0"/>
              </a:rPr>
              <a:t>shall </a:t>
            </a:r>
            <a:r>
              <a:rPr kumimoji="0" lang="en-US" sz="2000" b="0" i="0" u="none" strike="noStrike" cap="none" normalizeH="0" baseline="0" dirty="0" smtClean="0">
                <a:ln>
                  <a:noFill/>
                </a:ln>
                <a:solidFill>
                  <a:schemeClr val="tx1"/>
                </a:solidFill>
                <a:effectLst/>
                <a:latin typeface="Arial" pitchFamily="34" charset="0"/>
                <a:ea typeface="Times New Roman" pitchFamily="18" charset="0"/>
              </a:rPr>
              <a:t>be sent to the RECERT Manager.</a:t>
            </a:r>
          </a:p>
          <a:p>
            <a:pPr marL="342900" marR="0" lvl="0" indent="-342900" algn="l" defTabSz="914400" rtl="0" eaLnBrk="0" fontAlgn="base" latinLnBrk="0" hangingPunct="0">
              <a:lnSpc>
                <a:spcPct val="100000"/>
              </a:lnSpc>
              <a:spcBef>
                <a:spcPct val="0"/>
              </a:spcBef>
              <a:spcAft>
                <a:spcPct val="0"/>
              </a:spcAft>
              <a:buClrTx/>
              <a:buSzTx/>
              <a:tabLst/>
            </a:pPr>
            <a:endParaRPr kumimoji="0" lang="en-US"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rPr>
              <a:t>2. A signed copy of the OLOC Risk Assessment </a:t>
            </a:r>
            <a:r>
              <a:rPr kumimoji="0" lang="en-US" sz="2800" b="1" i="0" u="sng" strike="noStrike" cap="none" normalizeH="0" baseline="0" dirty="0" smtClean="0">
                <a:ln>
                  <a:noFill/>
                </a:ln>
                <a:solidFill>
                  <a:schemeClr val="tx1"/>
                </a:solidFill>
                <a:effectLst/>
                <a:latin typeface="Arial" pitchFamily="34" charset="0"/>
                <a:ea typeface="Times New Roman" pitchFamily="18" charset="0"/>
              </a:rPr>
              <a:t>shall </a:t>
            </a:r>
            <a:r>
              <a:rPr kumimoji="0" lang="en-US" sz="2000" b="0" i="0" u="none" strike="noStrike" cap="none" normalizeH="0" baseline="0" dirty="0" smtClean="0">
                <a:ln>
                  <a:noFill/>
                </a:ln>
                <a:solidFill>
                  <a:schemeClr val="tx1"/>
                </a:solidFill>
                <a:effectLst/>
                <a:latin typeface="Arial" pitchFamily="34" charset="0"/>
                <a:ea typeface="Times New Roman" pitchFamily="18" charset="0"/>
              </a:rPr>
              <a:t>be sent to the RECERT Manager.</a:t>
            </a:r>
            <a:endParaRPr kumimoji="0" lang="en-US" sz="3200" b="0" i="0" u="none" strike="noStrike" cap="none" normalizeH="0" baseline="0" dirty="0" smtClean="0">
              <a:ln>
                <a:noFill/>
              </a:ln>
              <a:solidFill>
                <a:schemeClr val="tx1"/>
              </a:solidFill>
              <a:effectLst/>
              <a:latin typeface="Arial" pitchFamily="34" charset="0"/>
            </a:endParaRPr>
          </a:p>
        </p:txBody>
      </p:sp>
      <p:sp>
        <p:nvSpPr>
          <p:cNvPr id="8" name="Rectangle 7"/>
          <p:cNvSpPr/>
          <p:nvPr/>
        </p:nvSpPr>
        <p:spPr>
          <a:xfrm>
            <a:off x="0" y="5934670"/>
            <a:ext cx="9144000" cy="307777"/>
          </a:xfrm>
          <a:prstGeom prst="rect">
            <a:avLst/>
          </a:prstGeom>
        </p:spPr>
        <p:txBody>
          <a:bodyPr wrap="square">
            <a:spAutoFit/>
          </a:bodyPr>
          <a:lstStyle/>
          <a:p>
            <a:r>
              <a:rPr lang="en-US" sz="1400" dirty="0" smtClean="0">
                <a:latin typeface="Arial" pitchFamily="34" charset="0"/>
                <a:ea typeface="Times New Roman" pitchFamily="18" charset="0"/>
              </a:rPr>
              <a:t>** If the answer to any of the questions listed above is “YES”, the Lifting Operation must be declared a Critical Lift</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59425"/>
                                        </p:tgtEl>
                                        <p:attrNameLst>
                                          <p:attrName>style.visibility</p:attrName>
                                        </p:attrNameLst>
                                      </p:cBhvr>
                                      <p:to>
                                        <p:strVal val="visible"/>
                                      </p:to>
                                    </p:set>
                                    <p:anim calcmode="lin" valueType="num">
                                      <p:cBhvr>
                                        <p:cTn id="7" dur="500" decel="50000" fill="hold">
                                          <p:stCondLst>
                                            <p:cond delay="0"/>
                                          </p:stCondLst>
                                        </p:cTn>
                                        <p:tgtEl>
                                          <p:spTgt spid="35942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942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9425"/>
                                        </p:tgtEl>
                                        <p:attrNameLst>
                                          <p:attrName>ppt_w</p:attrName>
                                        </p:attrNameLst>
                                      </p:cBhvr>
                                      <p:tavLst>
                                        <p:tav tm="0">
                                          <p:val>
                                            <p:strVal val="#ppt_w*.05"/>
                                          </p:val>
                                        </p:tav>
                                        <p:tav tm="100000">
                                          <p:val>
                                            <p:strVal val="#ppt_w"/>
                                          </p:val>
                                        </p:tav>
                                      </p:tavLst>
                                    </p:anim>
                                    <p:anim calcmode="lin" valueType="num">
                                      <p:cBhvr>
                                        <p:cTn id="10" dur="1000" fill="hold"/>
                                        <p:tgtEl>
                                          <p:spTgt spid="35942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942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942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942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9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305800" cy="2209801"/>
          </a:xfrm>
        </p:spPr>
        <p:txBody>
          <a:bodyPr>
            <a:normAutofit/>
          </a:bodyPr>
          <a:lstStyle/>
          <a:p>
            <a:r>
              <a:rPr lang="en-US" sz="2800" b="1" u="sng" dirty="0" smtClean="0"/>
              <a:t>Attachments  </a:t>
            </a:r>
          </a:p>
          <a:p>
            <a:r>
              <a:rPr lang="en-US" sz="2400" b="1" dirty="0" smtClean="0"/>
              <a:t>The use of any attachments </a:t>
            </a:r>
            <a:r>
              <a:rPr lang="en-US" sz="2400" b="1" u="sng" dirty="0" smtClean="0"/>
              <a:t>Require Forklift Manufacturers </a:t>
            </a:r>
            <a:r>
              <a:rPr lang="en-US" sz="2400" b="1" dirty="0" smtClean="0"/>
              <a:t>approval and must be added to Capacity tag by Manufacturer Stating  Type / Capacity and Load Centers with and without attachments. </a:t>
            </a:r>
            <a:endParaRPr lang="en-US" sz="2400" b="1" dirty="0"/>
          </a:p>
        </p:txBody>
      </p:sp>
      <p:sp>
        <p:nvSpPr>
          <p:cNvPr id="4"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03" name="Picture 3"/>
          <p:cNvPicPr>
            <a:picLocks noChangeAspect="1" noChangeArrowheads="1"/>
          </p:cNvPicPr>
          <p:nvPr/>
        </p:nvPicPr>
        <p:blipFill>
          <a:blip r:embed="rId2" cstate="print"/>
          <a:srcRect/>
          <a:stretch>
            <a:fillRect/>
          </a:stretch>
        </p:blipFill>
        <p:spPr bwMode="auto">
          <a:xfrm rot="21409703">
            <a:off x="380999" y="3429000"/>
            <a:ext cx="2618387" cy="2524125"/>
          </a:xfrm>
          <a:prstGeom prst="rect">
            <a:avLst/>
          </a:prstGeom>
          <a:noFill/>
          <a:ln w="9525">
            <a:noFill/>
            <a:miter lim="800000"/>
            <a:headEnd/>
            <a:tailEnd/>
          </a:ln>
        </p:spPr>
      </p:pic>
      <p:pic>
        <p:nvPicPr>
          <p:cNvPr id="51205" name="Picture 5"/>
          <p:cNvPicPr>
            <a:picLocks noChangeAspect="1" noChangeArrowheads="1"/>
          </p:cNvPicPr>
          <p:nvPr/>
        </p:nvPicPr>
        <p:blipFill>
          <a:blip r:embed="rId3" cstate="print"/>
          <a:srcRect/>
          <a:stretch>
            <a:fillRect/>
          </a:stretch>
        </p:blipFill>
        <p:spPr bwMode="auto">
          <a:xfrm>
            <a:off x="7083380" y="2971800"/>
            <a:ext cx="2060620" cy="1219200"/>
          </a:xfrm>
          <a:prstGeom prst="rect">
            <a:avLst/>
          </a:prstGeom>
          <a:noFill/>
          <a:ln w="9525">
            <a:noFill/>
            <a:miter lim="800000"/>
            <a:headEnd/>
            <a:tailEnd/>
          </a:ln>
        </p:spPr>
      </p:pic>
      <p:pic>
        <p:nvPicPr>
          <p:cNvPr id="51206" name="Picture 6"/>
          <p:cNvPicPr>
            <a:picLocks noChangeAspect="1" noChangeArrowheads="1"/>
          </p:cNvPicPr>
          <p:nvPr/>
        </p:nvPicPr>
        <p:blipFill>
          <a:blip r:embed="rId4" cstate="print"/>
          <a:srcRect/>
          <a:stretch>
            <a:fillRect/>
          </a:stretch>
        </p:blipFill>
        <p:spPr bwMode="auto">
          <a:xfrm>
            <a:off x="2895600" y="5300662"/>
            <a:ext cx="2286000" cy="1557338"/>
          </a:xfrm>
          <a:prstGeom prst="rect">
            <a:avLst/>
          </a:prstGeom>
          <a:noFill/>
          <a:ln w="9525">
            <a:noFill/>
            <a:miter lim="800000"/>
            <a:headEnd/>
            <a:tailEnd/>
          </a:ln>
        </p:spPr>
      </p:pic>
      <p:pic>
        <p:nvPicPr>
          <p:cNvPr id="51204" name="Picture 4"/>
          <p:cNvPicPr>
            <a:picLocks noChangeAspect="1" noChangeArrowheads="1"/>
          </p:cNvPicPr>
          <p:nvPr/>
        </p:nvPicPr>
        <p:blipFill>
          <a:blip r:embed="rId5" cstate="print"/>
          <a:srcRect/>
          <a:stretch>
            <a:fillRect/>
          </a:stretch>
        </p:blipFill>
        <p:spPr bwMode="auto">
          <a:xfrm rot="655882">
            <a:off x="3192298" y="3500068"/>
            <a:ext cx="1714500" cy="1685925"/>
          </a:xfrm>
          <a:prstGeom prst="rect">
            <a:avLst/>
          </a:prstGeom>
          <a:noFill/>
          <a:ln w="9525">
            <a:noFill/>
            <a:miter lim="800000"/>
            <a:headEnd/>
            <a:tailEnd/>
          </a:ln>
        </p:spPr>
      </p:pic>
      <p:pic>
        <p:nvPicPr>
          <p:cNvPr id="51207" name="Picture 7"/>
          <p:cNvPicPr>
            <a:picLocks noChangeAspect="1" noChangeArrowheads="1"/>
          </p:cNvPicPr>
          <p:nvPr/>
        </p:nvPicPr>
        <p:blipFill>
          <a:blip r:embed="rId6" cstate="print"/>
          <a:srcRect l="11217" t="4505" r="10264" b="-275"/>
          <a:stretch>
            <a:fillRect/>
          </a:stretch>
        </p:blipFill>
        <p:spPr bwMode="auto">
          <a:xfrm rot="911270">
            <a:off x="5316344" y="3992682"/>
            <a:ext cx="2715908" cy="2554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5"/>
          <p:cNvPicPr>
            <a:picLocks noChangeAspect="1" noChangeArrowheads="1"/>
          </p:cNvPicPr>
          <p:nvPr/>
        </p:nvPicPr>
        <p:blipFill>
          <a:blip r:embed="rId2" cstate="print"/>
          <a:srcRect l="-688" t="-635" r="-688" b="-635"/>
          <a:stretch>
            <a:fillRect/>
          </a:stretch>
        </p:blipFill>
        <p:spPr bwMode="auto">
          <a:xfrm>
            <a:off x="228600" y="1066800"/>
            <a:ext cx="1447800" cy="123031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rot="523480">
            <a:off x="7010400" y="304800"/>
            <a:ext cx="1752600" cy="1752600"/>
          </a:xfrm>
          <a:prstGeom prst="rect">
            <a:avLst/>
          </a:prstGeom>
          <a:noFill/>
          <a:ln w="9525">
            <a:noFill/>
            <a:miter lim="800000"/>
            <a:headEnd/>
            <a:tailEnd/>
          </a:ln>
        </p:spPr>
      </p:pic>
      <p:pic>
        <p:nvPicPr>
          <p:cNvPr id="6" name="Picture 21" descr="8719 pic"/>
          <p:cNvPicPr>
            <a:picLocks noChangeAspect="1" noChangeArrowheads="1"/>
          </p:cNvPicPr>
          <p:nvPr/>
        </p:nvPicPr>
        <p:blipFill>
          <a:blip r:embed="rId4" cstate="print"/>
          <a:srcRect/>
          <a:stretch>
            <a:fillRect/>
          </a:stretch>
        </p:blipFill>
        <p:spPr bwMode="auto">
          <a:xfrm rot="2038731">
            <a:off x="430228" y="4361071"/>
            <a:ext cx="1883183" cy="2114959"/>
          </a:xfrm>
          <a:prstGeom prst="rect">
            <a:avLst/>
          </a:prstGeom>
          <a:noFill/>
          <a:ln w="9525">
            <a:noFill/>
            <a:miter lim="800000"/>
            <a:headEnd/>
            <a:tailEnd/>
          </a:ln>
        </p:spPr>
      </p:pic>
      <p:sp>
        <p:nvSpPr>
          <p:cNvPr id="9" name="Rectangle 8"/>
          <p:cNvSpPr/>
          <p:nvPr/>
        </p:nvSpPr>
        <p:spPr>
          <a:xfrm>
            <a:off x="1676400" y="2590800"/>
            <a:ext cx="6019800" cy="1754326"/>
          </a:xfrm>
          <a:prstGeom prst="rect">
            <a:avLst/>
          </a:prstGeom>
          <a:solidFill>
            <a:srgbClr val="FFFF00"/>
          </a:solidFill>
          <a:ln w="889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rect">
                <a:fillToRect l="100000" t="100000"/>
              </a:path>
              <a:tileRect r="-100000" b="-100000"/>
            </a:gradFill>
          </a:ln>
        </p:spPr>
        <p:txBody>
          <a:bodyPr wrap="square" lIns="91440" tIns="45720" rIns="91440" bIns="45720">
            <a:spAutoFit/>
          </a:bodyPr>
          <a:lstStyle/>
          <a:p>
            <a:pPr algn="ctr"/>
            <a:r>
              <a:rPr kumimoji="0" lang="en-US" sz="54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Pre-Operational Inspection</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3"/>
          <p:cNvPicPr>
            <a:picLocks noChangeAspect="1" noChangeArrowheads="1"/>
          </p:cNvPicPr>
          <p:nvPr/>
        </p:nvPicPr>
        <p:blipFill>
          <a:blip r:embed="rId5" cstate="print"/>
          <a:srcRect/>
          <a:stretch>
            <a:fillRect/>
          </a:stretch>
        </p:blipFill>
        <p:spPr bwMode="auto">
          <a:xfrm>
            <a:off x="5334000" y="5101771"/>
            <a:ext cx="3810000" cy="1756229"/>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2286000" y="228600"/>
            <a:ext cx="2262433" cy="1371600"/>
          </a:xfrm>
          <a:prstGeom prst="rect">
            <a:avLst/>
          </a:prstGeom>
          <a:noFill/>
          <a:ln w="9525">
            <a:noFill/>
            <a:miter lim="800000"/>
            <a:headEnd/>
            <a:tailEnd/>
          </a:ln>
        </p:spPr>
      </p:pic>
      <p:sp>
        <p:nvSpPr>
          <p:cNvPr id="12" name="TextBox 11"/>
          <p:cNvSpPr txBox="1"/>
          <p:nvPr/>
        </p:nvSpPr>
        <p:spPr>
          <a:xfrm rot="20573201">
            <a:off x="4533561" y="4799451"/>
            <a:ext cx="4191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a:t>
            </a:r>
            <a:endParaRPr lang="en-US" dirty="0"/>
          </a:p>
        </p:txBody>
      </p:sp>
      <p:sp>
        <p:nvSpPr>
          <p:cNvPr id="13" name="Rectangle 12"/>
          <p:cNvSpPr/>
          <p:nvPr/>
        </p:nvSpPr>
        <p:spPr>
          <a:xfrm rot="20964261">
            <a:off x="1606588" y="1692276"/>
            <a:ext cx="4953000" cy="369332"/>
          </a:xfrm>
          <a:prstGeom prst="rect">
            <a:avLst/>
          </a:prstGeom>
          <a:solidFill>
            <a:srgbClr val="92D050"/>
          </a:solidFill>
        </p:spPr>
        <p:txBody>
          <a:bodyPr wrap="square">
            <a:spAutoFit/>
          </a:bodyPr>
          <a:lstStyle/>
          <a:p>
            <a:r>
              <a:rPr lang="en-US" b="1" dirty="0" smtClean="0"/>
              <a:t>Reference OSHA  Standard 29CFR 1910.178</a:t>
            </a:r>
            <a:endParaRPr lang="en-US"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209800"/>
          </a:xfrm>
        </p:spPr>
        <p:txBody>
          <a:bodyPr/>
          <a:lstStyle/>
          <a:p>
            <a:r>
              <a:rPr lang="en-US" dirty="0" smtClean="0"/>
              <a:t>Must comply with the manufacturers recommendations</a:t>
            </a:r>
          </a:p>
          <a:p>
            <a:r>
              <a:rPr lang="en-US" dirty="0" smtClean="0"/>
              <a:t>Reference Goddard Directive Management System For Work Instruction</a:t>
            </a:r>
            <a:endParaRPr lang="en-US" dirty="0"/>
          </a:p>
        </p:txBody>
      </p:sp>
      <p:sp>
        <p:nvSpPr>
          <p:cNvPr id="4" name="Rectangle 3"/>
          <p:cNvSpPr/>
          <p:nvPr/>
        </p:nvSpPr>
        <p:spPr>
          <a:xfrm>
            <a:off x="0" y="0"/>
            <a:ext cx="9144000" cy="769441"/>
          </a:xfrm>
          <a:prstGeom prst="rect">
            <a:avLst/>
          </a:prstGeom>
          <a:solidFill>
            <a:srgbClr val="FFFF00"/>
          </a:solidFill>
        </p:spPr>
        <p:txBody>
          <a:bodyPr wrap="square" lIns="91440" tIns="45720" rIns="91440" bIns="45720">
            <a:spAutoFit/>
          </a:bodyPr>
          <a:lstStyle/>
          <a:p>
            <a:pPr algn="ctr"/>
            <a:r>
              <a:rPr kumimoji="0" lang="en-US" sz="44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Pre-Operational</a:t>
            </a: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j-lt"/>
                <a:ea typeface="+mj-ea"/>
                <a:cs typeface="+mj-cs"/>
              </a:rPr>
              <a:t> </a:t>
            </a:r>
            <a:r>
              <a:rPr kumimoji="0" lang="en-US" sz="36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Inspection</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363522" name="Picture 2"/>
          <p:cNvPicPr>
            <a:picLocks noChangeAspect="1" noChangeArrowheads="1"/>
          </p:cNvPicPr>
          <p:nvPr/>
        </p:nvPicPr>
        <p:blipFill>
          <a:blip r:embed="rId2" cstate="print"/>
          <a:srcRect/>
          <a:stretch>
            <a:fillRect/>
          </a:stretch>
        </p:blipFill>
        <p:spPr bwMode="auto">
          <a:xfrm>
            <a:off x="0" y="3733800"/>
            <a:ext cx="8763000" cy="1233714"/>
          </a:xfrm>
          <a:prstGeom prst="rect">
            <a:avLst/>
          </a:prstGeom>
          <a:noFill/>
          <a:ln w="9525">
            <a:noFill/>
            <a:miter lim="800000"/>
            <a:headEnd/>
            <a:tailEnd/>
          </a:ln>
        </p:spPr>
      </p:pic>
      <p:sp>
        <p:nvSpPr>
          <p:cNvPr id="7" name="Rectangle 6"/>
          <p:cNvSpPr/>
          <p:nvPr/>
        </p:nvSpPr>
        <p:spPr>
          <a:xfrm>
            <a:off x="304800" y="5181600"/>
            <a:ext cx="29718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spcBef>
                <a:spcPts val="600"/>
              </a:spcBef>
            </a:pPr>
            <a:r>
              <a:rPr lang="en-US" sz="2400" b="1" dirty="0" smtClean="0">
                <a:latin typeface="Times New Roman"/>
                <a:ea typeface="Times New Roman"/>
                <a:cs typeface="Times New Roman"/>
              </a:rPr>
              <a:t>DIRECTIVE NO.</a:t>
            </a:r>
            <a:endParaRPr lang="en-US" sz="3600" dirty="0">
              <a:latin typeface="Times New Roman"/>
              <a:ea typeface="Times New Roman"/>
              <a:cs typeface="Times New Roman"/>
            </a:endParaRPr>
          </a:p>
        </p:txBody>
      </p:sp>
      <p:sp>
        <p:nvSpPr>
          <p:cNvPr id="8" name="Rectangle 7"/>
          <p:cNvSpPr/>
          <p:nvPr/>
        </p:nvSpPr>
        <p:spPr>
          <a:xfrm>
            <a:off x="4191000" y="5105400"/>
            <a:ext cx="2978701"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pPr>
              <a:spcBef>
                <a:spcPts val="600"/>
              </a:spcBef>
            </a:pPr>
            <a:r>
              <a:rPr lang="en-US" sz="2800" b="1" dirty="0" smtClean="0">
                <a:latin typeface="Times New Roman"/>
                <a:ea typeface="Times New Roman"/>
                <a:cs typeface="Times New Roman"/>
              </a:rPr>
              <a:t>540-WI-</a:t>
            </a:r>
            <a:r>
              <a:rPr lang="en-US" sz="2800" b="1" cap="all" dirty="0" smtClean="0">
                <a:latin typeface="Times New Roman"/>
                <a:ea typeface="Times New Roman"/>
                <a:cs typeface="Times New Roman"/>
              </a:rPr>
              <a:t>8719.1.3A</a:t>
            </a:r>
            <a:endParaRPr lang="en-US" b="1" dirty="0">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62497" name="Object 1"/>
          <p:cNvGraphicFramePr>
            <a:graphicFrameLocks noChangeAspect="1"/>
          </p:cNvGraphicFramePr>
          <p:nvPr/>
        </p:nvGraphicFramePr>
        <p:xfrm>
          <a:off x="1143000" y="1142999"/>
          <a:ext cx="7772400" cy="5957101"/>
        </p:xfrm>
        <a:graphic>
          <a:graphicData uri="http://schemas.openxmlformats.org/presentationml/2006/ole">
            <p:oleObj spid="_x0000_s362497" name="Acrobat Document" r:id="rId3" imgW="8019000" imgH="6196320" progId="Acrobat.Document.11">
              <p:embed/>
            </p:oleObj>
          </a:graphicData>
        </a:graphic>
      </p:graphicFrame>
      <p:sp>
        <p:nvSpPr>
          <p:cNvPr id="6" name="Rectangle 5"/>
          <p:cNvSpPr/>
          <p:nvPr/>
        </p:nvSpPr>
        <p:spPr>
          <a:xfrm>
            <a:off x="2743200" y="457200"/>
            <a:ext cx="4572000" cy="646331"/>
          </a:xfrm>
          <a:prstGeom prst="rect">
            <a:avLst/>
          </a:prstGeom>
        </p:spPr>
        <p:txBody>
          <a:bodyPr>
            <a:spAutoFit/>
          </a:bodyPr>
          <a:lstStyle/>
          <a:p>
            <a:r>
              <a:rPr lang="en-US" b="1" dirty="0" smtClean="0"/>
              <a:t>Appendix C – Sample Lifting Device Daily Inspection Forms</a:t>
            </a:r>
            <a:endParaRPr lang="en-US" dirty="0"/>
          </a:p>
        </p:txBody>
      </p:sp>
      <p:sp>
        <p:nvSpPr>
          <p:cNvPr id="7" name="Rectangle 6"/>
          <p:cNvSpPr/>
          <p:nvPr/>
        </p:nvSpPr>
        <p:spPr>
          <a:xfrm>
            <a:off x="0" y="0"/>
            <a:ext cx="1954381"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pPr>
              <a:spcBef>
                <a:spcPts val="600"/>
              </a:spcBef>
            </a:pPr>
            <a:r>
              <a:rPr lang="en-US" b="1" dirty="0" smtClean="0">
                <a:latin typeface="Times New Roman"/>
                <a:ea typeface="Times New Roman"/>
                <a:cs typeface="Times New Roman"/>
              </a:rPr>
              <a:t>DIRECTIVE NO.</a:t>
            </a:r>
            <a:endParaRPr lang="en-US" sz="2800" dirty="0">
              <a:latin typeface="Times New Roman"/>
              <a:ea typeface="Times New Roman"/>
              <a:cs typeface="Times New Roman"/>
            </a:endParaRPr>
          </a:p>
        </p:txBody>
      </p:sp>
      <p:sp>
        <p:nvSpPr>
          <p:cNvPr id="8" name="Rectangle 7"/>
          <p:cNvSpPr/>
          <p:nvPr/>
        </p:nvSpPr>
        <p:spPr>
          <a:xfrm>
            <a:off x="1828800" y="0"/>
            <a:ext cx="1980029"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pPr>
              <a:spcBef>
                <a:spcPts val="600"/>
              </a:spcBef>
            </a:pPr>
            <a:r>
              <a:rPr lang="en-US" b="1" dirty="0" smtClean="0">
                <a:latin typeface="Times New Roman"/>
                <a:ea typeface="Times New Roman"/>
                <a:cs typeface="Times New Roman"/>
              </a:rPr>
              <a:t>540-WI-</a:t>
            </a:r>
            <a:r>
              <a:rPr lang="en-US" b="1" cap="all" dirty="0" smtClean="0">
                <a:latin typeface="Times New Roman"/>
                <a:ea typeface="Times New Roman"/>
                <a:cs typeface="Times New Roman"/>
              </a:rPr>
              <a:t>8719.1.3A</a:t>
            </a:r>
            <a:endParaRPr lang="en-US" b="1" dirty="0">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4545" name="Object 1"/>
          <p:cNvGraphicFramePr>
            <a:graphicFrameLocks noChangeAspect="1"/>
          </p:cNvGraphicFramePr>
          <p:nvPr/>
        </p:nvGraphicFramePr>
        <p:xfrm>
          <a:off x="963746" y="533400"/>
          <a:ext cx="8180254" cy="6324600"/>
        </p:xfrm>
        <a:graphic>
          <a:graphicData uri="http://schemas.openxmlformats.org/presentationml/2006/ole">
            <p:oleObj spid="_x0000_s364545" name="Acrobat Document" r:id="rId3" imgW="8019000" imgH="6196320" progId="Acrobat.Document.11">
              <p:embed/>
            </p:oleObj>
          </a:graphicData>
        </a:graphic>
      </p:graphicFrame>
      <p:sp>
        <p:nvSpPr>
          <p:cNvPr id="6" name="Rectangle 5"/>
          <p:cNvSpPr/>
          <p:nvPr/>
        </p:nvSpPr>
        <p:spPr>
          <a:xfrm>
            <a:off x="4343400" y="228600"/>
            <a:ext cx="4572000" cy="646331"/>
          </a:xfrm>
          <a:prstGeom prst="rect">
            <a:avLst/>
          </a:prstGeom>
        </p:spPr>
        <p:txBody>
          <a:bodyPr>
            <a:spAutoFit/>
          </a:bodyPr>
          <a:lstStyle/>
          <a:p>
            <a:r>
              <a:rPr lang="en-US" b="1" dirty="0" smtClean="0"/>
              <a:t>Appendix C – Sample Lifting Device Daily Inspection Forms</a:t>
            </a:r>
            <a:endParaRPr lang="en-US" dirty="0"/>
          </a:p>
        </p:txBody>
      </p:sp>
      <p:sp>
        <p:nvSpPr>
          <p:cNvPr id="10" name="Rectangle 9"/>
          <p:cNvSpPr/>
          <p:nvPr/>
        </p:nvSpPr>
        <p:spPr>
          <a:xfrm>
            <a:off x="1828800" y="0"/>
            <a:ext cx="1980029"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pPr>
              <a:spcBef>
                <a:spcPts val="600"/>
              </a:spcBef>
            </a:pPr>
            <a:r>
              <a:rPr lang="en-US" b="1" dirty="0" smtClean="0">
                <a:latin typeface="Times New Roman"/>
                <a:ea typeface="Times New Roman"/>
                <a:cs typeface="Times New Roman"/>
              </a:rPr>
              <a:t>540-WI-</a:t>
            </a:r>
            <a:r>
              <a:rPr lang="en-US" b="1" cap="all" dirty="0" smtClean="0">
                <a:latin typeface="Times New Roman"/>
                <a:ea typeface="Times New Roman"/>
                <a:cs typeface="Times New Roman"/>
              </a:rPr>
              <a:t>8719.1.3A</a:t>
            </a:r>
            <a:endParaRPr lang="en-US" b="1" dirty="0">
              <a:latin typeface="Times New Roman"/>
              <a:ea typeface="Times New Roman"/>
              <a:cs typeface="Times New Roman"/>
            </a:endParaRPr>
          </a:p>
        </p:txBody>
      </p:sp>
      <p:sp>
        <p:nvSpPr>
          <p:cNvPr id="11" name="Rectangle 10"/>
          <p:cNvSpPr/>
          <p:nvPr/>
        </p:nvSpPr>
        <p:spPr>
          <a:xfrm>
            <a:off x="0" y="0"/>
            <a:ext cx="1954381"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pPr>
              <a:spcBef>
                <a:spcPts val="600"/>
              </a:spcBef>
            </a:pPr>
            <a:r>
              <a:rPr lang="en-US" b="1" dirty="0" smtClean="0">
                <a:latin typeface="Times New Roman"/>
                <a:ea typeface="Times New Roman"/>
                <a:cs typeface="Times New Roman"/>
              </a:rPr>
              <a:t>DIRECTIVE NO.</a:t>
            </a:r>
            <a:endParaRPr lang="en-US" sz="2800" dirty="0">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143000" y="685800"/>
            <a:ext cx="7793038" cy="1143000"/>
          </a:xfrm>
        </p:spPr>
        <p:txBody>
          <a:bodyPr>
            <a:normAutofit fontScale="90000"/>
          </a:bodyPr>
          <a:lstStyle/>
          <a:p>
            <a:pPr eaLnBrk="1" hangingPunct="1"/>
            <a:r>
              <a:rPr lang="en-US" b="1" dirty="0" smtClean="0"/>
              <a:t>You Must Perform</a:t>
            </a:r>
            <a:br>
              <a:rPr lang="en-US" b="1" dirty="0" smtClean="0"/>
            </a:br>
            <a:r>
              <a:rPr lang="en-US" b="1" dirty="0" smtClean="0"/>
              <a:t> A Pre-Shift Truck Inspection</a:t>
            </a:r>
          </a:p>
        </p:txBody>
      </p:sp>
      <p:sp>
        <p:nvSpPr>
          <p:cNvPr id="90115" name="Text Box 3"/>
          <p:cNvSpPr txBox="1">
            <a:spLocks noChangeArrowheads="1"/>
          </p:cNvSpPr>
          <p:nvPr/>
        </p:nvSpPr>
        <p:spPr bwMode="auto">
          <a:xfrm>
            <a:off x="533400" y="5486400"/>
            <a:ext cx="8077200" cy="1190625"/>
          </a:xfrm>
          <a:prstGeom prst="rect">
            <a:avLst/>
          </a:prstGeom>
          <a:noFill/>
          <a:ln w="9525">
            <a:noFill/>
            <a:miter lim="800000"/>
            <a:headEnd/>
            <a:tailEnd/>
          </a:ln>
        </p:spPr>
        <p:txBody>
          <a:bodyPr>
            <a:spAutoFit/>
          </a:bodyPr>
          <a:lstStyle/>
          <a:p>
            <a:pPr algn="l">
              <a:spcBef>
                <a:spcPct val="50000"/>
              </a:spcBef>
            </a:pPr>
            <a:r>
              <a:rPr lang="en-US" sz="3600" dirty="0"/>
              <a:t>It Is </a:t>
            </a:r>
            <a:r>
              <a:rPr lang="en-US" sz="3600" b="1" u="sng" dirty="0"/>
              <a:t>Required</a:t>
            </a:r>
            <a:r>
              <a:rPr lang="en-US" sz="3600" dirty="0"/>
              <a:t> By OSHA To Perform A Pre-Shift Inspection</a:t>
            </a:r>
          </a:p>
        </p:txBody>
      </p:sp>
      <p:pic>
        <p:nvPicPr>
          <p:cNvPr id="90116" name="Picture 5" descr="msotw9_temp0"/>
          <p:cNvPicPr>
            <a:picLocks noChangeAspect="1" noChangeArrowheads="1"/>
          </p:cNvPicPr>
          <p:nvPr/>
        </p:nvPicPr>
        <p:blipFill>
          <a:blip r:embed="rId2" cstate="print"/>
          <a:srcRect/>
          <a:stretch>
            <a:fillRect/>
          </a:stretch>
        </p:blipFill>
        <p:spPr bwMode="auto">
          <a:xfrm>
            <a:off x="4800600" y="2667000"/>
            <a:ext cx="4120526" cy="2713038"/>
          </a:xfrm>
          <a:prstGeom prst="rect">
            <a:avLst/>
          </a:prstGeom>
          <a:noFill/>
          <a:ln w="9525">
            <a:noFill/>
            <a:miter lim="800000"/>
            <a:headEnd/>
            <a:tailEnd/>
          </a:ln>
        </p:spPr>
      </p:pic>
      <p:pic>
        <p:nvPicPr>
          <p:cNvPr id="90117" name="Picture 12" descr="Daewoo G5T1 Oil Check"/>
          <p:cNvPicPr>
            <a:picLocks noChangeAspect="1" noChangeArrowheads="1"/>
          </p:cNvPicPr>
          <p:nvPr/>
        </p:nvPicPr>
        <p:blipFill>
          <a:blip r:embed="rId3" cstate="print"/>
          <a:srcRect/>
          <a:stretch>
            <a:fillRect/>
          </a:stretch>
        </p:blipFill>
        <p:spPr bwMode="auto">
          <a:xfrm>
            <a:off x="762000" y="1981200"/>
            <a:ext cx="3759200" cy="2819400"/>
          </a:xfrm>
          <a:prstGeom prst="rect">
            <a:avLst/>
          </a:prstGeom>
          <a:noFill/>
          <a:ln w="9525">
            <a:noFill/>
            <a:miter lim="800000"/>
            <a:headEnd/>
            <a:tailEnd/>
          </a:ln>
        </p:spPr>
      </p:pic>
      <p:sp>
        <p:nvSpPr>
          <p:cNvPr id="6" name="Rectangle 5"/>
          <p:cNvSpPr/>
          <p:nvPr/>
        </p:nvSpPr>
        <p:spPr>
          <a:xfrm>
            <a:off x="0" y="0"/>
            <a:ext cx="9144000" cy="769441"/>
          </a:xfrm>
          <a:prstGeom prst="rect">
            <a:avLst/>
          </a:prstGeom>
          <a:solidFill>
            <a:srgbClr val="FFFF00"/>
          </a:solidFill>
        </p:spPr>
        <p:txBody>
          <a:bodyPr wrap="square" lIns="91440" tIns="45720" rIns="91440" bIns="45720">
            <a:spAutoFit/>
          </a:bodyPr>
          <a:lstStyle/>
          <a:p>
            <a:pPr algn="ctr"/>
            <a:r>
              <a:rPr kumimoji="0" lang="en-US" sz="44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Pre-Operational</a:t>
            </a: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j-lt"/>
                <a:ea typeface="+mj-ea"/>
                <a:cs typeface="+mj-cs"/>
              </a:rPr>
              <a:t> </a:t>
            </a:r>
            <a:r>
              <a:rPr kumimoji="0" lang="en-US" sz="36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Inspection</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p:cNvSpPr/>
          <p:nvPr/>
        </p:nvSpPr>
        <p:spPr>
          <a:xfrm>
            <a:off x="0" y="0"/>
            <a:ext cx="9144000" cy="769441"/>
          </a:xfrm>
          <a:prstGeom prst="rect">
            <a:avLst/>
          </a:prstGeom>
          <a:solidFill>
            <a:srgbClr val="FFFF00"/>
          </a:solidFill>
        </p:spPr>
        <p:txBody>
          <a:bodyPr wrap="square" lIns="91440" tIns="45720" rIns="91440" bIns="45720">
            <a:spAutoFit/>
          </a:bodyPr>
          <a:lstStyle/>
          <a:p>
            <a:pPr algn="ctr"/>
            <a:r>
              <a:rPr kumimoji="0" lang="en-US" sz="44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Pre-Operational</a:t>
            </a: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j-lt"/>
                <a:ea typeface="+mj-ea"/>
                <a:cs typeface="+mj-cs"/>
              </a:rPr>
              <a:t> </a:t>
            </a:r>
            <a:r>
              <a:rPr kumimoji="0" lang="en-US" sz="36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Inspection</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9" name="Text Box 3"/>
          <p:cNvSpPr txBox="1">
            <a:spLocks noChangeArrowheads="1"/>
          </p:cNvSpPr>
          <p:nvPr/>
        </p:nvSpPr>
        <p:spPr bwMode="auto">
          <a:xfrm>
            <a:off x="533400" y="1471612"/>
            <a:ext cx="2895600" cy="5386388"/>
          </a:xfrm>
          <a:prstGeom prst="rect">
            <a:avLst/>
          </a:prstGeom>
          <a:noFill/>
          <a:ln w="12700" cap="sq">
            <a:noFill/>
            <a:miter lim="800000"/>
            <a:headEnd type="none" w="sm" len="sm"/>
            <a:tailEnd type="none" w="sm" len="sm"/>
          </a:ln>
        </p:spPr>
        <p:txBody>
          <a:bodyPr>
            <a:spAutoFit/>
          </a:bodyPr>
          <a:lstStyle/>
          <a:p>
            <a:pPr algn="l">
              <a:spcBef>
                <a:spcPct val="50000"/>
              </a:spcBef>
              <a:buFontTx/>
              <a:buChar char="•"/>
            </a:pPr>
            <a:r>
              <a:rPr lang="en-US" sz="2400" dirty="0">
                <a:latin typeface="Times New Roman" pitchFamily="18" charset="0"/>
              </a:rPr>
              <a:t> Seat Belt</a:t>
            </a:r>
          </a:p>
          <a:p>
            <a:pPr algn="l">
              <a:spcBef>
                <a:spcPct val="50000"/>
              </a:spcBef>
              <a:buFontTx/>
              <a:buChar char="•"/>
            </a:pPr>
            <a:r>
              <a:rPr lang="en-US" sz="2400" dirty="0">
                <a:latin typeface="Times New Roman" pitchFamily="18" charset="0"/>
              </a:rPr>
              <a:t> Tires/Lug Nuts</a:t>
            </a:r>
          </a:p>
          <a:p>
            <a:pPr algn="l">
              <a:spcBef>
                <a:spcPct val="50000"/>
              </a:spcBef>
              <a:buFontTx/>
              <a:buChar char="•"/>
            </a:pPr>
            <a:r>
              <a:rPr lang="en-US" sz="2400" dirty="0">
                <a:latin typeface="Times New Roman" pitchFamily="18" charset="0"/>
              </a:rPr>
              <a:t> Fork Condition</a:t>
            </a:r>
          </a:p>
          <a:p>
            <a:pPr algn="l">
              <a:spcBef>
                <a:spcPct val="50000"/>
              </a:spcBef>
              <a:buFontTx/>
              <a:buChar char="•"/>
            </a:pPr>
            <a:r>
              <a:rPr lang="en-US" sz="2400" dirty="0">
                <a:latin typeface="Times New Roman" pitchFamily="18" charset="0"/>
              </a:rPr>
              <a:t> Fluid Leaks</a:t>
            </a:r>
          </a:p>
          <a:p>
            <a:pPr algn="l">
              <a:spcBef>
                <a:spcPct val="50000"/>
              </a:spcBef>
              <a:buFontTx/>
              <a:buChar char="•"/>
            </a:pPr>
            <a:r>
              <a:rPr lang="en-US" sz="2400" dirty="0">
                <a:latin typeface="Times New Roman" pitchFamily="18" charset="0"/>
              </a:rPr>
              <a:t> Any Damage</a:t>
            </a:r>
          </a:p>
          <a:p>
            <a:pPr algn="l">
              <a:spcBef>
                <a:spcPct val="50000"/>
              </a:spcBef>
              <a:buFontTx/>
              <a:buChar char="•"/>
            </a:pPr>
            <a:r>
              <a:rPr lang="en-US" sz="2400" dirty="0">
                <a:latin typeface="Times New Roman" pitchFamily="18" charset="0"/>
              </a:rPr>
              <a:t> Lights</a:t>
            </a:r>
          </a:p>
          <a:p>
            <a:pPr algn="l">
              <a:spcBef>
                <a:spcPct val="50000"/>
              </a:spcBef>
              <a:buFontTx/>
              <a:buChar char="•"/>
            </a:pPr>
            <a:r>
              <a:rPr lang="en-US" sz="2400" dirty="0">
                <a:latin typeface="Times New Roman" pitchFamily="18" charset="0"/>
              </a:rPr>
              <a:t> Horn</a:t>
            </a:r>
          </a:p>
          <a:p>
            <a:pPr algn="l">
              <a:spcBef>
                <a:spcPct val="50000"/>
              </a:spcBef>
              <a:buFontTx/>
              <a:buChar char="•"/>
            </a:pPr>
            <a:r>
              <a:rPr lang="en-US" sz="2400" dirty="0">
                <a:latin typeface="Times New Roman" pitchFamily="18" charset="0"/>
              </a:rPr>
              <a:t> Brakes</a:t>
            </a:r>
          </a:p>
          <a:p>
            <a:pPr algn="l">
              <a:spcBef>
                <a:spcPct val="50000"/>
              </a:spcBef>
              <a:buFontTx/>
              <a:buChar char="•"/>
            </a:pPr>
            <a:r>
              <a:rPr lang="en-US" sz="2400" dirty="0">
                <a:latin typeface="Times New Roman" pitchFamily="18" charset="0"/>
              </a:rPr>
              <a:t> Directional Control</a:t>
            </a:r>
          </a:p>
          <a:p>
            <a:pPr algn="l">
              <a:spcBef>
                <a:spcPct val="50000"/>
              </a:spcBef>
              <a:buFontTx/>
              <a:buChar char="•"/>
            </a:pPr>
            <a:endParaRPr lang="en-US" sz="2400" dirty="0">
              <a:latin typeface="Times New Roman" pitchFamily="18" charset="0"/>
            </a:endParaRPr>
          </a:p>
        </p:txBody>
      </p:sp>
      <p:sp>
        <p:nvSpPr>
          <p:cNvPr id="10" name="Text Box 4"/>
          <p:cNvSpPr txBox="1">
            <a:spLocks noChangeArrowheads="1"/>
          </p:cNvSpPr>
          <p:nvPr/>
        </p:nvSpPr>
        <p:spPr bwMode="auto">
          <a:xfrm>
            <a:off x="4267200" y="1600200"/>
            <a:ext cx="4648200" cy="4838700"/>
          </a:xfrm>
          <a:prstGeom prst="rect">
            <a:avLst/>
          </a:prstGeom>
          <a:noFill/>
          <a:ln w="12700" cap="sq">
            <a:noFill/>
            <a:miter lim="800000"/>
            <a:headEnd type="none" w="sm" len="sm"/>
            <a:tailEnd type="none" w="sm" len="sm"/>
          </a:ln>
        </p:spPr>
        <p:txBody>
          <a:bodyPr>
            <a:spAutoFit/>
          </a:bodyPr>
          <a:lstStyle/>
          <a:p>
            <a:pPr algn="l">
              <a:spcBef>
                <a:spcPct val="50000"/>
              </a:spcBef>
              <a:buFontTx/>
              <a:buChar char="•"/>
            </a:pPr>
            <a:r>
              <a:rPr lang="en-US" sz="2400" dirty="0">
                <a:latin typeface="Times New Roman" pitchFamily="18" charset="0"/>
              </a:rPr>
              <a:t> Steering </a:t>
            </a:r>
          </a:p>
          <a:p>
            <a:pPr algn="l">
              <a:spcBef>
                <a:spcPct val="50000"/>
              </a:spcBef>
              <a:buFontTx/>
              <a:buChar char="•"/>
            </a:pPr>
            <a:r>
              <a:rPr lang="en-US" sz="2400" dirty="0">
                <a:latin typeface="Times New Roman" pitchFamily="18" charset="0"/>
              </a:rPr>
              <a:t> Hydraulics Operation</a:t>
            </a:r>
          </a:p>
          <a:p>
            <a:pPr algn="l">
              <a:spcBef>
                <a:spcPct val="50000"/>
              </a:spcBef>
              <a:buFontTx/>
              <a:buChar char="•"/>
            </a:pPr>
            <a:r>
              <a:rPr lang="en-US" sz="2400" dirty="0">
                <a:latin typeface="Times New Roman" pitchFamily="18" charset="0"/>
              </a:rPr>
              <a:t> Battery Water/Cables</a:t>
            </a:r>
          </a:p>
          <a:p>
            <a:pPr algn="l">
              <a:spcBef>
                <a:spcPct val="50000"/>
              </a:spcBef>
              <a:buFontTx/>
              <a:buChar char="•"/>
            </a:pPr>
            <a:r>
              <a:rPr lang="en-US" sz="2400" dirty="0">
                <a:latin typeface="Times New Roman" pitchFamily="18" charset="0"/>
              </a:rPr>
              <a:t> Guards Secure</a:t>
            </a:r>
          </a:p>
          <a:p>
            <a:pPr algn="l">
              <a:spcBef>
                <a:spcPct val="50000"/>
              </a:spcBef>
              <a:buFontTx/>
              <a:buChar char="•"/>
            </a:pPr>
            <a:r>
              <a:rPr lang="en-US" sz="2400" dirty="0">
                <a:latin typeface="Times New Roman" pitchFamily="18" charset="0"/>
              </a:rPr>
              <a:t> Gauges</a:t>
            </a:r>
          </a:p>
          <a:p>
            <a:pPr algn="l">
              <a:spcBef>
                <a:spcPct val="50000"/>
              </a:spcBef>
              <a:buFontTx/>
              <a:buChar char="•"/>
            </a:pPr>
            <a:r>
              <a:rPr lang="en-US" sz="2400" dirty="0">
                <a:latin typeface="Times New Roman" pitchFamily="18" charset="0"/>
              </a:rPr>
              <a:t> Overhead Guard</a:t>
            </a:r>
          </a:p>
          <a:p>
            <a:pPr algn="l">
              <a:spcBef>
                <a:spcPct val="50000"/>
              </a:spcBef>
              <a:buFontTx/>
              <a:buChar char="•"/>
            </a:pPr>
            <a:r>
              <a:rPr lang="en-US" sz="2400" dirty="0">
                <a:latin typeface="Times New Roman" pitchFamily="18" charset="0"/>
              </a:rPr>
              <a:t> Unusual Noises</a:t>
            </a:r>
          </a:p>
          <a:p>
            <a:pPr algn="l">
              <a:spcBef>
                <a:spcPct val="50000"/>
              </a:spcBef>
              <a:buFontTx/>
              <a:buChar char="•"/>
            </a:pPr>
            <a:r>
              <a:rPr lang="en-US" sz="2400" dirty="0">
                <a:latin typeface="Times New Roman" pitchFamily="18" charset="0"/>
              </a:rPr>
              <a:t> Proper Fluid Levels</a:t>
            </a:r>
          </a:p>
          <a:p>
            <a:pPr algn="l">
              <a:spcBef>
                <a:spcPct val="50000"/>
              </a:spcBef>
              <a:buFontTx/>
              <a:buChar char="•"/>
            </a:pPr>
            <a:r>
              <a:rPr lang="en-US" sz="2400" dirty="0">
                <a:latin typeface="Times New Roman" pitchFamily="18" charset="0"/>
              </a:rPr>
              <a:t> Warning Alarms</a:t>
            </a:r>
          </a:p>
        </p:txBody>
      </p:sp>
      <p:sp>
        <p:nvSpPr>
          <p:cNvPr id="11" name="Rectangle 10"/>
          <p:cNvSpPr/>
          <p:nvPr/>
        </p:nvSpPr>
        <p:spPr>
          <a:xfrm>
            <a:off x="0" y="762000"/>
            <a:ext cx="7543800" cy="523220"/>
          </a:xfrm>
          <a:prstGeom prst="rect">
            <a:avLst/>
          </a:prstGeom>
          <a:solidFill>
            <a:schemeClr val="accent3">
              <a:lumMod val="60000"/>
              <a:lumOff val="40000"/>
            </a:schemeClr>
          </a:solidFill>
        </p:spPr>
        <p:txBody>
          <a:bodyPr wrap="square">
            <a:spAutoFit/>
          </a:bodyPr>
          <a:lstStyle/>
          <a:p>
            <a:r>
              <a:rPr lang="en-US" sz="2800" b="1" dirty="0" smtClean="0"/>
              <a:t>What To Look For During A Pre-Shift Inspection !!!</a:t>
            </a:r>
            <a:endParaRPr lang="en-US" sz="2800"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p:cNvSpPr/>
          <p:nvPr/>
        </p:nvSpPr>
        <p:spPr>
          <a:xfrm>
            <a:off x="0" y="0"/>
            <a:ext cx="9144000" cy="769441"/>
          </a:xfrm>
          <a:prstGeom prst="rect">
            <a:avLst/>
          </a:prstGeom>
          <a:solidFill>
            <a:srgbClr val="FFFF00"/>
          </a:solidFill>
        </p:spPr>
        <p:txBody>
          <a:bodyPr wrap="square" lIns="91440" tIns="45720" rIns="91440" bIns="45720">
            <a:spAutoFit/>
          </a:bodyPr>
          <a:lstStyle/>
          <a:p>
            <a:pPr algn="ctr"/>
            <a:r>
              <a:rPr kumimoji="0" lang="en-US" sz="44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Pre-Operational</a:t>
            </a: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j-lt"/>
                <a:ea typeface="+mj-ea"/>
                <a:cs typeface="+mj-cs"/>
              </a:rPr>
              <a:t> </a:t>
            </a:r>
            <a:r>
              <a:rPr kumimoji="0" lang="en-US" sz="36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Inspection</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9" name="Picture 4" descr="msotw9_temp0"/>
          <p:cNvPicPr>
            <a:picLocks noChangeAspect="1" noChangeArrowheads="1"/>
          </p:cNvPicPr>
          <p:nvPr/>
        </p:nvPicPr>
        <p:blipFill>
          <a:blip r:embed="rId2" cstate="print"/>
          <a:srcRect/>
          <a:stretch>
            <a:fillRect/>
          </a:stretch>
        </p:blipFill>
        <p:spPr bwMode="auto">
          <a:xfrm>
            <a:off x="4240494" y="914400"/>
            <a:ext cx="4656761" cy="5715000"/>
          </a:xfrm>
          <a:prstGeom prst="rect">
            <a:avLst/>
          </a:prstGeom>
          <a:noFill/>
          <a:ln w="9525">
            <a:solidFill>
              <a:schemeClr val="tx1"/>
            </a:solidFill>
            <a:miter lim="800000"/>
            <a:headEnd/>
            <a:tailEnd/>
          </a:ln>
        </p:spPr>
      </p:pic>
      <p:sp>
        <p:nvSpPr>
          <p:cNvPr id="10" name="Text Box 5"/>
          <p:cNvSpPr txBox="1">
            <a:spLocks noChangeArrowheads="1"/>
          </p:cNvSpPr>
          <p:nvPr/>
        </p:nvSpPr>
        <p:spPr bwMode="auto">
          <a:xfrm>
            <a:off x="228600" y="1371600"/>
            <a:ext cx="3733800" cy="2062103"/>
          </a:xfrm>
          <a:prstGeom prst="rect">
            <a:avLst/>
          </a:prstGeom>
          <a:noFill/>
          <a:ln w="9525">
            <a:noFill/>
            <a:miter lim="800000"/>
            <a:headEnd/>
            <a:tailEnd/>
          </a:ln>
        </p:spPr>
        <p:txBody>
          <a:bodyPr wrap="square">
            <a:spAutoFit/>
          </a:bodyPr>
          <a:lstStyle/>
          <a:p>
            <a:pPr algn="l">
              <a:spcBef>
                <a:spcPct val="50000"/>
              </a:spcBef>
            </a:pPr>
            <a:r>
              <a:rPr lang="en-US" sz="3200" b="1" dirty="0"/>
              <a:t>Truck Inspections Need To Be Documented And Kept On File.</a:t>
            </a:r>
          </a:p>
        </p:txBody>
      </p:sp>
      <p:sp>
        <p:nvSpPr>
          <p:cNvPr id="11" name="Text Box 6"/>
          <p:cNvSpPr txBox="1">
            <a:spLocks noChangeArrowheads="1"/>
          </p:cNvSpPr>
          <p:nvPr/>
        </p:nvSpPr>
        <p:spPr bwMode="auto">
          <a:xfrm>
            <a:off x="381000" y="3810000"/>
            <a:ext cx="3581400" cy="1384995"/>
          </a:xfrm>
          <a:prstGeom prst="rect">
            <a:avLst/>
          </a:prstGeom>
          <a:noFill/>
          <a:ln w="9525">
            <a:noFill/>
            <a:miter lim="800000"/>
            <a:headEnd/>
            <a:tailEnd/>
          </a:ln>
        </p:spPr>
        <p:txBody>
          <a:bodyPr wrap="square">
            <a:spAutoFit/>
          </a:bodyPr>
          <a:lstStyle/>
          <a:p>
            <a:pPr algn="l">
              <a:spcBef>
                <a:spcPct val="50000"/>
              </a:spcBef>
            </a:pPr>
            <a:r>
              <a:rPr lang="en-US" sz="2800" b="1" dirty="0" smtClean="0"/>
              <a:t>Log books for our Equipment are always on the forklift.</a:t>
            </a:r>
            <a:endParaRPr lang="en-US" sz="2800" b="1"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9" name="Rectangle 8"/>
          <p:cNvSpPr/>
          <p:nvPr/>
        </p:nvSpPr>
        <p:spPr>
          <a:xfrm>
            <a:off x="0" y="0"/>
            <a:ext cx="9144000" cy="769441"/>
          </a:xfrm>
          <a:prstGeom prst="rect">
            <a:avLst/>
          </a:prstGeom>
          <a:solidFill>
            <a:srgbClr val="FFFF00"/>
          </a:solidFill>
        </p:spPr>
        <p:txBody>
          <a:bodyPr wrap="square" lIns="91440" tIns="45720" rIns="91440" bIns="45720">
            <a:spAutoFit/>
          </a:bodyPr>
          <a:lstStyle/>
          <a:p>
            <a:pPr algn="ctr"/>
            <a:r>
              <a:rPr kumimoji="0" lang="en-US" sz="44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Pre-Operational</a:t>
            </a: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j-lt"/>
                <a:ea typeface="+mj-ea"/>
                <a:cs typeface="+mj-cs"/>
              </a:rPr>
              <a:t> </a:t>
            </a:r>
            <a:r>
              <a:rPr kumimoji="0" lang="en-US" sz="3600" b="1" i="0" u="none" strike="noStrike" kern="1200" cap="none" spc="300" normalizeH="0" baseline="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mj-lt"/>
                <a:ea typeface="+mj-ea"/>
                <a:cs typeface="+mj-cs"/>
              </a:rPr>
              <a:t>Inspection</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4" name="Picture 2"/>
          <p:cNvPicPr>
            <a:picLocks noChangeAspect="1" noChangeArrowheads="1"/>
          </p:cNvPicPr>
          <p:nvPr/>
        </p:nvPicPr>
        <p:blipFill>
          <a:blip r:embed="rId2" cstate="print"/>
          <a:srcRect/>
          <a:stretch>
            <a:fillRect/>
          </a:stretch>
        </p:blipFill>
        <p:spPr bwMode="auto">
          <a:xfrm>
            <a:off x="304800" y="762000"/>
            <a:ext cx="8534400" cy="6043916"/>
          </a:xfrm>
          <a:prstGeom prst="rect">
            <a:avLst/>
          </a:prstGeom>
          <a:noFill/>
          <a:ln w="9525">
            <a:noFill/>
            <a:miter lim="800000"/>
            <a:headEnd/>
            <a:tailEnd/>
          </a:ln>
        </p:spPr>
      </p:pic>
      <p:sp>
        <p:nvSpPr>
          <p:cNvPr id="5" name="TextBox 4"/>
          <p:cNvSpPr txBox="1"/>
          <p:nvPr/>
        </p:nvSpPr>
        <p:spPr>
          <a:xfrm>
            <a:off x="2133600" y="1752600"/>
            <a:ext cx="1219200" cy="230832"/>
          </a:xfrm>
          <a:prstGeom prst="rect">
            <a:avLst/>
          </a:prstGeom>
          <a:solidFill>
            <a:schemeClr val="bg1"/>
          </a:solidFill>
        </p:spPr>
        <p:txBody>
          <a:bodyPr wrap="square" rtlCol="0">
            <a:spAutoFit/>
          </a:bodyPr>
          <a:lstStyle/>
          <a:p>
            <a:r>
              <a:rPr lang="en-US" sz="900" b="1" dirty="0" smtClean="0"/>
              <a:t>Overhead  Guard</a:t>
            </a:r>
            <a:endParaRPr lang="en-US" sz="900" b="1"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172" y="0"/>
            <a:ext cx="9149172" cy="6854125"/>
          </a:xfrm>
          <a:prstGeom prst="rect">
            <a:avLst/>
          </a:prstGeom>
          <a:noFill/>
          <a:ln w="9525">
            <a:noFill/>
            <a:miter lim="800000"/>
            <a:headEnd/>
            <a:tailEnd/>
          </a:ln>
        </p:spPr>
      </p:pic>
      <p:sp>
        <p:nvSpPr>
          <p:cNvPr id="4" name="Rectangle 3"/>
          <p:cNvSpPr/>
          <p:nvPr/>
        </p:nvSpPr>
        <p:spPr>
          <a:xfrm>
            <a:off x="990600" y="304800"/>
            <a:ext cx="7086600"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Accidents </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Fatalities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uter0001.jpg"/>
          <p:cNvPicPr>
            <a:picLocks noGrp="1" noChangeAspect="1"/>
          </p:cNvPicPr>
          <p:nvPr>
            <p:ph idx="1"/>
          </p:nvPr>
        </p:nvPicPr>
        <p:blipFill>
          <a:blip r:embed="rId2" cstate="print"/>
          <a:stretch>
            <a:fillRect/>
          </a:stretch>
        </p:blipFill>
        <p:spPr>
          <a:xfrm>
            <a:off x="228599" y="228600"/>
            <a:ext cx="8817675" cy="5867400"/>
          </a:xfrm>
        </p:spPr>
      </p:pic>
      <p:cxnSp>
        <p:nvCxnSpPr>
          <p:cNvPr id="6" name="Straight Arrow Connector 5"/>
          <p:cNvCxnSpPr/>
          <p:nvPr/>
        </p:nvCxnSpPr>
        <p:spPr>
          <a:xfrm flipV="1">
            <a:off x="2133600" y="5257800"/>
            <a:ext cx="1676400" cy="990600"/>
          </a:xfrm>
          <a:prstGeom prst="straightConnector1">
            <a:avLst/>
          </a:prstGeom>
          <a:ln w="698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096000" y="5257800"/>
            <a:ext cx="1981200" cy="99060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b="1" dirty="0" smtClean="0"/>
              <a:t>Optional Types of  Attachments</a:t>
            </a:r>
          </a:p>
        </p:txBody>
      </p:sp>
      <p:pic>
        <p:nvPicPr>
          <p:cNvPr id="44035" name="Picture 4" descr="msotw9_temp0"/>
          <p:cNvPicPr>
            <a:picLocks noChangeAspect="1" noChangeArrowheads="1"/>
          </p:cNvPicPr>
          <p:nvPr/>
        </p:nvPicPr>
        <p:blipFill>
          <a:blip r:embed="rId2" cstate="print"/>
          <a:srcRect/>
          <a:stretch>
            <a:fillRect/>
          </a:stretch>
        </p:blipFill>
        <p:spPr bwMode="auto">
          <a:xfrm>
            <a:off x="6553200" y="4876800"/>
            <a:ext cx="2298700" cy="1358900"/>
          </a:xfrm>
          <a:prstGeom prst="rect">
            <a:avLst/>
          </a:prstGeom>
          <a:noFill/>
          <a:ln w="12700" cap="sq">
            <a:solidFill>
              <a:schemeClr val="tx1"/>
            </a:solidFill>
            <a:miter lim="800000"/>
            <a:headEnd type="none" w="sm" len="sm"/>
            <a:tailEnd type="none" w="sm" len="sm"/>
          </a:ln>
        </p:spPr>
      </p:pic>
      <p:pic>
        <p:nvPicPr>
          <p:cNvPr id="44036" name="Picture 6" descr="msotw9_temp0"/>
          <p:cNvPicPr>
            <a:picLocks noChangeAspect="1" noChangeArrowheads="1"/>
          </p:cNvPicPr>
          <p:nvPr/>
        </p:nvPicPr>
        <p:blipFill>
          <a:blip r:embed="rId3" cstate="print"/>
          <a:srcRect/>
          <a:stretch>
            <a:fillRect/>
          </a:stretch>
        </p:blipFill>
        <p:spPr bwMode="auto">
          <a:xfrm>
            <a:off x="457200" y="4648200"/>
            <a:ext cx="2657540" cy="1635125"/>
          </a:xfrm>
          <a:prstGeom prst="rect">
            <a:avLst/>
          </a:prstGeom>
          <a:noFill/>
          <a:ln w="12700" cap="sq">
            <a:solidFill>
              <a:schemeClr val="tx1"/>
            </a:solidFill>
            <a:miter lim="800000"/>
            <a:headEnd type="none" w="sm" len="sm"/>
            <a:tailEnd type="none" w="sm" len="sm"/>
          </a:ln>
        </p:spPr>
      </p:pic>
      <p:pic>
        <p:nvPicPr>
          <p:cNvPr id="44037" name="Picture 8" descr="msotw9_temp0"/>
          <p:cNvPicPr>
            <a:picLocks noChangeAspect="1" noChangeArrowheads="1"/>
          </p:cNvPicPr>
          <p:nvPr/>
        </p:nvPicPr>
        <p:blipFill>
          <a:blip r:embed="rId4" cstate="print"/>
          <a:srcRect/>
          <a:stretch>
            <a:fillRect/>
          </a:stretch>
        </p:blipFill>
        <p:spPr bwMode="auto">
          <a:xfrm>
            <a:off x="3124200" y="1524000"/>
            <a:ext cx="3006416" cy="1851025"/>
          </a:xfrm>
          <a:prstGeom prst="rect">
            <a:avLst/>
          </a:prstGeom>
          <a:noFill/>
          <a:ln w="12700" cap="sq">
            <a:solidFill>
              <a:schemeClr val="tx1"/>
            </a:solidFill>
            <a:miter lim="800000"/>
            <a:headEnd type="none" w="sm" len="sm"/>
            <a:tailEnd type="none" w="sm" len="sm"/>
          </a:ln>
        </p:spPr>
      </p:pic>
      <p:sp>
        <p:nvSpPr>
          <p:cNvPr id="44038" name="Text Box 9"/>
          <p:cNvSpPr txBox="1">
            <a:spLocks noChangeArrowheads="1"/>
          </p:cNvSpPr>
          <p:nvPr/>
        </p:nvSpPr>
        <p:spPr bwMode="auto">
          <a:xfrm>
            <a:off x="609600" y="3886200"/>
            <a:ext cx="2133600" cy="396875"/>
          </a:xfrm>
          <a:prstGeom prst="rect">
            <a:avLst/>
          </a:prstGeom>
          <a:noFill/>
          <a:ln w="9525">
            <a:noFill/>
            <a:miter lim="800000"/>
            <a:headEnd/>
            <a:tailEnd/>
          </a:ln>
        </p:spPr>
        <p:txBody>
          <a:bodyPr>
            <a:spAutoFit/>
          </a:bodyPr>
          <a:lstStyle/>
          <a:p>
            <a:pPr algn="l">
              <a:spcBef>
                <a:spcPct val="50000"/>
              </a:spcBef>
            </a:pPr>
            <a:r>
              <a:rPr lang="en-US" sz="2000" b="1" dirty="0"/>
              <a:t>Carton Clamp</a:t>
            </a:r>
          </a:p>
        </p:txBody>
      </p:sp>
      <p:sp>
        <p:nvSpPr>
          <p:cNvPr id="44039" name="Text Box 10"/>
          <p:cNvSpPr txBox="1">
            <a:spLocks noChangeArrowheads="1"/>
          </p:cNvSpPr>
          <p:nvPr/>
        </p:nvSpPr>
        <p:spPr bwMode="auto">
          <a:xfrm>
            <a:off x="6705600" y="6248400"/>
            <a:ext cx="2133600" cy="396875"/>
          </a:xfrm>
          <a:prstGeom prst="rect">
            <a:avLst/>
          </a:prstGeom>
          <a:noFill/>
          <a:ln w="9525">
            <a:noFill/>
            <a:miter lim="800000"/>
            <a:headEnd/>
            <a:tailEnd/>
          </a:ln>
        </p:spPr>
        <p:txBody>
          <a:bodyPr>
            <a:spAutoFit/>
          </a:bodyPr>
          <a:lstStyle/>
          <a:p>
            <a:pPr algn="l">
              <a:spcBef>
                <a:spcPct val="50000"/>
              </a:spcBef>
            </a:pPr>
            <a:r>
              <a:rPr lang="en-US" sz="2000" b="1" dirty="0"/>
              <a:t>Barrel Handler</a:t>
            </a:r>
          </a:p>
        </p:txBody>
      </p:sp>
      <p:sp>
        <p:nvSpPr>
          <p:cNvPr id="44040" name="Text Box 11"/>
          <p:cNvSpPr txBox="1">
            <a:spLocks noChangeArrowheads="1"/>
          </p:cNvSpPr>
          <p:nvPr/>
        </p:nvSpPr>
        <p:spPr bwMode="auto">
          <a:xfrm>
            <a:off x="6553200" y="3962400"/>
            <a:ext cx="2590800" cy="396875"/>
          </a:xfrm>
          <a:prstGeom prst="rect">
            <a:avLst/>
          </a:prstGeom>
          <a:noFill/>
          <a:ln w="9525">
            <a:noFill/>
            <a:miter lim="800000"/>
            <a:headEnd/>
            <a:tailEnd/>
          </a:ln>
        </p:spPr>
        <p:txBody>
          <a:bodyPr>
            <a:spAutoFit/>
          </a:bodyPr>
          <a:lstStyle/>
          <a:p>
            <a:pPr algn="l">
              <a:spcBef>
                <a:spcPct val="50000"/>
              </a:spcBef>
            </a:pPr>
            <a:r>
              <a:rPr lang="en-US" sz="2000" b="1" dirty="0"/>
              <a:t>Paper Roll Clamp</a:t>
            </a:r>
          </a:p>
        </p:txBody>
      </p:sp>
      <p:sp>
        <p:nvSpPr>
          <p:cNvPr id="44041" name="Text Box 12"/>
          <p:cNvSpPr txBox="1">
            <a:spLocks noChangeArrowheads="1"/>
          </p:cNvSpPr>
          <p:nvPr/>
        </p:nvSpPr>
        <p:spPr bwMode="auto">
          <a:xfrm>
            <a:off x="533400" y="6248400"/>
            <a:ext cx="2286000" cy="396875"/>
          </a:xfrm>
          <a:prstGeom prst="rect">
            <a:avLst/>
          </a:prstGeom>
          <a:noFill/>
          <a:ln w="9525">
            <a:noFill/>
            <a:miter lim="800000"/>
            <a:headEnd/>
            <a:tailEnd/>
          </a:ln>
        </p:spPr>
        <p:txBody>
          <a:bodyPr>
            <a:spAutoFit/>
          </a:bodyPr>
          <a:lstStyle/>
          <a:p>
            <a:pPr algn="l">
              <a:spcBef>
                <a:spcPct val="50000"/>
              </a:spcBef>
            </a:pPr>
            <a:r>
              <a:rPr lang="en-US" sz="2000" b="1" dirty="0"/>
              <a:t>Fork Extensions</a:t>
            </a:r>
          </a:p>
        </p:txBody>
      </p:sp>
      <p:sp>
        <p:nvSpPr>
          <p:cNvPr id="44042" name="Text Box 13"/>
          <p:cNvSpPr txBox="1">
            <a:spLocks noChangeArrowheads="1"/>
          </p:cNvSpPr>
          <p:nvPr/>
        </p:nvSpPr>
        <p:spPr bwMode="auto">
          <a:xfrm>
            <a:off x="3962400" y="6248400"/>
            <a:ext cx="1828800" cy="396875"/>
          </a:xfrm>
          <a:prstGeom prst="rect">
            <a:avLst/>
          </a:prstGeom>
          <a:noFill/>
          <a:ln w="9525">
            <a:noFill/>
            <a:miter lim="800000"/>
            <a:headEnd/>
            <a:tailEnd/>
          </a:ln>
        </p:spPr>
        <p:txBody>
          <a:bodyPr>
            <a:spAutoFit/>
          </a:bodyPr>
          <a:lstStyle/>
          <a:p>
            <a:pPr algn="l">
              <a:spcBef>
                <a:spcPct val="50000"/>
              </a:spcBef>
            </a:pPr>
            <a:r>
              <a:rPr lang="en-US" sz="2000" b="1" dirty="0"/>
              <a:t>Push/Pull</a:t>
            </a:r>
          </a:p>
        </p:txBody>
      </p:sp>
      <p:sp>
        <p:nvSpPr>
          <p:cNvPr id="44043" name="Text Box 14"/>
          <p:cNvSpPr txBox="1">
            <a:spLocks noChangeArrowheads="1"/>
          </p:cNvSpPr>
          <p:nvPr/>
        </p:nvSpPr>
        <p:spPr bwMode="auto">
          <a:xfrm>
            <a:off x="2819400" y="3429000"/>
            <a:ext cx="3733800" cy="396875"/>
          </a:xfrm>
          <a:prstGeom prst="rect">
            <a:avLst/>
          </a:prstGeom>
          <a:noFill/>
          <a:ln w="9525">
            <a:noFill/>
            <a:miter lim="800000"/>
            <a:headEnd/>
            <a:tailEnd/>
          </a:ln>
        </p:spPr>
        <p:txBody>
          <a:bodyPr>
            <a:spAutoFit/>
          </a:bodyPr>
          <a:lstStyle/>
          <a:p>
            <a:pPr algn="l">
              <a:spcBef>
                <a:spcPct val="50000"/>
              </a:spcBef>
            </a:pPr>
            <a:r>
              <a:rPr lang="en-US" sz="2000" b="1" dirty="0"/>
              <a:t>Carpet Pole, Fork Mounted</a:t>
            </a:r>
          </a:p>
        </p:txBody>
      </p:sp>
      <p:pic>
        <p:nvPicPr>
          <p:cNvPr id="44044" name="Picture 16" descr="msotw9_temp0"/>
          <p:cNvPicPr>
            <a:picLocks noChangeAspect="1" noChangeArrowheads="1"/>
          </p:cNvPicPr>
          <p:nvPr/>
        </p:nvPicPr>
        <p:blipFill>
          <a:blip r:embed="rId5" cstate="print"/>
          <a:srcRect b="2115"/>
          <a:stretch>
            <a:fillRect/>
          </a:stretch>
        </p:blipFill>
        <p:spPr bwMode="auto">
          <a:xfrm>
            <a:off x="6477000" y="1524000"/>
            <a:ext cx="2414411" cy="2286000"/>
          </a:xfrm>
          <a:prstGeom prst="rect">
            <a:avLst/>
          </a:prstGeom>
          <a:noFill/>
          <a:ln w="9525">
            <a:solidFill>
              <a:schemeClr val="tx1"/>
            </a:solidFill>
            <a:miter lim="800000"/>
            <a:headEnd/>
            <a:tailEnd/>
          </a:ln>
        </p:spPr>
      </p:pic>
      <p:pic>
        <p:nvPicPr>
          <p:cNvPr id="44045" name="Picture 17" descr="msotw9_temp0"/>
          <p:cNvPicPr>
            <a:picLocks noChangeAspect="1" noChangeArrowheads="1"/>
          </p:cNvPicPr>
          <p:nvPr/>
        </p:nvPicPr>
        <p:blipFill>
          <a:blip r:embed="rId6" cstate="print"/>
          <a:srcRect t="3661"/>
          <a:stretch>
            <a:fillRect/>
          </a:stretch>
        </p:blipFill>
        <p:spPr bwMode="auto">
          <a:xfrm>
            <a:off x="304800" y="1524000"/>
            <a:ext cx="2454675" cy="2233613"/>
          </a:xfrm>
          <a:prstGeom prst="rect">
            <a:avLst/>
          </a:prstGeom>
          <a:noFill/>
          <a:ln w="9525">
            <a:solidFill>
              <a:schemeClr val="tx1"/>
            </a:solidFill>
            <a:miter lim="800000"/>
            <a:headEnd/>
            <a:tailEnd/>
          </a:ln>
        </p:spPr>
      </p:pic>
      <p:pic>
        <p:nvPicPr>
          <p:cNvPr id="44046" name="Picture 18" descr="msotw9_temp0"/>
          <p:cNvPicPr>
            <a:picLocks noChangeAspect="1" noChangeArrowheads="1"/>
          </p:cNvPicPr>
          <p:nvPr/>
        </p:nvPicPr>
        <p:blipFill>
          <a:blip r:embed="rId7" cstate="print"/>
          <a:srcRect l="3198"/>
          <a:stretch>
            <a:fillRect/>
          </a:stretch>
        </p:blipFill>
        <p:spPr bwMode="auto">
          <a:xfrm>
            <a:off x="3429000" y="3962400"/>
            <a:ext cx="2514600" cy="2296541"/>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uter0002.jpg"/>
          <p:cNvPicPr>
            <a:picLocks noGrp="1" noChangeAspect="1"/>
          </p:cNvPicPr>
          <p:nvPr>
            <p:ph idx="1"/>
          </p:nvPr>
        </p:nvPicPr>
        <p:blipFill>
          <a:blip r:embed="rId2" cstate="print"/>
          <a:stretch>
            <a:fillRect/>
          </a:stretch>
        </p:blipFill>
        <p:spPr>
          <a:xfrm>
            <a:off x="228600" y="457200"/>
            <a:ext cx="8534400" cy="5678905"/>
          </a:xfrm>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304800"/>
          <a:ext cx="8610600" cy="6324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657600" y="2743200"/>
            <a:ext cx="5486400" cy="4114800"/>
          </a:xfrm>
          <a:prstGeom prst="rect">
            <a:avLst/>
          </a:prstGeom>
          <a:noFill/>
          <a:ln w="9525">
            <a:noFill/>
            <a:miter lim="800000"/>
            <a:headEnd/>
            <a:tailEnd/>
          </a:ln>
        </p:spPr>
      </p:pic>
      <p:sp>
        <p:nvSpPr>
          <p:cNvPr id="5" name="Rectangle 4"/>
          <p:cNvSpPr/>
          <p:nvPr/>
        </p:nvSpPr>
        <p:spPr>
          <a:xfrm>
            <a:off x="0" y="0"/>
            <a:ext cx="89916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Accidents  And</a:t>
            </a: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Fatalities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0" y="733246"/>
            <a:ext cx="3657600" cy="5693866"/>
          </a:xfrm>
          <a:prstGeom prst="rect">
            <a:avLst/>
          </a:prstGeom>
        </p:spPr>
        <p:txBody>
          <a:bodyPr wrap="square">
            <a:spAutoFit/>
          </a:bodyPr>
          <a:lstStyle/>
          <a:p>
            <a:r>
              <a:rPr lang="en-US" sz="2800" dirty="0" smtClean="0"/>
              <a:t>FORKLIFT TIPOVER: While an employee was operating a forklift, the forklift tipped over while the operator was apparently making a sharp turn at excessive speed. </a:t>
            </a:r>
          </a:p>
          <a:p>
            <a:r>
              <a:rPr lang="en-US" sz="2800" dirty="0" smtClean="0"/>
              <a:t>No seat belt was installed and when employee fell from the seat he was crushed by the rollover bar.</a:t>
            </a:r>
            <a:endParaRPr lang="en-US" sz="2800" dirty="0"/>
          </a:p>
        </p:txBody>
      </p:sp>
      <p:sp>
        <p:nvSpPr>
          <p:cNvPr id="9" name="Rectangle 8"/>
          <p:cNvSpPr/>
          <p:nvPr/>
        </p:nvSpPr>
        <p:spPr>
          <a:xfrm>
            <a:off x="3043869" y="762000"/>
            <a:ext cx="6100131" cy="461665"/>
          </a:xfrm>
          <a:prstGeom prst="rect">
            <a:avLst/>
          </a:prstGeom>
        </p:spPr>
        <p:txBody>
          <a:bodyPr wrap="none">
            <a:spAutoFit/>
          </a:bodyPr>
          <a:lstStyle/>
          <a:p>
            <a:r>
              <a:rPr lang="en-US" sz="2400" b="1" u="sng" dirty="0" smtClean="0"/>
              <a:t>Selected Forklift Fatalities Investigated in 1997</a:t>
            </a:r>
            <a:endParaRPr lang="en-US" sz="2400" u="sng"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81200"/>
            <a:ext cx="5334000" cy="4114800"/>
          </a:xfrm>
        </p:spPr>
        <p:txBody>
          <a:bodyPr>
            <a:noAutofit/>
          </a:bodyPr>
          <a:lstStyle/>
          <a:p>
            <a:r>
              <a:rPr lang="en-US" sz="2200" b="1" dirty="0" smtClean="0"/>
              <a:t>FALL FROM FORKLIFT PLATFORM: The victim fell approximately 17 feet from an improper work platform while raised on a 3-stage industrial truck (forklift). </a:t>
            </a:r>
          </a:p>
          <a:p>
            <a:r>
              <a:rPr lang="en-US" sz="2200" b="1" dirty="0" smtClean="0"/>
              <a:t>    The work platform used was a wooden appliance pallet placed on the top edge of the squeeze clamps used to move appliances by vertically squeezing them. </a:t>
            </a:r>
          </a:p>
          <a:p>
            <a:r>
              <a:rPr lang="en-US" sz="2200" b="1" dirty="0" smtClean="0"/>
              <a:t>The victim fell from the pallet head first, landing on the concrete below when the lift operator started to lower the platform.</a:t>
            </a:r>
            <a:endParaRPr lang="en-US" sz="2200" b="1" dirty="0"/>
          </a:p>
        </p:txBody>
      </p:sp>
      <p:pic>
        <p:nvPicPr>
          <p:cNvPr id="4" name="Picture 2"/>
          <p:cNvPicPr>
            <a:picLocks noChangeAspect="1" noChangeArrowheads="1"/>
          </p:cNvPicPr>
          <p:nvPr/>
        </p:nvPicPr>
        <p:blipFill>
          <a:blip r:embed="rId2" cstate="print"/>
          <a:srcRect/>
          <a:stretch>
            <a:fillRect/>
          </a:stretch>
        </p:blipFill>
        <p:spPr bwMode="auto">
          <a:xfrm>
            <a:off x="5715000" y="1371600"/>
            <a:ext cx="3145843" cy="5257800"/>
          </a:xfrm>
          <a:prstGeom prst="rect">
            <a:avLst/>
          </a:prstGeom>
          <a:noFill/>
          <a:ln w="9525">
            <a:noFill/>
            <a:miter lim="800000"/>
            <a:headEnd/>
            <a:tailEnd/>
          </a:ln>
        </p:spPr>
      </p:pic>
      <p:sp>
        <p:nvSpPr>
          <p:cNvPr id="5" name="Rectangle 4"/>
          <p:cNvSpPr/>
          <p:nvPr/>
        </p:nvSpPr>
        <p:spPr>
          <a:xfrm>
            <a:off x="228600" y="1371600"/>
            <a:ext cx="6100131" cy="461665"/>
          </a:xfrm>
          <a:prstGeom prst="rect">
            <a:avLst/>
          </a:prstGeom>
        </p:spPr>
        <p:txBody>
          <a:bodyPr wrap="none">
            <a:spAutoFit/>
          </a:bodyPr>
          <a:lstStyle/>
          <a:p>
            <a:r>
              <a:rPr lang="en-US" sz="2400" b="1" dirty="0" smtClean="0"/>
              <a:t>Selected Forklift Fatalities Investigated in 1997</a:t>
            </a:r>
            <a:endParaRPr lang="en-US" sz="2400" dirty="0"/>
          </a:p>
        </p:txBody>
      </p:sp>
      <p:sp>
        <p:nvSpPr>
          <p:cNvPr id="9" name="Rectangle 8"/>
          <p:cNvSpPr/>
          <p:nvPr/>
        </p:nvSpPr>
        <p:spPr>
          <a:xfrm>
            <a:off x="0" y="457200"/>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Accidents  And</a:t>
            </a: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Fatalities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430639"/>
            <a:ext cx="9144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Accidents And Fatalities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1219200" y="1348581"/>
            <a:ext cx="6781800" cy="4800600"/>
          </a:xfrm>
          <a:prstGeom prst="rect">
            <a:avLst/>
          </a:prstGeom>
          <a:noFill/>
          <a:ln w="25400">
            <a:solidFill>
              <a:srgbClr val="FF0000"/>
            </a:solidFill>
            <a:miter lim="800000"/>
            <a:headEnd/>
            <a:tailEnd/>
          </a:ln>
        </p:spPr>
      </p:pic>
      <p:sp>
        <p:nvSpPr>
          <p:cNvPr id="5" name="Rectangle 4"/>
          <p:cNvSpPr/>
          <p:nvPr/>
        </p:nvSpPr>
        <p:spPr>
          <a:xfrm>
            <a:off x="1219200" y="5638800"/>
            <a:ext cx="6781800" cy="1200329"/>
          </a:xfrm>
          <a:prstGeom prst="rect">
            <a:avLst/>
          </a:prstGeom>
          <a:solidFill>
            <a:srgbClr val="FFFF00"/>
          </a:solidFill>
          <a:ln w="25400">
            <a:solidFill>
              <a:srgbClr val="FF0000"/>
            </a:solidFill>
          </a:ln>
        </p:spPr>
        <p:txBody>
          <a:bodyPr wrap="square">
            <a:spAutoFit/>
          </a:bodyPr>
          <a:lstStyle/>
          <a:p>
            <a:r>
              <a:rPr lang="en-US" sz="2400" dirty="0" smtClean="0"/>
              <a:t>The operator shall maintain a safe distance from the edge of ramps, platforms and other similar working surfaces.</a:t>
            </a:r>
            <a:endParaRPr lang="en-US" sz="2400"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Accidents And Fatalities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0" y="1371600"/>
            <a:ext cx="6400800" cy="4957879"/>
          </a:xfrm>
          <a:prstGeom prst="rect">
            <a:avLst/>
          </a:prstGeom>
          <a:noFill/>
          <a:ln w="9525">
            <a:noFill/>
            <a:miter lim="800000"/>
            <a:headEnd/>
            <a:tailEnd/>
          </a:ln>
        </p:spPr>
      </p:pic>
      <p:sp>
        <p:nvSpPr>
          <p:cNvPr id="5" name="TextBox 4"/>
          <p:cNvSpPr txBox="1"/>
          <p:nvPr/>
        </p:nvSpPr>
        <p:spPr>
          <a:xfrm>
            <a:off x="6324600" y="2057400"/>
            <a:ext cx="2819400" cy="3170099"/>
          </a:xfrm>
          <a:prstGeom prst="rect">
            <a:avLst/>
          </a:prstGeom>
          <a:noFill/>
        </p:spPr>
        <p:txBody>
          <a:bodyPr wrap="square" rtlCol="0">
            <a:spAutoFit/>
          </a:bodyPr>
          <a:lstStyle/>
          <a:p>
            <a:r>
              <a:rPr lang="en-US" sz="2000" b="1" dirty="0" smtClean="0"/>
              <a:t>The operator in this accident was killed by being pinned between the forklift and the ground as he tried to jump from the lift. He was not wearing a seatbelt, had no training and was only 23 years old.</a:t>
            </a:r>
            <a:endParaRPr lang="en-US" sz="2000" b="1" dirty="0"/>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b="1" dirty="0" smtClean="0"/>
              <a:t>A Stand-Up Tip Over</a:t>
            </a:r>
          </a:p>
        </p:txBody>
      </p:sp>
      <p:pic>
        <p:nvPicPr>
          <p:cNvPr id="88067" name="Picture 3" descr="RR 3000 Layed Over #2"/>
          <p:cNvPicPr>
            <a:picLocks noChangeAspect="1" noChangeArrowheads="1"/>
          </p:cNvPicPr>
          <p:nvPr/>
        </p:nvPicPr>
        <p:blipFill>
          <a:blip r:embed="rId2" cstate="print"/>
          <a:srcRect/>
          <a:stretch>
            <a:fillRect/>
          </a:stretch>
        </p:blipFill>
        <p:spPr bwMode="auto">
          <a:xfrm>
            <a:off x="5181600" y="4343400"/>
            <a:ext cx="2946400" cy="2209800"/>
          </a:xfrm>
          <a:prstGeom prst="rect">
            <a:avLst/>
          </a:prstGeom>
          <a:noFill/>
          <a:ln w="9525">
            <a:noFill/>
            <a:miter lim="800000"/>
            <a:headEnd/>
            <a:tailEnd/>
          </a:ln>
        </p:spPr>
      </p:pic>
      <p:pic>
        <p:nvPicPr>
          <p:cNvPr id="88068" name="Picture 4" descr="RR 3000 Layed Over"/>
          <p:cNvPicPr>
            <a:picLocks noChangeAspect="1" noChangeArrowheads="1"/>
          </p:cNvPicPr>
          <p:nvPr/>
        </p:nvPicPr>
        <p:blipFill>
          <a:blip r:embed="rId3" cstate="print">
            <a:lum bright="18000" contrast="24000"/>
          </a:blip>
          <a:srcRect/>
          <a:stretch>
            <a:fillRect/>
          </a:stretch>
        </p:blipFill>
        <p:spPr bwMode="auto">
          <a:xfrm>
            <a:off x="304800" y="1752600"/>
            <a:ext cx="3759200" cy="2819400"/>
          </a:xfrm>
          <a:prstGeom prst="rect">
            <a:avLst/>
          </a:prstGeom>
          <a:noFill/>
          <a:ln w="9525">
            <a:noFill/>
            <a:miter lim="800000"/>
            <a:headEnd/>
            <a:tailEnd/>
          </a:ln>
        </p:spPr>
      </p:pic>
      <p:sp>
        <p:nvSpPr>
          <p:cNvPr id="88069" name="Text Box 5"/>
          <p:cNvSpPr txBox="1">
            <a:spLocks noChangeArrowheads="1"/>
          </p:cNvSpPr>
          <p:nvPr/>
        </p:nvSpPr>
        <p:spPr bwMode="auto">
          <a:xfrm>
            <a:off x="381000" y="4800600"/>
            <a:ext cx="4191000" cy="1785104"/>
          </a:xfrm>
          <a:prstGeom prst="rect">
            <a:avLst/>
          </a:prstGeom>
          <a:noFill/>
          <a:ln w="9525">
            <a:noFill/>
            <a:miter lim="800000"/>
            <a:headEnd/>
            <a:tailEnd/>
          </a:ln>
        </p:spPr>
        <p:txBody>
          <a:bodyPr>
            <a:spAutoFit/>
          </a:bodyPr>
          <a:lstStyle/>
          <a:p>
            <a:pPr algn="l">
              <a:spcBef>
                <a:spcPct val="50000"/>
              </a:spcBef>
            </a:pPr>
            <a:r>
              <a:rPr lang="en-US" sz="2000" b="1" dirty="0"/>
              <a:t>The operator was not </a:t>
            </a:r>
            <a:r>
              <a:rPr lang="en-US" sz="2000" b="1" dirty="0" smtClean="0"/>
              <a:t>injured</a:t>
            </a:r>
          </a:p>
          <a:p>
            <a:pPr algn="l">
              <a:spcBef>
                <a:spcPct val="50000"/>
              </a:spcBef>
            </a:pPr>
            <a:r>
              <a:rPr lang="en-US" sz="2000" b="1" dirty="0" smtClean="0"/>
              <a:t>He stated that his training enabled him to respond quickly and step off the back rather than trying to brace himself in the lift.</a:t>
            </a:r>
            <a:endParaRPr lang="en-US" sz="2000" b="1" dirty="0"/>
          </a:p>
        </p:txBody>
      </p:sp>
      <p:pic>
        <p:nvPicPr>
          <p:cNvPr id="88070" name="Picture 6" descr="RR 3000 Layed Over #3"/>
          <p:cNvPicPr>
            <a:picLocks noChangeAspect="1" noChangeArrowheads="1"/>
          </p:cNvPicPr>
          <p:nvPr/>
        </p:nvPicPr>
        <p:blipFill>
          <a:blip r:embed="rId4" cstate="print"/>
          <a:srcRect/>
          <a:stretch>
            <a:fillRect/>
          </a:stretch>
        </p:blipFill>
        <p:spPr bwMode="auto">
          <a:xfrm>
            <a:off x="5181600" y="1905000"/>
            <a:ext cx="2870200" cy="215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057400" y="1143000"/>
            <a:ext cx="4800600" cy="3956538"/>
          </a:xfrm>
          <a:prstGeom prst="rect">
            <a:avLst/>
          </a:prstGeom>
          <a:noFill/>
          <a:ln w="9525">
            <a:noFill/>
            <a:miter lim="800000"/>
            <a:headEnd/>
            <a:tailEnd/>
          </a:ln>
        </p:spPr>
      </p:pic>
      <p:sp>
        <p:nvSpPr>
          <p:cNvPr id="6" name="Title 3"/>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Accidents And Fatalities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1066800" y="5029200"/>
            <a:ext cx="6629400" cy="1631216"/>
          </a:xfrm>
          <a:prstGeom prst="rect">
            <a:avLst/>
          </a:prstGeom>
        </p:spPr>
        <p:txBody>
          <a:bodyPr wrap="square">
            <a:spAutoFit/>
          </a:bodyPr>
          <a:lstStyle/>
          <a:p>
            <a:r>
              <a:rPr lang="en-US" sz="2000" b="1" dirty="0" smtClean="0"/>
              <a:t>When powered industrial trucks are driven on and off highway trucks or trailers, the brakes on the highway trucks or trailers shall be applied and wheels chocked or other positive mechanical means shall be used to prevent unintentional truck or trailer movement</a:t>
            </a:r>
            <a:endParaRPr lang="en-US" sz="2000" b="1" dirty="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1472382"/>
            <a:ext cx="9144000" cy="5385618"/>
          </a:xfrm>
          <a:prstGeom prst="rect">
            <a:avLst/>
          </a:prstGeom>
          <a:noFill/>
          <a:ln w="9525">
            <a:noFill/>
            <a:miter lim="800000"/>
            <a:headEnd/>
            <a:tailEnd/>
          </a:ln>
        </p:spPr>
      </p:pic>
      <p:sp>
        <p:nvSpPr>
          <p:cNvPr id="4" name="Title 3"/>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Accidents And Fatalities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609600" y="6172200"/>
            <a:ext cx="6553200" cy="369332"/>
          </a:xfrm>
          <a:prstGeom prst="rect">
            <a:avLst/>
          </a:prstGeom>
          <a:noFill/>
        </p:spPr>
        <p:txBody>
          <a:bodyPr wrap="square" rtlCol="0">
            <a:spAutoFit/>
          </a:bodyPr>
          <a:lstStyle/>
          <a:p>
            <a:endParaRPr lang="en-US" dirty="0"/>
          </a:p>
        </p:txBody>
      </p:sp>
      <p:sp>
        <p:nvSpPr>
          <p:cNvPr id="7" name="TextBox 6"/>
          <p:cNvSpPr txBox="1"/>
          <p:nvPr/>
        </p:nvSpPr>
        <p:spPr>
          <a:xfrm>
            <a:off x="0" y="6488668"/>
            <a:ext cx="9144000" cy="369332"/>
          </a:xfrm>
          <a:prstGeom prst="rect">
            <a:avLst/>
          </a:prstGeom>
          <a:solidFill>
            <a:srgbClr val="FFFF00"/>
          </a:solidFill>
        </p:spPr>
        <p:txBody>
          <a:bodyPr wrap="square" rtlCol="0">
            <a:spAutoFit/>
          </a:bodyPr>
          <a:lstStyle/>
          <a:p>
            <a:pPr algn="ctr"/>
            <a:r>
              <a:rPr lang="en-US" dirty="0" smtClean="0"/>
              <a:t>Do You Think The Operator was shook after this one?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3">
              <a:lumMod val="20000"/>
              <a:lumOff val="80000"/>
            </a:schemeClr>
          </a:solidFill>
        </p:spPr>
        <p:txBody>
          <a:bodyPr/>
          <a:lstStyle/>
          <a:p>
            <a:r>
              <a:rPr lang="en-US" u="sng" dirty="0" smtClean="0">
                <a:latin typeface="Castellar" pitchFamily="18" charset="0"/>
              </a:rPr>
              <a:t>Introductions</a:t>
            </a:r>
            <a:endParaRPr lang="en-US" u="sng" dirty="0">
              <a:latin typeface="Castellar" pitchFamily="18" charset="0"/>
            </a:endParaRPr>
          </a:p>
        </p:txBody>
      </p:sp>
      <p:sp>
        <p:nvSpPr>
          <p:cNvPr id="3" name="Content Placeholder 2"/>
          <p:cNvSpPr>
            <a:spLocks noGrp="1"/>
          </p:cNvSpPr>
          <p:nvPr>
            <p:ph idx="1"/>
          </p:nvPr>
        </p:nvSpPr>
        <p:spPr>
          <a:xfrm>
            <a:off x="0" y="1371600"/>
            <a:ext cx="9144000" cy="5486400"/>
          </a:xfrm>
          <a:solidFill>
            <a:schemeClr val="accent3">
              <a:lumMod val="40000"/>
              <a:lumOff val="60000"/>
            </a:schemeClr>
          </a:solidFill>
        </p:spPr>
        <p:txBody>
          <a:bodyPr>
            <a:normAutofit lnSpcReduction="10000"/>
          </a:bodyPr>
          <a:lstStyle/>
          <a:p>
            <a:pPr>
              <a:buSzPct val="150000"/>
              <a:buBlip>
                <a:blip r:embed="rId2"/>
              </a:buBlip>
            </a:pPr>
            <a:endParaRPr lang="en-US" dirty="0" smtClean="0"/>
          </a:p>
          <a:p>
            <a:pPr>
              <a:buSzPct val="150000"/>
              <a:buBlip>
                <a:blip r:embed="rId2"/>
              </a:buBlip>
            </a:pPr>
            <a:r>
              <a:rPr lang="en-US" dirty="0" smtClean="0"/>
              <a:t>Who Are You?</a:t>
            </a:r>
          </a:p>
          <a:p>
            <a:pPr>
              <a:buSzPct val="150000"/>
              <a:buNone/>
            </a:pPr>
            <a:endParaRPr lang="en-US" dirty="0" smtClean="0"/>
          </a:p>
          <a:p>
            <a:pPr>
              <a:buSzPct val="150000"/>
              <a:buBlip>
                <a:blip r:embed="rId2"/>
              </a:buBlip>
            </a:pPr>
            <a:r>
              <a:rPr lang="en-US" dirty="0" smtClean="0"/>
              <a:t>Why are attending this Training?</a:t>
            </a:r>
          </a:p>
          <a:p>
            <a:pPr>
              <a:buSzPct val="150000"/>
              <a:buNone/>
            </a:pPr>
            <a:endParaRPr lang="en-US" dirty="0" smtClean="0"/>
          </a:p>
          <a:p>
            <a:pPr>
              <a:buSzPct val="150000"/>
              <a:buBlip>
                <a:blip r:embed="rId2"/>
              </a:buBlip>
            </a:pPr>
            <a:r>
              <a:rPr lang="en-US" dirty="0" smtClean="0"/>
              <a:t>What type of Powered Industrial Trucks  will you be operating?</a:t>
            </a:r>
          </a:p>
          <a:p>
            <a:pPr>
              <a:buSzPct val="150000"/>
              <a:buNone/>
            </a:pPr>
            <a:endParaRPr lang="en-US" dirty="0" smtClean="0"/>
          </a:p>
          <a:p>
            <a:pPr>
              <a:buSzPct val="150000"/>
              <a:buBlip>
                <a:blip r:embed="rId2"/>
              </a:buBlip>
            </a:pPr>
            <a:r>
              <a:rPr lang="en-US" dirty="0" smtClean="0"/>
              <a:t>Do you have any prior experience operating Powered Industrial Trucks?</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1676399"/>
          </a:xfrm>
        </p:spPr>
        <p:txBody>
          <a:bodyPr>
            <a:normAutofit fontScale="70000" lnSpcReduction="20000"/>
          </a:bodyPr>
          <a:lstStyle/>
          <a:p>
            <a:r>
              <a:rPr lang="en-US" b="1" u="sng" dirty="0" smtClean="0"/>
              <a:t>Batteries &amp; Chargers</a:t>
            </a:r>
          </a:p>
          <a:p>
            <a:pPr>
              <a:buNone/>
            </a:pPr>
            <a:r>
              <a:rPr lang="en-US" dirty="0" smtClean="0"/>
              <a:t>	Electric forklifts use industrial traction batteries.  Forklifts in the USA will usually be equipped with batteries in the following voltages – 12v, 24v, 36v, and 48v.  There are some forklifts being produced that use 72/80v batteries.</a:t>
            </a:r>
            <a:endParaRPr lang="en-US"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2226" name="Picture 2"/>
          <p:cNvPicPr>
            <a:picLocks noChangeAspect="1" noChangeArrowheads="1"/>
          </p:cNvPicPr>
          <p:nvPr/>
        </p:nvPicPr>
        <p:blipFill>
          <a:blip r:embed="rId2" cstate="print"/>
          <a:srcRect/>
          <a:stretch>
            <a:fillRect/>
          </a:stretch>
        </p:blipFill>
        <p:spPr bwMode="auto">
          <a:xfrm rot="20977100">
            <a:off x="304800" y="3352800"/>
            <a:ext cx="2857500" cy="2857500"/>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3121300" y="3200400"/>
            <a:ext cx="2936600" cy="2828925"/>
          </a:xfrm>
          <a:prstGeom prst="rect">
            <a:avLst/>
          </a:prstGeom>
          <a:noFill/>
          <a:ln w="9525">
            <a:noFill/>
            <a:miter lim="800000"/>
            <a:headEnd/>
            <a:tailEnd/>
          </a:ln>
        </p:spPr>
      </p:pic>
      <p:pic>
        <p:nvPicPr>
          <p:cNvPr id="52228" name="Picture 4"/>
          <p:cNvPicPr>
            <a:picLocks noChangeAspect="1" noChangeArrowheads="1"/>
          </p:cNvPicPr>
          <p:nvPr/>
        </p:nvPicPr>
        <p:blipFill>
          <a:blip r:embed="rId4" cstate="print"/>
          <a:srcRect/>
          <a:stretch>
            <a:fillRect/>
          </a:stretch>
        </p:blipFill>
        <p:spPr bwMode="auto">
          <a:xfrm rot="473906">
            <a:off x="6052804" y="3463415"/>
            <a:ext cx="2912432" cy="28028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0" y="1676400"/>
            <a:ext cx="9144000" cy="5181600"/>
          </a:xfrm>
          <a:prstGeom prst="rect">
            <a:avLst/>
          </a:prstGeom>
          <a:noFill/>
          <a:ln w="9525">
            <a:noFill/>
            <a:miter lim="800000"/>
            <a:headEnd/>
            <a:tailEnd/>
          </a:ln>
        </p:spPr>
      </p:pic>
      <p:sp>
        <p:nvSpPr>
          <p:cNvPr id="4" name="Title 3"/>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Accidents And Fatalities</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0" y="5934670"/>
            <a:ext cx="9144000" cy="923330"/>
          </a:xfrm>
          <a:prstGeom prst="rect">
            <a:avLst/>
          </a:prstGeom>
          <a:solidFill>
            <a:srgbClr val="FFFF00"/>
          </a:solidFill>
        </p:spPr>
        <p:txBody>
          <a:bodyPr wrap="square" rtlCol="0">
            <a:spAutoFit/>
          </a:bodyPr>
          <a:lstStyle/>
          <a:p>
            <a:r>
              <a:rPr lang="en-US" dirty="0" smtClean="0"/>
              <a:t>The forklift , which was intended for finished indoor surface use was being used out doors on rough, uneven surface leading to a tip –over. The Operator sustained multiple injuries including a broken arm.</a:t>
            </a:r>
            <a:endParaRPr lang="en-US" dirty="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537525" y="0"/>
            <a:ext cx="2818399"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VIDEO</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1143000"/>
            <a:ext cx="6248400" cy="5078313"/>
          </a:xfrm>
          <a:prstGeom prst="rect">
            <a:avLst/>
          </a:prstGeom>
          <a:noFill/>
        </p:spPr>
        <p:txBody>
          <a:bodyPr wrap="square" lIns="91440" tIns="45720" rIns="91440" bIns="45720">
            <a:spAutoFit/>
          </a:bodyPr>
          <a:lstStyle/>
          <a:p>
            <a:pPr algn="ctr"/>
            <a:r>
              <a:rPr lang="en-US" sz="5400" b="1" spc="100" dirty="0" smtClean="0">
                <a:ln w="38100">
                  <a:solidFill>
                    <a:srgbClr val="00B050"/>
                  </a:solidFill>
                  <a:prstDash val="solid"/>
                </a:ln>
                <a:solidFill>
                  <a:schemeClr val="accent3"/>
                </a:solidFill>
                <a:effectLst>
                  <a:outerShdw blurRad="25000" dist="20000" dir="16020000" algn="tl">
                    <a:schemeClr val="accent1">
                      <a:satMod val="200000"/>
                      <a:shade val="1000"/>
                      <a:alpha val="60000"/>
                    </a:schemeClr>
                  </a:outerShdw>
                </a:effectLst>
              </a:rPr>
              <a:t>FORKLIFT</a:t>
            </a:r>
          </a:p>
          <a:p>
            <a:pPr algn="ctr"/>
            <a:r>
              <a:rPr lang="en-US" sz="5400" b="1" spc="100" dirty="0" smtClean="0">
                <a:ln w="38100">
                  <a:solidFill>
                    <a:srgbClr val="00B050"/>
                  </a:solidFill>
                  <a:prstDash val="solid"/>
                </a:ln>
                <a:solidFill>
                  <a:schemeClr val="accent3"/>
                </a:solidFill>
                <a:effectLst>
                  <a:outerShdw blurRad="25000" dist="20000" dir="16020000" algn="tl">
                    <a:schemeClr val="accent1">
                      <a:satMod val="200000"/>
                      <a:shade val="1000"/>
                      <a:alpha val="60000"/>
                    </a:schemeClr>
                  </a:outerShdw>
                </a:effectLst>
              </a:rPr>
              <a:t>MANEUVERS</a:t>
            </a:r>
          </a:p>
          <a:p>
            <a:pPr algn="ctr"/>
            <a:r>
              <a:rPr lang="en-US" sz="5400" b="1" spc="100" dirty="0" smtClean="0">
                <a:ln w="38100">
                  <a:solidFill>
                    <a:srgbClr val="00B050"/>
                  </a:solidFill>
                  <a:prstDash val="solid"/>
                </a:ln>
                <a:solidFill>
                  <a:schemeClr val="accent3"/>
                </a:solidFill>
                <a:effectLst>
                  <a:outerShdw blurRad="25000" dist="20000" dir="16020000" algn="tl">
                    <a:schemeClr val="accent1">
                      <a:satMod val="200000"/>
                      <a:shade val="1000"/>
                      <a:alpha val="60000"/>
                    </a:schemeClr>
                  </a:outerShdw>
                </a:effectLst>
              </a:rPr>
              <a:t>ALL THE RIGHT MOVES</a:t>
            </a:r>
          </a:p>
          <a:p>
            <a:pPr algn="ctr"/>
            <a:endParaRPr lang="en-US" sz="5400" b="1" spc="100" dirty="0" smtClean="0">
              <a:ln w="38100">
                <a:solidFill>
                  <a:srgbClr val="00B050"/>
                </a:solidFill>
                <a:prstDash val="solid"/>
              </a:ln>
              <a:solidFill>
                <a:schemeClr val="accent3"/>
              </a:solidFill>
              <a:effectLst>
                <a:outerShdw blurRad="25000" dist="20000" dir="16020000" algn="tl">
                  <a:schemeClr val="accent1">
                    <a:satMod val="200000"/>
                    <a:shade val="1000"/>
                    <a:alpha val="60000"/>
                  </a:schemeClr>
                </a:outerShdw>
              </a:effectLst>
            </a:endParaRPr>
          </a:p>
          <a:p>
            <a:pPr algn="ctr"/>
            <a:r>
              <a:rPr lang="en-US" sz="5400" b="1" spc="100" dirty="0" smtClean="0">
                <a:ln w="38100">
                  <a:solidFill>
                    <a:srgbClr val="00B050"/>
                  </a:solidFill>
                  <a:prstDash val="solid"/>
                </a:ln>
                <a:solidFill>
                  <a:schemeClr val="accent3"/>
                </a:solidFill>
                <a:effectLst>
                  <a:outerShdw blurRad="25000" dist="20000" dir="16020000" algn="tl">
                    <a:schemeClr val="accent1">
                      <a:satMod val="200000"/>
                      <a:shade val="1000"/>
                      <a:alpha val="60000"/>
                    </a:schemeClr>
                  </a:outerShdw>
                </a:effectLst>
              </a:rPr>
              <a:t>REVIEW</a:t>
            </a: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dirty="0"/>
              <a:t>Operator Training and Certification</a:t>
            </a:r>
          </a:p>
        </p:txBody>
      </p:sp>
      <p:sp>
        <p:nvSpPr>
          <p:cNvPr id="56323" name="Rectangle 3"/>
          <p:cNvSpPr>
            <a:spLocks noGrp="1" noChangeArrowheads="1"/>
          </p:cNvSpPr>
          <p:nvPr>
            <p:ph type="body" idx="1"/>
          </p:nvPr>
        </p:nvSpPr>
        <p:spPr/>
        <p:txBody>
          <a:bodyPr/>
          <a:lstStyle/>
          <a:p>
            <a:pPr lvl="1">
              <a:lnSpc>
                <a:spcPct val="70000"/>
              </a:lnSpc>
            </a:pPr>
            <a:r>
              <a:rPr lang="en-US" sz="2000" dirty="0"/>
              <a:t>All operators certified and trained</a:t>
            </a:r>
          </a:p>
          <a:p>
            <a:pPr lvl="1">
              <a:lnSpc>
                <a:spcPct val="70000"/>
              </a:lnSpc>
            </a:pPr>
            <a:r>
              <a:rPr lang="en-US" sz="2000" dirty="0"/>
              <a:t>Required before using forklift</a:t>
            </a:r>
          </a:p>
          <a:p>
            <a:pPr lvl="1">
              <a:lnSpc>
                <a:spcPct val="70000"/>
              </a:lnSpc>
            </a:pPr>
            <a:r>
              <a:rPr lang="en-US" sz="2000" dirty="0"/>
              <a:t>18 years old to operate</a:t>
            </a:r>
          </a:p>
          <a:p>
            <a:pPr lvl="1">
              <a:lnSpc>
                <a:spcPct val="70000"/>
              </a:lnSpc>
            </a:pPr>
            <a:r>
              <a:rPr lang="en-US" sz="2000" dirty="0"/>
              <a:t>Retraining:</a:t>
            </a:r>
          </a:p>
          <a:p>
            <a:pPr lvl="2">
              <a:lnSpc>
                <a:spcPct val="70000"/>
              </a:lnSpc>
            </a:pPr>
            <a:r>
              <a:rPr lang="en-US" sz="2000" dirty="0" smtClean="0"/>
              <a:t>At </a:t>
            </a:r>
            <a:r>
              <a:rPr lang="en-US" sz="2000" dirty="0"/>
              <a:t>least every three </a:t>
            </a:r>
            <a:r>
              <a:rPr lang="en-US" sz="2000" dirty="0" smtClean="0"/>
              <a:t>years</a:t>
            </a:r>
          </a:p>
          <a:p>
            <a:pPr lvl="2">
              <a:lnSpc>
                <a:spcPct val="70000"/>
              </a:lnSpc>
            </a:pPr>
            <a:r>
              <a:rPr lang="en-US" sz="2000" u="sng" dirty="0" smtClean="0">
                <a:solidFill>
                  <a:srgbClr val="FF0000"/>
                </a:solidFill>
              </a:rPr>
              <a:t>For NASA every Two years</a:t>
            </a:r>
            <a:endParaRPr lang="en-US" sz="2000" u="sng" dirty="0">
              <a:solidFill>
                <a:srgbClr val="FF0000"/>
              </a:solidFill>
            </a:endParaRPr>
          </a:p>
          <a:p>
            <a:pPr lvl="2">
              <a:lnSpc>
                <a:spcPct val="70000"/>
              </a:lnSpc>
            </a:pPr>
            <a:r>
              <a:rPr lang="en-US" sz="2000" dirty="0"/>
              <a:t>After accident or near miss</a:t>
            </a:r>
          </a:p>
          <a:p>
            <a:pPr lvl="2">
              <a:lnSpc>
                <a:spcPct val="70000"/>
              </a:lnSpc>
            </a:pPr>
            <a:r>
              <a:rPr lang="en-US" sz="2000" dirty="0"/>
              <a:t>If observed operating unsafely</a:t>
            </a:r>
          </a:p>
          <a:p>
            <a:pPr lvl="2">
              <a:lnSpc>
                <a:spcPct val="70000"/>
              </a:lnSpc>
            </a:pPr>
            <a:r>
              <a:rPr lang="en-US" sz="2000" dirty="0"/>
              <a:t>If equipment changes</a:t>
            </a:r>
          </a:p>
          <a:p>
            <a:pPr lvl="2">
              <a:lnSpc>
                <a:spcPct val="70000"/>
              </a:lnSpc>
            </a:pPr>
            <a:r>
              <a:rPr lang="en-US" sz="2000" dirty="0"/>
              <a:t>If conditions change</a:t>
            </a:r>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Operating Conditions, Stability</a:t>
            </a:r>
          </a:p>
        </p:txBody>
      </p:sp>
      <p:sp>
        <p:nvSpPr>
          <p:cNvPr id="57347" name="Rectangle 3"/>
          <p:cNvSpPr>
            <a:spLocks noGrp="1" noChangeArrowheads="1"/>
          </p:cNvSpPr>
          <p:nvPr>
            <p:ph type="body" idx="1"/>
          </p:nvPr>
        </p:nvSpPr>
        <p:spPr/>
        <p:txBody>
          <a:bodyPr/>
          <a:lstStyle/>
          <a:p>
            <a:pPr lvl="1"/>
            <a:r>
              <a:rPr lang="en-US" dirty="0"/>
              <a:t>Plan route ahead</a:t>
            </a:r>
          </a:p>
          <a:p>
            <a:pPr lvl="1"/>
            <a:r>
              <a:rPr lang="en-US" dirty="0"/>
              <a:t>Avoid hazards</a:t>
            </a:r>
          </a:p>
          <a:p>
            <a:pPr lvl="1"/>
            <a:r>
              <a:rPr lang="en-US" dirty="0"/>
              <a:t>Don’t speed</a:t>
            </a:r>
          </a:p>
          <a:p>
            <a:pPr lvl="1"/>
            <a:r>
              <a:rPr lang="en-US" dirty="0"/>
              <a:t>Alter route</a:t>
            </a:r>
          </a:p>
          <a:p>
            <a:pPr lvl="1"/>
            <a:r>
              <a:rPr lang="en-US" dirty="0"/>
              <a:t>Alter load</a:t>
            </a:r>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a:t>Lifting and Lowering Loads</a:t>
            </a:r>
            <a:br>
              <a:rPr lang="en-US" dirty="0"/>
            </a:br>
            <a:r>
              <a:rPr lang="en-US" sz="2000" dirty="0"/>
              <a:t> </a:t>
            </a:r>
          </a:p>
        </p:txBody>
      </p:sp>
      <p:sp>
        <p:nvSpPr>
          <p:cNvPr id="58371" name="Rectangle 3"/>
          <p:cNvSpPr>
            <a:spLocks noGrp="1" noChangeArrowheads="1"/>
          </p:cNvSpPr>
          <p:nvPr>
            <p:ph type="body" idx="1"/>
          </p:nvPr>
        </p:nvSpPr>
        <p:spPr/>
        <p:txBody>
          <a:bodyPr/>
          <a:lstStyle/>
          <a:p>
            <a:pPr lvl="1"/>
            <a:r>
              <a:rPr lang="en-US" dirty="0"/>
              <a:t>Precise steps required</a:t>
            </a:r>
          </a:p>
          <a:p>
            <a:pPr lvl="1"/>
            <a:r>
              <a:rPr lang="en-US" dirty="0"/>
              <a:t>Stop before lift, lower</a:t>
            </a:r>
          </a:p>
          <a:p>
            <a:pPr lvl="1"/>
            <a:r>
              <a:rPr lang="en-US" dirty="0"/>
              <a:t>Tilt load against mast</a:t>
            </a:r>
          </a:p>
          <a:p>
            <a:pPr lvl="1"/>
            <a:r>
              <a:rPr lang="en-US" dirty="0"/>
              <a:t>Seat load squarely</a:t>
            </a:r>
          </a:p>
          <a:p>
            <a:pPr lvl="1"/>
            <a:r>
              <a:rPr lang="en-US" dirty="0"/>
              <a:t>Lower forks before pullout </a:t>
            </a: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a:t>Lifting and Lowering Loads </a:t>
            </a:r>
            <a:r>
              <a:rPr lang="en-US" sz="2000" dirty="0"/>
              <a:t>(cont.)</a:t>
            </a:r>
          </a:p>
        </p:txBody>
      </p:sp>
      <p:sp>
        <p:nvSpPr>
          <p:cNvPr id="59395" name="Rectangle 3"/>
          <p:cNvSpPr>
            <a:spLocks noGrp="1" noChangeArrowheads="1"/>
          </p:cNvSpPr>
          <p:nvPr>
            <p:ph type="body" idx="1"/>
          </p:nvPr>
        </p:nvSpPr>
        <p:spPr/>
        <p:txBody>
          <a:bodyPr/>
          <a:lstStyle/>
          <a:p>
            <a:pPr lvl="1"/>
            <a:r>
              <a:rPr lang="en-US" dirty="0"/>
              <a:t>Look over both shoulders</a:t>
            </a:r>
          </a:p>
          <a:p>
            <a:pPr lvl="1"/>
            <a:r>
              <a:rPr lang="en-US" dirty="0"/>
              <a:t>Watch for traffic and people</a:t>
            </a:r>
          </a:p>
          <a:p>
            <a:pPr lvl="1"/>
            <a:r>
              <a:rPr lang="en-US" dirty="0"/>
              <a:t>Pull out a foot</a:t>
            </a:r>
          </a:p>
          <a:p>
            <a:pPr lvl="1"/>
            <a:r>
              <a:rPr lang="en-US" dirty="0"/>
              <a:t>Lower load, tilt mast to travel</a:t>
            </a: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a:t>Unstacking Loads</a:t>
            </a:r>
          </a:p>
        </p:txBody>
      </p:sp>
      <p:sp>
        <p:nvSpPr>
          <p:cNvPr id="60419" name="Rectangle 3"/>
          <p:cNvSpPr>
            <a:spLocks noGrp="1" noChangeArrowheads="1"/>
          </p:cNvSpPr>
          <p:nvPr>
            <p:ph type="body" idx="1"/>
          </p:nvPr>
        </p:nvSpPr>
        <p:spPr/>
        <p:txBody>
          <a:bodyPr/>
          <a:lstStyle/>
          <a:p>
            <a:r>
              <a:rPr lang="en-US" dirty="0"/>
              <a:t>Stop straight on, a foot away:</a:t>
            </a:r>
          </a:p>
          <a:p>
            <a:pPr lvl="1"/>
            <a:r>
              <a:rPr lang="en-US" dirty="0"/>
              <a:t>Raise forks to right height</a:t>
            </a:r>
          </a:p>
          <a:p>
            <a:pPr lvl="1"/>
            <a:r>
              <a:rPr lang="en-US" dirty="0"/>
              <a:t>Load fully back on forks</a:t>
            </a:r>
          </a:p>
          <a:p>
            <a:pPr lvl="1"/>
            <a:r>
              <a:rPr lang="en-US" dirty="0"/>
              <a:t>Lift high enough to clear</a:t>
            </a:r>
          </a:p>
          <a:p>
            <a:pPr lvl="1"/>
            <a:r>
              <a:rPr lang="en-US" dirty="0"/>
              <a:t>Look over both shoulders</a:t>
            </a:r>
          </a:p>
          <a:p>
            <a:pPr lvl="1"/>
            <a:r>
              <a:rPr lang="en-US" dirty="0"/>
              <a:t>Back straight out a foot</a:t>
            </a:r>
          </a:p>
          <a:p>
            <a:pPr lvl="1"/>
            <a:r>
              <a:rPr lang="en-US" dirty="0"/>
              <a:t>Stop and lower forks</a:t>
            </a:r>
          </a:p>
          <a:p>
            <a:pPr lvl="1"/>
            <a:r>
              <a:rPr lang="en-US" dirty="0"/>
              <a:t>Tilt load back, move out</a:t>
            </a: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dirty="0"/>
              <a:t>Stacking Loads</a:t>
            </a:r>
          </a:p>
        </p:txBody>
      </p:sp>
      <p:sp>
        <p:nvSpPr>
          <p:cNvPr id="61443" name="Rectangle 3"/>
          <p:cNvSpPr>
            <a:spLocks noGrp="1" noChangeArrowheads="1"/>
          </p:cNvSpPr>
          <p:nvPr>
            <p:ph type="body" idx="1"/>
          </p:nvPr>
        </p:nvSpPr>
        <p:spPr/>
        <p:txBody>
          <a:bodyPr/>
          <a:lstStyle/>
          <a:p>
            <a:pPr lvl="1"/>
            <a:r>
              <a:rPr lang="en-US" dirty="0"/>
              <a:t>Approach squarely</a:t>
            </a:r>
          </a:p>
          <a:p>
            <a:pPr lvl="1"/>
            <a:r>
              <a:rPr lang="en-US" dirty="0"/>
              <a:t>Stop a foot out</a:t>
            </a:r>
          </a:p>
          <a:p>
            <a:pPr lvl="1"/>
            <a:r>
              <a:rPr lang="en-US" dirty="0"/>
              <a:t>Lift mast to clear top of stack</a:t>
            </a:r>
          </a:p>
          <a:p>
            <a:pPr lvl="1"/>
            <a:r>
              <a:rPr lang="en-US" dirty="0"/>
              <a:t>Inch forward, load square over top </a:t>
            </a:r>
          </a:p>
          <a:p>
            <a:pPr lvl="1"/>
            <a:r>
              <a:rPr lang="en-US" dirty="0"/>
              <a:t>Level forks, lower mast onto stack</a:t>
            </a:r>
          </a:p>
          <a:p>
            <a:pPr lvl="1"/>
            <a:r>
              <a:rPr lang="en-US" dirty="0"/>
              <a:t>Look over both shoulders</a:t>
            </a:r>
          </a:p>
          <a:p>
            <a:pPr lvl="1"/>
            <a:r>
              <a:rPr lang="en-US" dirty="0"/>
              <a:t>Back straight out</a:t>
            </a: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dirty="0"/>
              <a:t>Load Handling</a:t>
            </a:r>
          </a:p>
        </p:txBody>
      </p:sp>
      <p:sp>
        <p:nvSpPr>
          <p:cNvPr id="62467" name="Rectangle 3"/>
          <p:cNvSpPr>
            <a:spLocks noGrp="1" noChangeArrowheads="1"/>
          </p:cNvSpPr>
          <p:nvPr>
            <p:ph type="body" idx="1"/>
          </p:nvPr>
        </p:nvSpPr>
        <p:spPr/>
        <p:txBody>
          <a:bodyPr/>
          <a:lstStyle/>
          <a:p>
            <a:pPr lvl="1"/>
            <a:r>
              <a:rPr lang="en-US" dirty="0"/>
              <a:t>Approach straight, back straight out</a:t>
            </a:r>
          </a:p>
          <a:p>
            <a:pPr lvl="1"/>
            <a:r>
              <a:rPr lang="en-US" dirty="0"/>
              <a:t>Check overhead clearance</a:t>
            </a:r>
          </a:p>
          <a:p>
            <a:pPr lvl="1"/>
            <a:r>
              <a:rPr lang="en-US" dirty="0"/>
              <a:t>Stop before raising or lowering</a:t>
            </a:r>
          </a:p>
          <a:p>
            <a:pPr lvl="1"/>
            <a:r>
              <a:rPr lang="en-US" dirty="0"/>
              <a:t>Never turn with mast raised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2895600"/>
          </a:xfrm>
        </p:spPr>
        <p:txBody>
          <a:bodyPr>
            <a:normAutofit fontScale="77500" lnSpcReduction="20000"/>
          </a:bodyPr>
          <a:lstStyle/>
          <a:p>
            <a:pPr>
              <a:buNone/>
            </a:pPr>
            <a:r>
              <a:rPr lang="en-US" dirty="0" smtClean="0"/>
              <a:t>Electric  forklift  batteries  are  available  in two general types: Flooded or Sealed.  </a:t>
            </a:r>
          </a:p>
          <a:p>
            <a:r>
              <a:rPr lang="en-US" dirty="0" smtClean="0"/>
              <a:t>A flooded battery is one where water must be added regularly to maintain the electrolyte level in the battery.</a:t>
            </a:r>
          </a:p>
          <a:p>
            <a:r>
              <a:rPr lang="en-US" dirty="0" smtClean="0"/>
              <a:t>  A sealed battery (also called “maintenance free” ) does not require the addition of water.  Sealed batteries use a chemical reaction to maintain proper fluid level over the life of the battery.</a:t>
            </a:r>
            <a:endParaRPr lang="en-US"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3250" name="Picture 2"/>
          <p:cNvPicPr>
            <a:picLocks noChangeAspect="1" noChangeArrowheads="1"/>
          </p:cNvPicPr>
          <p:nvPr/>
        </p:nvPicPr>
        <p:blipFill>
          <a:blip r:embed="rId2" cstate="print"/>
          <a:srcRect/>
          <a:stretch>
            <a:fillRect/>
          </a:stretch>
        </p:blipFill>
        <p:spPr bwMode="auto">
          <a:xfrm>
            <a:off x="3048000" y="4343400"/>
            <a:ext cx="3429000" cy="2514600"/>
          </a:xfrm>
          <a:prstGeom prst="rect">
            <a:avLst/>
          </a:prstGeom>
          <a:noFill/>
          <a:ln w="9525">
            <a:noFill/>
            <a:miter lim="800000"/>
            <a:headEnd/>
            <a:tailEnd/>
          </a:ln>
        </p:spPr>
      </p:pic>
      <p:pic>
        <p:nvPicPr>
          <p:cNvPr id="53251" name="Picture 3"/>
          <p:cNvPicPr>
            <a:picLocks noChangeAspect="1" noChangeArrowheads="1"/>
          </p:cNvPicPr>
          <p:nvPr/>
        </p:nvPicPr>
        <p:blipFill>
          <a:blip r:embed="rId3" cstate="print"/>
          <a:srcRect r="8108" b="31834"/>
          <a:stretch>
            <a:fillRect/>
          </a:stretch>
        </p:blipFill>
        <p:spPr bwMode="auto">
          <a:xfrm>
            <a:off x="6477000" y="4343400"/>
            <a:ext cx="2667000" cy="2514600"/>
          </a:xfrm>
          <a:prstGeom prst="rect">
            <a:avLst/>
          </a:prstGeom>
          <a:noFill/>
          <a:ln w="9525">
            <a:noFill/>
            <a:miter lim="800000"/>
            <a:headEnd/>
            <a:tailEnd/>
          </a:ln>
        </p:spPr>
      </p:pic>
      <p:sp>
        <p:nvSpPr>
          <p:cNvPr id="6" name="Rectangle 5"/>
          <p:cNvSpPr/>
          <p:nvPr/>
        </p:nvSpPr>
        <p:spPr>
          <a:xfrm>
            <a:off x="838200" y="1143000"/>
            <a:ext cx="3124200" cy="461665"/>
          </a:xfrm>
          <a:prstGeom prst="rect">
            <a:avLst/>
          </a:prstGeom>
        </p:spPr>
        <p:txBody>
          <a:bodyPr wrap="square">
            <a:spAutoFit/>
          </a:bodyPr>
          <a:lstStyle/>
          <a:p>
            <a:r>
              <a:rPr lang="en-US" sz="2400" b="1" u="sng" dirty="0" smtClean="0"/>
              <a:t>Batteries &amp; Chargers</a:t>
            </a:r>
          </a:p>
        </p:txBody>
      </p:sp>
      <p:pic>
        <p:nvPicPr>
          <p:cNvPr id="1026" name="Picture 2"/>
          <p:cNvPicPr>
            <a:picLocks noChangeAspect="1" noChangeArrowheads="1"/>
          </p:cNvPicPr>
          <p:nvPr/>
        </p:nvPicPr>
        <p:blipFill>
          <a:blip r:embed="rId4" cstate="print"/>
          <a:srcRect/>
          <a:stretch>
            <a:fillRect/>
          </a:stretch>
        </p:blipFill>
        <p:spPr bwMode="auto">
          <a:xfrm>
            <a:off x="0" y="4343400"/>
            <a:ext cx="30480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a:t>Travel Tips</a:t>
            </a:r>
          </a:p>
        </p:txBody>
      </p:sp>
      <p:sp>
        <p:nvSpPr>
          <p:cNvPr id="63491" name="Rectangle 3"/>
          <p:cNvSpPr>
            <a:spLocks noGrp="1" noChangeArrowheads="1"/>
          </p:cNvSpPr>
          <p:nvPr>
            <p:ph type="body" idx="1"/>
          </p:nvPr>
        </p:nvSpPr>
        <p:spPr/>
        <p:txBody>
          <a:bodyPr/>
          <a:lstStyle/>
          <a:p>
            <a:pPr lvl="1"/>
            <a:r>
              <a:rPr lang="en-US" dirty="0"/>
              <a:t>Keep load tilted back</a:t>
            </a:r>
          </a:p>
          <a:p>
            <a:pPr lvl="1"/>
            <a:r>
              <a:rPr lang="en-US" dirty="0"/>
              <a:t>Keep forks close to floor</a:t>
            </a:r>
          </a:p>
          <a:p>
            <a:pPr lvl="1"/>
            <a:r>
              <a:rPr lang="en-US" dirty="0"/>
              <a:t>Slow, steady travel speed</a:t>
            </a:r>
          </a:p>
          <a:p>
            <a:pPr lvl="1"/>
            <a:r>
              <a:rPr lang="en-US" dirty="0"/>
              <a:t>Observe speed limits</a:t>
            </a:r>
          </a:p>
          <a:p>
            <a:pPr lvl="1"/>
            <a:r>
              <a:rPr lang="en-US" dirty="0"/>
              <a:t>Stay in floor markings and lanes</a:t>
            </a:r>
          </a:p>
          <a:p>
            <a:pPr lvl="1"/>
            <a:r>
              <a:rPr lang="en-US" dirty="0"/>
              <a:t>Drive in reverse if vision obstructed</a:t>
            </a:r>
          </a:p>
          <a:p>
            <a:pPr lvl="1"/>
            <a:r>
              <a:rPr lang="en-US" dirty="0"/>
              <a:t>Never turn on slope or ramp</a:t>
            </a:r>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t>Traffic and Pedestrians</a:t>
            </a:r>
          </a:p>
        </p:txBody>
      </p:sp>
      <p:sp>
        <p:nvSpPr>
          <p:cNvPr id="64515" name="Rectangle 3"/>
          <p:cNvSpPr>
            <a:spLocks noGrp="1" noChangeArrowheads="1"/>
          </p:cNvSpPr>
          <p:nvPr>
            <p:ph type="body" idx="1"/>
          </p:nvPr>
        </p:nvSpPr>
        <p:spPr/>
        <p:txBody>
          <a:bodyPr/>
          <a:lstStyle/>
          <a:p>
            <a:pPr lvl="1"/>
            <a:r>
              <a:rPr lang="en-US" dirty="0"/>
              <a:t>Wear seatbelt or operator restraints</a:t>
            </a:r>
          </a:p>
          <a:p>
            <a:pPr lvl="1"/>
            <a:r>
              <a:rPr lang="en-US" dirty="0"/>
              <a:t>Slow down, swing wide, turn smoothly</a:t>
            </a:r>
          </a:p>
          <a:p>
            <a:pPr lvl="1"/>
            <a:r>
              <a:rPr lang="en-US" dirty="0"/>
              <a:t>Stay three truck lengths back</a:t>
            </a:r>
          </a:p>
          <a:p>
            <a:pPr lvl="1"/>
            <a:r>
              <a:rPr lang="en-US" dirty="0"/>
              <a:t>Never swerve or pass at intersections</a:t>
            </a:r>
          </a:p>
          <a:p>
            <a:pPr lvl="1"/>
            <a:r>
              <a:rPr lang="en-US" dirty="0"/>
              <a:t>Pedestrians, emergency vehicles have right of way</a:t>
            </a: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a:t>Truck Operating Rules</a:t>
            </a:r>
          </a:p>
        </p:txBody>
      </p:sp>
      <p:sp>
        <p:nvSpPr>
          <p:cNvPr id="65539" name="Rectangle 3"/>
          <p:cNvSpPr>
            <a:spLocks noGrp="1" noChangeArrowheads="1"/>
          </p:cNvSpPr>
          <p:nvPr>
            <p:ph type="body" idx="1"/>
          </p:nvPr>
        </p:nvSpPr>
        <p:spPr/>
        <p:txBody>
          <a:bodyPr/>
          <a:lstStyle/>
          <a:p>
            <a:pPr lvl="1"/>
            <a:r>
              <a:rPr lang="en-US" dirty="0"/>
              <a:t>Don’t drive up to people in front of a fixed object</a:t>
            </a:r>
          </a:p>
          <a:p>
            <a:pPr lvl="1"/>
            <a:r>
              <a:rPr lang="en-US" dirty="0"/>
              <a:t>Don’t block doors, exits, emergency supplies</a:t>
            </a:r>
          </a:p>
          <a:p>
            <a:pPr lvl="1"/>
            <a:r>
              <a:rPr lang="en-US" dirty="0"/>
              <a:t>Keep controls, hands and feet clean</a:t>
            </a:r>
          </a:p>
          <a:p>
            <a:pPr lvl="1"/>
            <a:r>
              <a:rPr lang="en-US" dirty="0"/>
              <a:t>Keep head and body within truck</a:t>
            </a:r>
          </a:p>
          <a:p>
            <a:pPr lvl="1"/>
            <a:r>
              <a:rPr lang="en-US" dirty="0"/>
              <a:t>Don’t give rides</a:t>
            </a:r>
          </a:p>
          <a:p>
            <a:pPr lvl="1"/>
            <a:r>
              <a:rPr lang="en-US" dirty="0"/>
              <a:t>Don’t race or clown around</a:t>
            </a:r>
          </a:p>
          <a:p>
            <a:pPr lvl="1"/>
            <a:r>
              <a:rPr lang="en-US" dirty="0"/>
              <a:t>Don’t use forks as pushers</a:t>
            </a: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dirty="0"/>
              <a:t>If Off the Truck</a:t>
            </a:r>
          </a:p>
        </p:txBody>
      </p:sp>
      <p:sp>
        <p:nvSpPr>
          <p:cNvPr id="66563" name="Rectangle 3"/>
          <p:cNvSpPr>
            <a:spLocks noGrp="1" noChangeArrowheads="1"/>
          </p:cNvSpPr>
          <p:nvPr>
            <p:ph type="body" idx="1"/>
          </p:nvPr>
        </p:nvSpPr>
        <p:spPr/>
        <p:txBody>
          <a:bodyPr/>
          <a:lstStyle/>
          <a:p>
            <a:pPr lvl="1"/>
            <a:r>
              <a:rPr lang="en-US" dirty="0"/>
              <a:t>Lower forks</a:t>
            </a:r>
          </a:p>
          <a:p>
            <a:pPr lvl="1"/>
            <a:r>
              <a:rPr lang="en-US" dirty="0"/>
              <a:t>Controls in neutral</a:t>
            </a:r>
          </a:p>
          <a:p>
            <a:pPr lvl="1"/>
            <a:r>
              <a:rPr lang="en-US" dirty="0"/>
              <a:t>Set parking brake</a:t>
            </a:r>
          </a:p>
          <a:p>
            <a:pPr lvl="1"/>
            <a:r>
              <a:rPr lang="en-US" dirty="0"/>
              <a:t>Chock wheels on slope</a:t>
            </a:r>
          </a:p>
          <a:p>
            <a:pPr lvl="1"/>
            <a:r>
              <a:rPr lang="en-US" dirty="0"/>
              <a:t>Turn off truck if</a:t>
            </a:r>
          </a:p>
          <a:p>
            <a:pPr lvl="2"/>
            <a:r>
              <a:rPr lang="en-US" dirty="0"/>
              <a:t>More than 25 feet away</a:t>
            </a:r>
          </a:p>
          <a:p>
            <a:pPr lvl="2"/>
            <a:r>
              <a:rPr lang="en-US" dirty="0"/>
              <a:t>Out of view</a:t>
            </a: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a:t>Lifting People</a:t>
            </a:r>
          </a:p>
        </p:txBody>
      </p:sp>
      <p:sp>
        <p:nvSpPr>
          <p:cNvPr id="67587" name="Rectangle 3"/>
          <p:cNvSpPr>
            <a:spLocks noGrp="1" noChangeArrowheads="1"/>
          </p:cNvSpPr>
          <p:nvPr>
            <p:ph type="body" idx="1"/>
          </p:nvPr>
        </p:nvSpPr>
        <p:spPr/>
        <p:txBody>
          <a:bodyPr/>
          <a:lstStyle/>
          <a:p>
            <a:pPr lvl="1"/>
            <a:r>
              <a:rPr lang="en-US" dirty="0"/>
              <a:t>Check combined weight</a:t>
            </a:r>
          </a:p>
          <a:p>
            <a:pPr lvl="1"/>
            <a:r>
              <a:rPr lang="en-US" dirty="0"/>
              <a:t>Inspect platform</a:t>
            </a:r>
          </a:p>
          <a:p>
            <a:pPr lvl="1"/>
            <a:r>
              <a:rPr lang="en-US" dirty="0"/>
              <a:t>Watch for overhead hazards</a:t>
            </a:r>
          </a:p>
          <a:p>
            <a:pPr lvl="1"/>
            <a:r>
              <a:rPr lang="en-US" dirty="0"/>
              <a:t>Use fall protection when required</a:t>
            </a:r>
          </a:p>
          <a:p>
            <a:pPr lvl="1"/>
            <a:r>
              <a:rPr lang="en-US" dirty="0"/>
              <a:t>Remove people to move truck</a:t>
            </a:r>
          </a:p>
          <a:p>
            <a:pPr lvl="1"/>
            <a:r>
              <a:rPr lang="en-US" dirty="0"/>
              <a:t>Don’t allow anyone under raised forks</a:t>
            </a:r>
          </a:p>
          <a:p>
            <a:pPr lvl="1"/>
            <a:r>
              <a:rPr lang="en-US" dirty="0"/>
              <a:t>Never use forks to elevate equipment to work on</a:t>
            </a: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dirty="0"/>
              <a:t>Types of Equipment</a:t>
            </a:r>
          </a:p>
        </p:txBody>
      </p:sp>
      <p:sp>
        <p:nvSpPr>
          <p:cNvPr id="68611" name="Rectangle 3"/>
          <p:cNvSpPr>
            <a:spLocks noGrp="1" noChangeArrowheads="1"/>
          </p:cNvSpPr>
          <p:nvPr>
            <p:ph type="body" idx="1"/>
          </p:nvPr>
        </p:nvSpPr>
        <p:spPr/>
        <p:txBody>
          <a:bodyPr/>
          <a:lstStyle/>
          <a:p>
            <a:pPr lvl="1"/>
            <a:r>
              <a:rPr lang="en-US" dirty="0"/>
              <a:t>Most common:</a:t>
            </a:r>
          </a:p>
          <a:p>
            <a:pPr lvl="2"/>
            <a:r>
              <a:rPr lang="en-US" dirty="0"/>
              <a:t>Counterbalanced sit-down lift truck</a:t>
            </a:r>
          </a:p>
          <a:p>
            <a:pPr lvl="1"/>
            <a:r>
              <a:rPr lang="en-US" dirty="0"/>
              <a:t>Narrow aisles, tight spaces:</a:t>
            </a:r>
          </a:p>
          <a:p>
            <a:pPr lvl="2"/>
            <a:r>
              <a:rPr lang="en-US" dirty="0" smtClean="0"/>
              <a:t>High lift </a:t>
            </a:r>
            <a:r>
              <a:rPr lang="en-US" dirty="0"/>
              <a:t>straddle truck</a:t>
            </a:r>
          </a:p>
          <a:p>
            <a:pPr lvl="2"/>
            <a:r>
              <a:rPr lang="en-US" dirty="0" smtClean="0"/>
              <a:t>Order picker</a:t>
            </a:r>
            <a:endParaRPr lang="en-US" dirty="0"/>
          </a:p>
          <a:p>
            <a:pPr lvl="2"/>
            <a:r>
              <a:rPr lang="en-US" dirty="0"/>
              <a:t>Swing mast or turret truck</a:t>
            </a: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dirty="0"/>
              <a:t>Types of Equipment </a:t>
            </a:r>
            <a:br>
              <a:rPr lang="en-US" dirty="0"/>
            </a:br>
            <a:r>
              <a:rPr lang="en-US" sz="2000" dirty="0"/>
              <a:t> (cont.)</a:t>
            </a:r>
          </a:p>
        </p:txBody>
      </p:sp>
      <p:sp>
        <p:nvSpPr>
          <p:cNvPr id="69635" name="Rectangle 3"/>
          <p:cNvSpPr>
            <a:spLocks noGrp="1" noChangeArrowheads="1"/>
          </p:cNvSpPr>
          <p:nvPr>
            <p:ph type="body" idx="1"/>
          </p:nvPr>
        </p:nvSpPr>
        <p:spPr/>
        <p:txBody>
          <a:bodyPr/>
          <a:lstStyle/>
          <a:p>
            <a:pPr lvl="1"/>
            <a:r>
              <a:rPr lang="en-US" dirty="0"/>
              <a:t>High racks:</a:t>
            </a:r>
          </a:p>
          <a:p>
            <a:pPr lvl="2"/>
            <a:r>
              <a:rPr lang="en-US" dirty="0"/>
              <a:t>Reach truck</a:t>
            </a:r>
          </a:p>
          <a:p>
            <a:pPr lvl="2"/>
            <a:r>
              <a:rPr lang="en-US" dirty="0"/>
              <a:t>High reach truck </a:t>
            </a:r>
          </a:p>
          <a:p>
            <a:pPr lvl="1"/>
            <a:r>
              <a:rPr lang="en-US" dirty="0"/>
              <a:t>Rough terrain:</a:t>
            </a:r>
          </a:p>
          <a:p>
            <a:pPr lvl="2"/>
            <a:r>
              <a:rPr lang="en-US" dirty="0"/>
              <a:t>Class 7</a:t>
            </a:r>
          </a:p>
          <a:p>
            <a:pPr lvl="2"/>
            <a:r>
              <a:rPr lang="en-US" dirty="0"/>
              <a:t>For lumber, heavy equipment</a:t>
            </a:r>
          </a:p>
          <a:p>
            <a:pPr lvl="2"/>
            <a:r>
              <a:rPr lang="en-US" dirty="0"/>
              <a:t>Tires, cab for outdoor use</a:t>
            </a:r>
          </a:p>
          <a:p>
            <a:pPr lvl="2"/>
            <a:r>
              <a:rPr lang="en-US" dirty="0"/>
              <a:t>Diesel </a:t>
            </a:r>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t>Hazardous Operating Conditions</a:t>
            </a:r>
          </a:p>
        </p:txBody>
      </p:sp>
      <p:sp>
        <p:nvSpPr>
          <p:cNvPr id="70659" name="Rectangle 3"/>
          <p:cNvSpPr>
            <a:spLocks noGrp="1" noChangeArrowheads="1"/>
          </p:cNvSpPr>
          <p:nvPr>
            <p:ph type="body" idx="1"/>
          </p:nvPr>
        </p:nvSpPr>
        <p:spPr/>
        <p:txBody>
          <a:bodyPr/>
          <a:lstStyle/>
          <a:p>
            <a:pPr lvl="1"/>
            <a:r>
              <a:rPr lang="en-US" dirty="0"/>
              <a:t>Activities</a:t>
            </a:r>
          </a:p>
          <a:p>
            <a:pPr lvl="1"/>
            <a:r>
              <a:rPr lang="en-US" dirty="0"/>
              <a:t>Environments</a:t>
            </a:r>
          </a:p>
          <a:p>
            <a:pPr lvl="1"/>
            <a:r>
              <a:rPr lang="en-US" dirty="0"/>
              <a:t>Locations</a:t>
            </a: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Hazardous Activities</a:t>
            </a:r>
          </a:p>
        </p:txBody>
      </p:sp>
      <p:sp>
        <p:nvSpPr>
          <p:cNvPr id="71683" name="Rectangle 3"/>
          <p:cNvSpPr>
            <a:spLocks noGrp="1" noChangeArrowheads="1"/>
          </p:cNvSpPr>
          <p:nvPr>
            <p:ph type="body" idx="1"/>
          </p:nvPr>
        </p:nvSpPr>
        <p:spPr/>
        <p:txBody>
          <a:bodyPr/>
          <a:lstStyle/>
          <a:p>
            <a:pPr lvl="1"/>
            <a:r>
              <a:rPr lang="en-US" dirty="0"/>
              <a:t>Slopes</a:t>
            </a:r>
          </a:p>
          <a:p>
            <a:pPr lvl="1"/>
            <a:r>
              <a:rPr lang="en-US" dirty="0"/>
              <a:t>Ramps</a:t>
            </a:r>
          </a:p>
          <a:p>
            <a:pPr lvl="1"/>
            <a:r>
              <a:rPr lang="en-US" dirty="0"/>
              <a:t>Docks</a:t>
            </a:r>
          </a:p>
          <a:p>
            <a:pPr lvl="1"/>
            <a:r>
              <a:rPr lang="en-US" dirty="0"/>
              <a:t>Containers</a:t>
            </a:r>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dirty="0"/>
              <a:t>Slopes and Ramps</a:t>
            </a:r>
          </a:p>
        </p:txBody>
      </p:sp>
      <p:sp>
        <p:nvSpPr>
          <p:cNvPr id="72707" name="Rectangle 3"/>
          <p:cNvSpPr>
            <a:spLocks noGrp="1" noChangeArrowheads="1"/>
          </p:cNvSpPr>
          <p:nvPr>
            <p:ph type="body" idx="1"/>
          </p:nvPr>
        </p:nvSpPr>
        <p:spPr/>
        <p:txBody>
          <a:bodyPr/>
          <a:lstStyle/>
          <a:p>
            <a:pPr lvl="1"/>
            <a:r>
              <a:rPr lang="en-US" dirty="0"/>
              <a:t>Keeps wheels from edge</a:t>
            </a:r>
          </a:p>
          <a:p>
            <a:pPr lvl="1"/>
            <a:r>
              <a:rPr lang="en-US" dirty="0"/>
              <a:t>Keep load on high side</a:t>
            </a:r>
          </a:p>
          <a:p>
            <a:pPr lvl="1"/>
            <a:r>
              <a:rPr lang="en-US" dirty="0"/>
              <a:t>Don’t turn around</a:t>
            </a:r>
          </a:p>
          <a:p>
            <a:pPr lvl="1"/>
            <a:r>
              <a:rPr lang="en-US" dirty="0"/>
              <a:t>When empty, back up slope and drive down forward</a:t>
            </a:r>
          </a:p>
          <a:p>
            <a:pPr lvl="1"/>
            <a:r>
              <a:rPr lang="en-US" dirty="0"/>
              <a:t>Use spotter, side rails, warning systems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1066800"/>
            <a:ext cx="5105400" cy="5562600"/>
          </a:xfrm>
        </p:spPr>
        <p:txBody>
          <a:bodyPr>
            <a:normAutofit lnSpcReduction="10000"/>
          </a:bodyPr>
          <a:lstStyle/>
          <a:p>
            <a:pPr>
              <a:buClr>
                <a:srgbClr val="FF0000"/>
              </a:buClr>
              <a:buFont typeface="Wingdings" pitchFamily="2" charset="2"/>
              <a:buChar char="Ü"/>
            </a:pPr>
            <a:r>
              <a:rPr lang="en-US" dirty="0" smtClean="0"/>
              <a:t>In some electric forklifts, the battery is used as the truck counterweight. </a:t>
            </a:r>
          </a:p>
          <a:p>
            <a:pPr>
              <a:buClr>
                <a:srgbClr val="FF0000"/>
              </a:buClr>
              <a:buFont typeface="Wingdings" pitchFamily="2" charset="2"/>
              <a:buChar char="Ü"/>
            </a:pPr>
            <a:r>
              <a:rPr lang="en-US" dirty="0" smtClean="0"/>
              <a:t> The forklift lifting capacity is based on the battery being a specified minimum weight.  </a:t>
            </a:r>
          </a:p>
          <a:p>
            <a:pPr>
              <a:buClr>
                <a:srgbClr val="FF0000"/>
              </a:buClr>
              <a:buFont typeface="Wingdings" pitchFamily="2" charset="2"/>
              <a:buChar char="Ü"/>
            </a:pPr>
            <a:r>
              <a:rPr lang="en-US" dirty="0" smtClean="0"/>
              <a:t>  The battery minimum weight will be listed on the truck nameplate along with the maximum amp-hour capacity of the battery. </a:t>
            </a:r>
          </a:p>
          <a:p>
            <a:endParaRPr lang="en-US" dirty="0"/>
          </a:p>
        </p:txBody>
      </p:sp>
      <p:sp>
        <p:nvSpPr>
          <p:cNvPr id="4" name="Title 4"/>
          <p:cNvSpPr>
            <a:spLocks noGrp="1"/>
          </p:cNvSpPr>
          <p:nvPr>
            <p:ph type="title"/>
          </p:nvPr>
        </p:nvSpPr>
        <p:spPr>
          <a:xfrm>
            <a:off x="1752600" y="0"/>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4" descr="Powered industrial trucks 072.jpg"/>
          <p:cNvPicPr>
            <a:picLocks noChangeAspect="1"/>
          </p:cNvPicPr>
          <p:nvPr/>
        </p:nvPicPr>
        <p:blipFill>
          <a:blip r:embed="rId2" cstate="print"/>
          <a:stretch>
            <a:fillRect/>
          </a:stretch>
        </p:blipFill>
        <p:spPr>
          <a:xfrm>
            <a:off x="0" y="1127760"/>
            <a:ext cx="3962400" cy="5501640"/>
          </a:xfrm>
          <a:prstGeom prst="rect">
            <a:avLst/>
          </a:prstGeom>
        </p:spPr>
      </p:pic>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dirty="0"/>
              <a:t>Docks and Containers</a:t>
            </a:r>
          </a:p>
        </p:txBody>
      </p:sp>
      <p:sp>
        <p:nvSpPr>
          <p:cNvPr id="73731" name="Rectangle 3"/>
          <p:cNvSpPr>
            <a:spLocks noGrp="1" noChangeArrowheads="1"/>
          </p:cNvSpPr>
          <p:nvPr>
            <p:ph type="body" idx="1"/>
          </p:nvPr>
        </p:nvSpPr>
        <p:spPr/>
        <p:txBody>
          <a:bodyPr/>
          <a:lstStyle/>
          <a:p>
            <a:pPr lvl="1"/>
            <a:r>
              <a:rPr lang="en-US" dirty="0"/>
              <a:t>Secure </a:t>
            </a:r>
            <a:r>
              <a:rPr lang="en-US" dirty="0" smtClean="0"/>
              <a:t>dock boards </a:t>
            </a:r>
            <a:r>
              <a:rPr lang="en-US" dirty="0"/>
              <a:t>and </a:t>
            </a:r>
            <a:r>
              <a:rPr lang="en-US" dirty="0" smtClean="0"/>
              <a:t>bridge plates</a:t>
            </a:r>
            <a:endParaRPr lang="en-US" dirty="0"/>
          </a:p>
          <a:p>
            <a:pPr lvl="1"/>
            <a:r>
              <a:rPr lang="en-US" dirty="0"/>
              <a:t>Keep level, clean and dry</a:t>
            </a:r>
          </a:p>
          <a:p>
            <a:pPr lvl="1"/>
            <a:r>
              <a:rPr lang="en-US" dirty="0"/>
              <a:t>Chock trailer &amp; railcar wheels  </a:t>
            </a:r>
          </a:p>
          <a:p>
            <a:pPr lvl="1"/>
            <a:r>
              <a:rPr lang="en-US" dirty="0"/>
              <a:t>Set trailer brakes, put on steel jacks</a:t>
            </a:r>
          </a:p>
          <a:p>
            <a:pPr lvl="1"/>
            <a:r>
              <a:rPr lang="en-US" dirty="0"/>
              <a:t>Check strength of floor, light, height</a:t>
            </a:r>
          </a:p>
          <a:p>
            <a:pPr lvl="1"/>
            <a:r>
              <a:rPr lang="en-US" dirty="0"/>
              <a:t>Use spotter, side rails, warning systems</a:t>
            </a:r>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t>Hazardous Environments </a:t>
            </a:r>
          </a:p>
        </p:txBody>
      </p:sp>
      <p:sp>
        <p:nvSpPr>
          <p:cNvPr id="74755" name="Rectangle 3"/>
          <p:cNvSpPr>
            <a:spLocks noGrp="1" noChangeArrowheads="1"/>
          </p:cNvSpPr>
          <p:nvPr>
            <p:ph type="body" idx="1"/>
          </p:nvPr>
        </p:nvSpPr>
        <p:spPr/>
        <p:txBody>
          <a:bodyPr/>
          <a:lstStyle/>
          <a:p>
            <a:pPr lvl="1"/>
            <a:r>
              <a:rPr lang="en-US" dirty="0"/>
              <a:t>Chemical exposures</a:t>
            </a:r>
          </a:p>
          <a:p>
            <a:pPr lvl="1"/>
            <a:r>
              <a:rPr lang="en-US" dirty="0"/>
              <a:t>Leaks</a:t>
            </a:r>
          </a:p>
          <a:p>
            <a:pPr lvl="1"/>
            <a:r>
              <a:rPr lang="en-US" dirty="0"/>
              <a:t>Workplace emergencies</a:t>
            </a:r>
          </a:p>
          <a:p>
            <a:pPr lvl="1"/>
            <a:r>
              <a:rPr lang="en-US" dirty="0"/>
              <a:t>Fumes from lift truck</a:t>
            </a:r>
          </a:p>
          <a:p>
            <a:pPr lvl="1"/>
            <a:r>
              <a:rPr lang="en-US" dirty="0"/>
              <a:t>Learn in training</a:t>
            </a:r>
          </a:p>
          <a:p>
            <a:pPr lvl="1"/>
            <a:r>
              <a:rPr lang="en-US" dirty="0"/>
              <a:t>May need PPE</a:t>
            </a:r>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Carbon Monoxide</a:t>
            </a:r>
          </a:p>
        </p:txBody>
      </p:sp>
      <p:sp>
        <p:nvSpPr>
          <p:cNvPr id="75779" name="Rectangle 3"/>
          <p:cNvSpPr>
            <a:spLocks noGrp="1" noChangeArrowheads="1"/>
          </p:cNvSpPr>
          <p:nvPr>
            <p:ph type="body" idx="1"/>
          </p:nvPr>
        </p:nvSpPr>
        <p:spPr/>
        <p:txBody>
          <a:bodyPr/>
          <a:lstStyle/>
          <a:p>
            <a:pPr lvl="1"/>
            <a:r>
              <a:rPr lang="en-US" dirty="0"/>
              <a:t>Diesel, gasoline, propane trucks</a:t>
            </a:r>
          </a:p>
          <a:p>
            <a:pPr lvl="1"/>
            <a:r>
              <a:rPr lang="en-US" dirty="0"/>
              <a:t>Colorless, odorless</a:t>
            </a:r>
          </a:p>
          <a:p>
            <a:pPr lvl="1"/>
            <a:r>
              <a:rPr lang="en-US" dirty="0"/>
              <a:t>Unsafe in enclosed area</a:t>
            </a:r>
          </a:p>
          <a:p>
            <a:pPr lvl="1"/>
            <a:r>
              <a:rPr lang="en-US" dirty="0"/>
              <a:t>Doors open, ventilation running</a:t>
            </a: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a:t>Carbon Monoxide Poisoning</a:t>
            </a:r>
          </a:p>
        </p:txBody>
      </p:sp>
      <p:sp>
        <p:nvSpPr>
          <p:cNvPr id="76803" name="Rectangle 3"/>
          <p:cNvSpPr>
            <a:spLocks noGrp="1" noChangeArrowheads="1"/>
          </p:cNvSpPr>
          <p:nvPr>
            <p:ph type="body" idx="1"/>
          </p:nvPr>
        </p:nvSpPr>
        <p:spPr/>
        <p:txBody>
          <a:bodyPr/>
          <a:lstStyle/>
          <a:p>
            <a:pPr lvl="1"/>
            <a:r>
              <a:rPr lang="en-US" dirty="0"/>
              <a:t>Weak</a:t>
            </a:r>
          </a:p>
          <a:p>
            <a:pPr lvl="1"/>
            <a:r>
              <a:rPr lang="en-US" dirty="0"/>
              <a:t>Dizzy</a:t>
            </a:r>
          </a:p>
          <a:p>
            <a:pPr lvl="1"/>
            <a:r>
              <a:rPr lang="en-US" dirty="0"/>
              <a:t>Sleepy</a:t>
            </a:r>
          </a:p>
          <a:p>
            <a:pPr lvl="1"/>
            <a:r>
              <a:rPr lang="en-US" dirty="0"/>
              <a:t>Headache</a:t>
            </a:r>
          </a:p>
          <a:p>
            <a:pPr lvl="1"/>
            <a:r>
              <a:rPr lang="en-US" dirty="0"/>
              <a:t>Turn off truck</a:t>
            </a:r>
          </a:p>
          <a:p>
            <a:pPr lvl="1"/>
            <a:r>
              <a:rPr lang="en-US" dirty="0"/>
              <a:t>Seek fresh air immediately</a:t>
            </a: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a:t>Hazardous Locations </a:t>
            </a:r>
          </a:p>
        </p:txBody>
      </p:sp>
      <p:sp>
        <p:nvSpPr>
          <p:cNvPr id="77827" name="Rectangle 3"/>
          <p:cNvSpPr>
            <a:spLocks noGrp="1" noChangeArrowheads="1"/>
          </p:cNvSpPr>
          <p:nvPr>
            <p:ph type="body" idx="1"/>
          </p:nvPr>
        </p:nvSpPr>
        <p:spPr/>
        <p:txBody>
          <a:bodyPr/>
          <a:lstStyle/>
          <a:p>
            <a:r>
              <a:rPr lang="en-US" dirty="0"/>
              <a:t>Forklifts controlled or forbidden because of:</a:t>
            </a:r>
          </a:p>
          <a:p>
            <a:pPr lvl="1"/>
            <a:r>
              <a:rPr lang="en-US" dirty="0"/>
              <a:t>Explosive vapors or dusts</a:t>
            </a:r>
          </a:p>
          <a:p>
            <a:pPr lvl="1"/>
            <a:r>
              <a:rPr lang="en-US" dirty="0"/>
              <a:t>Possible product contamination</a:t>
            </a:r>
          </a:p>
          <a:p>
            <a:pPr lvl="1"/>
            <a:r>
              <a:rPr lang="en-US" dirty="0"/>
              <a:t>Emissions hazardous in confined space</a:t>
            </a:r>
          </a:p>
          <a:p>
            <a:pPr lvl="1"/>
            <a:r>
              <a:rPr lang="en-US" dirty="0"/>
              <a:t>Off limits areas explained in training</a:t>
            </a:r>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2057400"/>
            <a:ext cx="9144000" cy="1107996"/>
          </a:xfrm>
          <a:prstGeom prst="rect">
            <a:avLst/>
          </a:prstGeom>
          <a:noFill/>
          <a:effectLst>
            <a:glow rad="228600">
              <a:schemeClr val="accent2">
                <a:satMod val="175000"/>
                <a:alpha val="40000"/>
              </a:schemeClr>
            </a:glo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ANY QUESTIONS ?</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rot="20716022">
            <a:off x="762000" y="5334000"/>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5105400" y="990600"/>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rot="462691">
            <a:off x="7696200" y="4953000"/>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rot="981444">
            <a:off x="6366117" y="4867508"/>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rot="20698839">
            <a:off x="1938056" y="4863590"/>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rot="1193776">
            <a:off x="7086600" y="762000"/>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rot="1108920">
            <a:off x="1578475" y="3577737"/>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rot="688515">
            <a:off x="6486571" y="3480236"/>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Rectangle 12"/>
          <p:cNvSpPr/>
          <p:nvPr/>
        </p:nvSpPr>
        <p:spPr>
          <a:xfrm rot="887595">
            <a:off x="2774804" y="671900"/>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Rectangle 13"/>
          <p:cNvSpPr/>
          <p:nvPr/>
        </p:nvSpPr>
        <p:spPr>
          <a:xfrm rot="20445380">
            <a:off x="695141" y="660716"/>
            <a:ext cx="60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11682" name="Picture 2" descr="http://www.ecigarettedirect.co.uk/ashtray-blog/wp-content/uploads/2012/02/question.jpg"/>
          <p:cNvPicPr>
            <a:picLocks noChangeAspect="1" noChangeArrowheads="1"/>
          </p:cNvPicPr>
          <p:nvPr/>
        </p:nvPicPr>
        <p:blipFill>
          <a:blip r:embed="rId2" cstate="print"/>
          <a:srcRect/>
          <a:stretch>
            <a:fillRect/>
          </a:stretch>
        </p:blipFill>
        <p:spPr bwMode="auto">
          <a:xfrm>
            <a:off x="2971800" y="3124200"/>
            <a:ext cx="3133725" cy="3476626"/>
          </a:xfrm>
          <a:prstGeom prst="rect">
            <a:avLst/>
          </a:prstGeom>
          <a:noFill/>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04800" y="3962400"/>
            <a:ext cx="8686799"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 For Attending </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Good Luck On Your Test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10658" name="Picture 2" descr="http://industrysearch.com.au/Products/Images/p60613_8.jpg"/>
          <p:cNvPicPr>
            <a:picLocks noChangeAspect="1" noChangeArrowheads="1"/>
          </p:cNvPicPr>
          <p:nvPr/>
        </p:nvPicPr>
        <p:blipFill>
          <a:blip r:embed="rId2" cstate="print"/>
          <a:srcRect/>
          <a:stretch>
            <a:fillRect/>
          </a:stretch>
        </p:blipFill>
        <p:spPr bwMode="auto">
          <a:xfrm>
            <a:off x="1371600" y="0"/>
            <a:ext cx="6096000" cy="383434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4648200" cy="4876800"/>
          </a:xfrm>
        </p:spPr>
        <p:txBody>
          <a:bodyPr>
            <a:normAutofit fontScale="77500" lnSpcReduction="20000"/>
          </a:bodyPr>
          <a:lstStyle/>
          <a:p>
            <a:r>
              <a:rPr lang="en-US" dirty="0" smtClean="0"/>
              <a:t>Battery chargers must be matched to the battery being charged.  Always insure the charger is the same voltage as the battery being charged and that the charger has sufficient amp-hour capacity to charge the battery.    Always insure the battery is connected to the charger before starting the charging cycle.  Check the battery nameplate attached to the battery for information on the battery voltage, amp-hour capacity, and battery weight.  </a:t>
            </a:r>
            <a:endParaRPr lang="en-US"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5298" name="Picture 2"/>
          <p:cNvPicPr>
            <a:picLocks noChangeAspect="1" noChangeArrowheads="1"/>
          </p:cNvPicPr>
          <p:nvPr/>
        </p:nvPicPr>
        <p:blipFill>
          <a:blip r:embed="rId2" cstate="print"/>
          <a:srcRect/>
          <a:stretch>
            <a:fillRect/>
          </a:stretch>
        </p:blipFill>
        <p:spPr bwMode="auto">
          <a:xfrm>
            <a:off x="4953000" y="1295400"/>
            <a:ext cx="3581400" cy="3200400"/>
          </a:xfrm>
          <a:prstGeom prst="rect">
            <a:avLst/>
          </a:prstGeom>
          <a:noFill/>
          <a:ln w="9525">
            <a:noFill/>
            <a:miter lim="800000"/>
            <a:headEnd/>
            <a:tailEnd/>
          </a:ln>
        </p:spPr>
      </p:pic>
      <p:pic>
        <p:nvPicPr>
          <p:cNvPr id="55299" name="Picture 3"/>
          <p:cNvPicPr>
            <a:picLocks noChangeAspect="1" noChangeArrowheads="1"/>
          </p:cNvPicPr>
          <p:nvPr/>
        </p:nvPicPr>
        <p:blipFill>
          <a:blip r:embed="rId3" cstate="print"/>
          <a:srcRect/>
          <a:stretch>
            <a:fillRect/>
          </a:stretch>
        </p:blipFill>
        <p:spPr bwMode="auto">
          <a:xfrm rot="195520">
            <a:off x="4730474" y="3841539"/>
            <a:ext cx="4334731"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6322" name="Picture 2"/>
          <p:cNvPicPr>
            <a:picLocks noGrp="1" noChangeAspect="1" noChangeArrowheads="1"/>
          </p:cNvPicPr>
          <p:nvPr>
            <p:ph idx="1"/>
          </p:nvPr>
        </p:nvPicPr>
        <p:blipFill>
          <a:blip r:embed="rId2" cstate="print"/>
          <a:srcRect/>
          <a:stretch>
            <a:fillRect/>
          </a:stretch>
        </p:blipFill>
        <p:spPr bwMode="auto">
          <a:xfrm>
            <a:off x="4343400" y="1524000"/>
            <a:ext cx="4572000" cy="4525963"/>
          </a:xfrm>
          <a:prstGeom prst="rect">
            <a:avLst/>
          </a:prstGeom>
          <a:noFill/>
          <a:ln w="9525">
            <a:noFill/>
            <a:miter lim="800000"/>
            <a:headEnd/>
            <a:tailEnd/>
          </a:ln>
        </p:spPr>
      </p:pic>
      <p:sp>
        <p:nvSpPr>
          <p:cNvPr id="5" name="Rectangle 4"/>
          <p:cNvSpPr/>
          <p:nvPr/>
        </p:nvSpPr>
        <p:spPr>
          <a:xfrm>
            <a:off x="0" y="1371600"/>
            <a:ext cx="4495800" cy="5078313"/>
          </a:xfrm>
          <a:prstGeom prst="rect">
            <a:avLst/>
          </a:prstGeom>
        </p:spPr>
        <p:txBody>
          <a:bodyPr wrap="square">
            <a:spAutoFit/>
          </a:bodyPr>
          <a:lstStyle/>
          <a:p>
            <a:r>
              <a:rPr lang="en-US" sz="2400" b="1" u="sng" dirty="0" smtClean="0"/>
              <a:t>For best battery life</a:t>
            </a:r>
          </a:p>
          <a:p>
            <a:endParaRPr lang="en-US" sz="2000" dirty="0" smtClean="0"/>
          </a:p>
          <a:p>
            <a:pPr>
              <a:buClr>
                <a:srgbClr val="FF0000"/>
              </a:buClr>
              <a:buFont typeface="Wingdings" pitchFamily="2" charset="2"/>
              <a:buChar char="v"/>
            </a:pPr>
            <a:r>
              <a:rPr lang="en-US" sz="2000" dirty="0" smtClean="0"/>
              <a:t> Always keep the battery clean, and for flooded batteries, insure fluid levels are maintained. </a:t>
            </a:r>
          </a:p>
          <a:p>
            <a:pPr>
              <a:buClr>
                <a:srgbClr val="FF0000"/>
              </a:buClr>
              <a:buFont typeface="Wingdings" pitchFamily="2" charset="2"/>
              <a:buChar char="v"/>
            </a:pPr>
            <a:r>
              <a:rPr lang="en-US" sz="2000" dirty="0" smtClean="0"/>
              <a:t> As a general rule, charge the battery and let the battery rest for a period before use. </a:t>
            </a:r>
          </a:p>
          <a:p>
            <a:pPr>
              <a:buClr>
                <a:srgbClr val="FF0000"/>
              </a:buClr>
              <a:buFont typeface="Wingdings" pitchFamily="2" charset="2"/>
              <a:buChar char="v"/>
            </a:pPr>
            <a:r>
              <a:rPr lang="en-US" sz="2000" dirty="0" smtClean="0"/>
              <a:t> Do not discharge the battery below 80% of battery amp-hour capacity before recharging. Pay close attention to the battery level gauge and never operate below 20% remaining charge.</a:t>
            </a:r>
          </a:p>
          <a:p>
            <a:pPr>
              <a:buClr>
                <a:srgbClr val="FF0000"/>
              </a:buClr>
              <a:buFont typeface="Wingdings" pitchFamily="2" charset="2"/>
              <a:buChar char="v"/>
            </a:pPr>
            <a:r>
              <a:rPr lang="en-US" sz="2000" dirty="0" smtClean="0"/>
              <a:t>  Use an “equalizing” charge every  fifth charge to insure all cells are maintained at the same voltage.</a:t>
            </a:r>
            <a:endParaRPr lang="en-US"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Fork Lift trucks may be specifically labeled as to their acceptability for use in hazardous locations.  A labeled truck indicates the design has met the minimum standards  for this type of lift truck.</a:t>
            </a:r>
          </a:p>
          <a:p>
            <a:pPr>
              <a:buNone/>
            </a:pPr>
            <a:endParaRPr lang="en-US" dirty="0" smtClean="0"/>
          </a:p>
          <a:p>
            <a:pPr>
              <a:buFont typeface="Wingdings" pitchFamily="2" charset="2"/>
              <a:buChar char="Ø"/>
            </a:pPr>
            <a:r>
              <a:rPr lang="en-US" dirty="0" smtClean="0"/>
              <a:t> </a:t>
            </a:r>
            <a:r>
              <a:rPr lang="en-US" b="1" dirty="0" smtClean="0"/>
              <a:t>ANSI/UL 558</a:t>
            </a:r>
            <a:r>
              <a:rPr lang="en-US" dirty="0" smtClean="0"/>
              <a:t> for Engine Powered Trucks </a:t>
            </a:r>
          </a:p>
          <a:p>
            <a:pPr>
              <a:buFont typeface="Wingdings" pitchFamily="2" charset="2"/>
              <a:buChar char="Ø"/>
            </a:pPr>
            <a:r>
              <a:rPr lang="en-US" dirty="0" smtClean="0"/>
              <a:t> </a:t>
            </a:r>
            <a:r>
              <a:rPr lang="en-US" b="1" dirty="0" smtClean="0"/>
              <a:t>ANSI/UL 583</a:t>
            </a:r>
            <a:r>
              <a:rPr lang="en-US" dirty="0" smtClean="0"/>
              <a:t> for Electric Trucks</a:t>
            </a:r>
            <a:endParaRPr lang="en-US"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3810000" y="6096000"/>
            <a:ext cx="5334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4.19.4 (16) (b) (5) </a:t>
            </a:r>
            <a:endParaRPr lang="en-US" dirty="0"/>
          </a:p>
        </p:txBody>
      </p:sp>
      <p:sp>
        <p:nvSpPr>
          <p:cNvPr id="6" name="TextBox 5"/>
          <p:cNvSpPr txBox="1"/>
          <p:nvPr/>
        </p:nvSpPr>
        <p:spPr>
          <a:xfrm>
            <a:off x="3810000" y="6488668"/>
            <a:ext cx="5334000" cy="369332"/>
          </a:xfrm>
          <a:prstGeom prst="rect">
            <a:avLst/>
          </a:prstGeom>
          <a:solidFill>
            <a:srgbClr val="00B0F0"/>
          </a:solidFill>
        </p:spPr>
        <p:txBody>
          <a:bodyPr wrap="square" rtlCol="0">
            <a:spAutoFit/>
          </a:bodyPr>
          <a:lstStyle/>
          <a:p>
            <a:r>
              <a:rPr lang="en-US" dirty="0" smtClean="0"/>
              <a:t>Reference: ANSI/ITSDF B56..6-2005 5.6.2.1</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2057400" cy="1981200"/>
          </a:xfrm>
        </p:spPr>
        <p:txBody>
          <a:bodyPr>
            <a:normAutofit lnSpcReduction="10000"/>
          </a:bodyPr>
          <a:lstStyle/>
          <a:p>
            <a:r>
              <a:rPr lang="en-US" b="1" dirty="0" smtClean="0"/>
              <a:t>Fire and Electrical Hazard Labeling</a:t>
            </a:r>
            <a:endParaRPr lang="en-US" dirty="0"/>
          </a:p>
        </p:txBody>
      </p:sp>
      <p:sp>
        <p:nvSpPr>
          <p:cNvPr id="4" name="Title 4"/>
          <p:cNvSpPr>
            <a:spLocks noGrp="1"/>
          </p:cNvSpPr>
          <p:nvPr>
            <p:ph type="title"/>
          </p:nvPr>
        </p:nvSpPr>
        <p:spPr>
          <a:xfrm>
            <a:off x="1524000" y="0"/>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a:off x="304800" y="3276600"/>
            <a:ext cx="1796716" cy="2133600"/>
          </a:xfrm>
          <a:prstGeom prst="rect">
            <a:avLst/>
          </a:prstGeom>
          <a:noFill/>
          <a:ln w="9525">
            <a:noFill/>
            <a:miter lim="800000"/>
            <a:headEnd/>
            <a:tailEnd/>
          </a:ln>
        </p:spPr>
      </p:pic>
      <p:sp>
        <p:nvSpPr>
          <p:cNvPr id="5" name="Rectangle 4"/>
          <p:cNvSpPr/>
          <p:nvPr/>
        </p:nvSpPr>
        <p:spPr>
          <a:xfrm>
            <a:off x="2362200" y="914400"/>
            <a:ext cx="6629400" cy="4801314"/>
          </a:xfrm>
          <a:prstGeom prst="rect">
            <a:avLst/>
          </a:prstGeom>
          <a:solidFill>
            <a:schemeClr val="accent6"/>
          </a:solidFill>
        </p:spPr>
        <p:txBody>
          <a:bodyPr wrap="square">
            <a:spAutoFit/>
          </a:bodyPr>
          <a:lstStyle/>
          <a:p>
            <a:r>
              <a:rPr lang="en-US" b="1" dirty="0" smtClean="0"/>
              <a:t>Electric Trucks</a:t>
            </a:r>
            <a:endParaRPr lang="en-US" dirty="0" smtClean="0"/>
          </a:p>
          <a:p>
            <a:pPr>
              <a:buFont typeface="Wingdings" pitchFamily="2" charset="2"/>
              <a:buChar char="Ø"/>
            </a:pPr>
            <a:r>
              <a:rPr lang="en-US" dirty="0" smtClean="0"/>
              <a:t>Type </a:t>
            </a:r>
            <a:r>
              <a:rPr lang="en-US" b="1" dirty="0" smtClean="0"/>
              <a:t>“E”</a:t>
            </a:r>
            <a:r>
              <a:rPr lang="en-US" dirty="0" smtClean="0"/>
              <a:t> trucks meet the minimum standards for fire and electrical hazards. This is the most common designation for electric trucks.  </a:t>
            </a:r>
          </a:p>
          <a:p>
            <a:r>
              <a:rPr lang="en-US" b="1" dirty="0" smtClean="0">
                <a:solidFill>
                  <a:schemeClr val="bg1"/>
                </a:solidFill>
              </a:rPr>
              <a:t>Trucks labeled type E cannot be used in hazardous locations.</a:t>
            </a:r>
          </a:p>
          <a:p>
            <a:pPr>
              <a:buFont typeface="Wingdings" pitchFamily="2" charset="2"/>
              <a:buChar char="Ø"/>
            </a:pPr>
            <a:r>
              <a:rPr lang="en-US" dirty="0" smtClean="0"/>
              <a:t>Type </a:t>
            </a:r>
            <a:r>
              <a:rPr lang="en-US" b="1" dirty="0" smtClean="0"/>
              <a:t>“ES”</a:t>
            </a:r>
            <a:r>
              <a:rPr lang="en-US" dirty="0" smtClean="0"/>
              <a:t> trucks meet all the requirements of Type “E” trucks and have additional equipment to prevent the emission of sparks and limit the surface temperature of lift truck components.</a:t>
            </a:r>
            <a:br>
              <a:rPr lang="en-US" dirty="0" smtClean="0"/>
            </a:br>
            <a:r>
              <a:rPr lang="en-US" dirty="0" smtClean="0"/>
              <a:t>  </a:t>
            </a:r>
            <a:r>
              <a:rPr lang="en-US" b="1" dirty="0" smtClean="0">
                <a:solidFill>
                  <a:schemeClr val="bg1"/>
                </a:solidFill>
              </a:rPr>
              <a:t>Type “ES” trucks are not commonly found in the marketplace.</a:t>
            </a:r>
          </a:p>
          <a:p>
            <a:pPr>
              <a:buFont typeface="Wingdings" pitchFamily="2" charset="2"/>
              <a:buChar char="Ø"/>
            </a:pPr>
            <a:r>
              <a:rPr lang="en-US" dirty="0" smtClean="0"/>
              <a:t>Type </a:t>
            </a:r>
            <a:r>
              <a:rPr lang="en-US" b="1" dirty="0" smtClean="0"/>
              <a:t>“EE”</a:t>
            </a:r>
            <a:r>
              <a:rPr lang="en-US" dirty="0" smtClean="0"/>
              <a:t> trucks meet all the requirements of Type “E” and “ES” trucks and also have all electrical motors and spark producing electrical components completely enclosed.</a:t>
            </a:r>
            <a:br>
              <a:rPr lang="en-US" dirty="0" smtClean="0"/>
            </a:br>
            <a:r>
              <a:rPr lang="en-US" b="1" dirty="0" smtClean="0">
                <a:solidFill>
                  <a:schemeClr val="bg1"/>
                </a:solidFill>
              </a:rPr>
              <a:t>Type “EE” trucks are generally used where a hazardous environment has been identified.</a:t>
            </a:r>
          </a:p>
          <a:p>
            <a:pPr>
              <a:buFont typeface="Wingdings" pitchFamily="2" charset="2"/>
              <a:buChar char="Ø"/>
            </a:pPr>
            <a:r>
              <a:rPr lang="en-US" dirty="0" smtClean="0"/>
              <a:t>Type </a:t>
            </a:r>
            <a:r>
              <a:rPr lang="en-US" b="1" dirty="0" smtClean="0"/>
              <a:t>“EX”</a:t>
            </a:r>
            <a:r>
              <a:rPr lang="en-US" dirty="0" smtClean="0"/>
              <a:t> trucks are specially designed for use in atmospheres where flammable vapors, fibers or dust may be present. </a:t>
            </a:r>
            <a:br>
              <a:rPr lang="en-US" dirty="0" smtClean="0"/>
            </a:br>
            <a:r>
              <a:rPr lang="en-US" b="1" dirty="0" smtClean="0">
                <a:solidFill>
                  <a:schemeClr val="bg1"/>
                </a:solidFill>
              </a:rPr>
              <a:t>These trucks are constructed using no spark producing components along with other protective measures. </a:t>
            </a:r>
            <a:endParaRPr lang="en-US" b="1" dirty="0">
              <a:solidFill>
                <a:schemeClr val="bg1"/>
              </a:solidFill>
            </a:endParaRPr>
          </a:p>
        </p:txBody>
      </p:sp>
      <p:sp>
        <p:nvSpPr>
          <p:cNvPr id="6" name="TextBox 5"/>
          <p:cNvSpPr txBox="1"/>
          <p:nvPr/>
        </p:nvSpPr>
        <p:spPr>
          <a:xfrm>
            <a:off x="3810000" y="6172200"/>
            <a:ext cx="5334000" cy="381000"/>
          </a:xfrm>
          <a:prstGeom prst="rect">
            <a:avLst/>
          </a:prstGeom>
          <a:solidFill>
            <a:schemeClr val="accent2">
              <a:lumMod val="40000"/>
              <a:lumOff val="60000"/>
            </a:schemeClr>
          </a:solidFill>
        </p:spPr>
        <p:txBody>
          <a:bodyPr wrap="square" rtlCol="0">
            <a:spAutoFit/>
          </a:bodyPr>
          <a:lstStyle/>
          <a:p>
            <a:r>
              <a:rPr lang="en-US" dirty="0" smtClean="0"/>
              <a:t>Reference: ANSI/ITSDF B56.1-2009 4.19.4 (16) (b) (5) </a:t>
            </a:r>
            <a:endParaRPr lang="en-US" dirty="0"/>
          </a:p>
        </p:txBody>
      </p:sp>
      <p:sp>
        <p:nvSpPr>
          <p:cNvPr id="8" name="Rectangle 7"/>
          <p:cNvSpPr/>
          <p:nvPr/>
        </p:nvSpPr>
        <p:spPr>
          <a:xfrm>
            <a:off x="3810000" y="6488668"/>
            <a:ext cx="5334000" cy="369332"/>
          </a:xfrm>
          <a:prstGeom prst="rect">
            <a:avLst/>
          </a:prstGeom>
          <a:solidFill>
            <a:srgbClr val="92D050"/>
          </a:solidFill>
        </p:spPr>
        <p:txBody>
          <a:bodyPr wrap="square">
            <a:spAutoFit/>
          </a:bodyPr>
          <a:lstStyle/>
          <a:p>
            <a:r>
              <a:rPr lang="en-US" b="1" dirty="0" smtClean="0"/>
              <a:t>Reference OSHA  Standard 29CFR 1910.178 (b) (1-12) </a:t>
            </a:r>
            <a:endParaRPr lang="en-US" dirty="0"/>
          </a:p>
        </p:txBody>
      </p:sp>
      <p:sp>
        <p:nvSpPr>
          <p:cNvPr id="9" name="TextBox 8"/>
          <p:cNvSpPr txBox="1"/>
          <p:nvPr/>
        </p:nvSpPr>
        <p:spPr>
          <a:xfrm>
            <a:off x="3810000" y="5791200"/>
            <a:ext cx="5334000" cy="369332"/>
          </a:xfrm>
          <a:prstGeom prst="rect">
            <a:avLst/>
          </a:prstGeom>
          <a:solidFill>
            <a:srgbClr val="00B0F0"/>
          </a:solidFill>
        </p:spPr>
        <p:txBody>
          <a:bodyPr wrap="square" rtlCol="0">
            <a:spAutoFit/>
          </a:bodyPr>
          <a:lstStyle/>
          <a:p>
            <a:r>
              <a:rPr lang="en-US" dirty="0" smtClean="0"/>
              <a:t>Reference: ANSI/ITSDF B56..6-2005 5.6.2.2</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accent1">
              <a:lumMod val="40000"/>
              <a:lumOff val="60000"/>
            </a:schemeClr>
          </a:solidFill>
        </p:spPr>
        <p:txBody>
          <a:bodyPr>
            <a:normAutofit fontScale="40000" lnSpcReduction="20000"/>
          </a:bodyPr>
          <a:lstStyle/>
          <a:p>
            <a:endParaRPr lang="en-US" sz="8000" b="1" u="sng" dirty="0" smtClean="0"/>
          </a:p>
          <a:p>
            <a:pPr>
              <a:buNone/>
            </a:pPr>
            <a:endParaRPr lang="en-US" sz="8000" b="1" u="sng" dirty="0" smtClean="0"/>
          </a:p>
          <a:p>
            <a:r>
              <a:rPr lang="en-US" sz="7000" b="1" u="sng" dirty="0" smtClean="0"/>
              <a:t>Fire and Electrical Hazard Labeling </a:t>
            </a:r>
            <a:r>
              <a:rPr lang="en-US" sz="7000" b="1" dirty="0" smtClean="0"/>
              <a:t>            </a:t>
            </a:r>
          </a:p>
          <a:p>
            <a:pPr>
              <a:buNone/>
            </a:pPr>
            <a:r>
              <a:rPr lang="en-US" sz="7000" b="1" dirty="0" smtClean="0"/>
              <a:t>	 </a:t>
            </a:r>
            <a:r>
              <a:rPr lang="en-US" sz="7000" b="1" u="sng" dirty="0" smtClean="0"/>
              <a:t>IC Engine Powered Trucks</a:t>
            </a:r>
            <a:endParaRPr lang="en-US" sz="5000" b="1" u="sng" dirty="0" smtClean="0"/>
          </a:p>
          <a:p>
            <a:pPr>
              <a:buNone/>
            </a:pPr>
            <a:r>
              <a:rPr lang="en-US" sz="6000" dirty="0" smtClean="0"/>
              <a:t>	IC engine powered trucks are labeled according to the fuel used to power the lift truck.</a:t>
            </a:r>
          </a:p>
          <a:p>
            <a:pPr>
              <a:buFont typeface="Wingdings" pitchFamily="2" charset="2"/>
              <a:buChar char="Ø"/>
            </a:pPr>
            <a:r>
              <a:rPr lang="en-US" sz="6000" b="1" dirty="0" smtClean="0"/>
              <a:t>Type “G” trucks </a:t>
            </a:r>
            <a:r>
              <a:rPr lang="en-US" sz="6000" dirty="0" smtClean="0"/>
              <a:t>are gasoline fueled and meet the minimum standards for fire hazards.</a:t>
            </a:r>
            <a:br>
              <a:rPr lang="en-US" sz="6000" dirty="0" smtClean="0"/>
            </a:br>
            <a:r>
              <a:rPr lang="en-US" sz="6000" dirty="0" smtClean="0"/>
              <a:t>This is the most common designation found on gasoline fueled lift trucks</a:t>
            </a:r>
          </a:p>
          <a:p>
            <a:pPr>
              <a:buClr>
                <a:srgbClr val="FF0000"/>
              </a:buClr>
              <a:buFont typeface="Wingdings" pitchFamily="2" charset="2"/>
              <a:buChar char="v"/>
            </a:pPr>
            <a:r>
              <a:rPr lang="en-US" sz="6000" b="1" u="sng" dirty="0" smtClean="0"/>
              <a:t>Trucks labeled “G” are not used in hazardous locations.</a:t>
            </a:r>
            <a:r>
              <a:rPr lang="en-US" sz="6000" b="1" dirty="0" smtClean="0"/>
              <a:t> </a:t>
            </a:r>
            <a:endParaRPr lang="en-US" sz="6000" b="1" dirty="0" smtClean="0">
              <a:solidFill>
                <a:schemeClr val="bg1"/>
              </a:solidFill>
            </a:endParaRPr>
          </a:p>
          <a:p>
            <a:pPr>
              <a:buClr>
                <a:schemeClr val="tx1"/>
              </a:buClr>
              <a:buFont typeface="Wingdings" pitchFamily="2" charset="2"/>
              <a:buChar char="Ø"/>
            </a:pPr>
            <a:r>
              <a:rPr lang="en-US" sz="6000" b="1" dirty="0" smtClean="0"/>
              <a:t>	Type “GS” trucks </a:t>
            </a:r>
            <a:r>
              <a:rPr lang="en-US" sz="6000" dirty="0" smtClean="0"/>
              <a:t>are gasoline fueled and meet all requirements of a Type “G” truck and have other equipment installed to the electrical system, fuel system, and exhaust system to allow them to be used in certain hazardous applications.</a:t>
            </a:r>
          </a:p>
          <a:p>
            <a:pPr>
              <a:buClr>
                <a:srgbClr val="FF0000"/>
              </a:buClr>
              <a:buFont typeface="Wingdings" pitchFamily="2" charset="2"/>
              <a:buChar char="v"/>
            </a:pPr>
            <a:r>
              <a:rPr lang="en-US" sz="6000" b="1" u="sng" dirty="0" smtClean="0"/>
              <a:t>Type “GS” trucks are used in similar applications to Type “EE” electric trucks</a:t>
            </a:r>
            <a:r>
              <a:rPr lang="en-US" sz="6400" b="1" u="sng" dirty="0" smtClean="0"/>
              <a:t>.</a:t>
            </a:r>
          </a:p>
        </p:txBody>
      </p:sp>
      <p:sp>
        <p:nvSpPr>
          <p:cNvPr id="4" name="Title 4"/>
          <p:cNvSpPr>
            <a:spLocks noGrp="1"/>
          </p:cNvSpPr>
          <p:nvPr>
            <p:ph type="title"/>
          </p:nvPr>
        </p:nvSpPr>
        <p:spPr>
          <a:xfrm>
            <a:off x="1447800" y="-106234"/>
            <a:ext cx="61722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3810000" y="6488668"/>
            <a:ext cx="5334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4.19.4 (16) (b) (5) </a:t>
            </a:r>
            <a:endParaRPr lang="en-US" dirty="0"/>
          </a:p>
        </p:txBody>
      </p:sp>
      <p:sp>
        <p:nvSpPr>
          <p:cNvPr id="6" name="Rectangle 5"/>
          <p:cNvSpPr/>
          <p:nvPr/>
        </p:nvSpPr>
        <p:spPr>
          <a:xfrm>
            <a:off x="3810000" y="6172200"/>
            <a:ext cx="5334000" cy="369332"/>
          </a:xfrm>
          <a:prstGeom prst="rect">
            <a:avLst/>
          </a:prstGeom>
          <a:solidFill>
            <a:srgbClr val="92D050"/>
          </a:solidFill>
        </p:spPr>
        <p:txBody>
          <a:bodyPr wrap="square">
            <a:spAutoFit/>
          </a:bodyPr>
          <a:lstStyle/>
          <a:p>
            <a:r>
              <a:rPr lang="en-US" b="1" dirty="0" smtClean="0"/>
              <a:t>Reference OSHA  Standard 29CFR 1910.178 (b) (1-12) </a:t>
            </a:r>
            <a:endParaRPr lang="en-US" dirty="0"/>
          </a:p>
        </p:txBody>
      </p:sp>
      <p:sp>
        <p:nvSpPr>
          <p:cNvPr id="7" name="TextBox 6"/>
          <p:cNvSpPr txBox="1"/>
          <p:nvPr/>
        </p:nvSpPr>
        <p:spPr>
          <a:xfrm>
            <a:off x="3810000" y="5791200"/>
            <a:ext cx="5334000" cy="369332"/>
          </a:xfrm>
          <a:prstGeom prst="rect">
            <a:avLst/>
          </a:prstGeom>
          <a:solidFill>
            <a:srgbClr val="00B0F0"/>
          </a:solidFill>
        </p:spPr>
        <p:txBody>
          <a:bodyPr wrap="square" rtlCol="0">
            <a:spAutoFit/>
          </a:bodyPr>
          <a:lstStyle/>
          <a:p>
            <a:r>
              <a:rPr lang="en-US" dirty="0" smtClean="0"/>
              <a:t>Reference: ANSI/ITSDF B56..6-2005 5.6.2.2</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762000"/>
            <a:ext cx="8763000" cy="5029200"/>
          </a:xfrm>
          <a:solidFill>
            <a:schemeClr val="bg1"/>
          </a:solidFill>
        </p:spPr>
        <p:txBody>
          <a:bodyPr>
            <a:noAutofit/>
          </a:bodyPr>
          <a:lstStyle/>
          <a:p>
            <a:pPr>
              <a:buNone/>
            </a:pPr>
            <a:r>
              <a:rPr lang="en-US" sz="2000" b="1" u="sng" dirty="0" smtClean="0"/>
              <a:t>Fire and Electrical Hazard Labeling </a:t>
            </a:r>
            <a:r>
              <a:rPr lang="en-US" sz="2000" b="1" dirty="0" smtClean="0"/>
              <a:t>            </a:t>
            </a:r>
          </a:p>
          <a:p>
            <a:pPr>
              <a:buNone/>
            </a:pPr>
            <a:r>
              <a:rPr lang="en-US" sz="2000" b="1" dirty="0" smtClean="0"/>
              <a:t>	 </a:t>
            </a:r>
            <a:r>
              <a:rPr lang="en-US" sz="2000" b="1" u="sng" dirty="0" smtClean="0"/>
              <a:t>IC Engine Powered Trucks</a:t>
            </a:r>
            <a:endParaRPr lang="en-US" sz="1600" b="1" u="sng" dirty="0" smtClean="0"/>
          </a:p>
          <a:p>
            <a:pPr>
              <a:buFont typeface="Wingdings" pitchFamily="2" charset="2"/>
              <a:buChar char="Ø"/>
            </a:pPr>
            <a:r>
              <a:rPr lang="en-US" sz="1600" b="1" dirty="0" smtClean="0"/>
              <a:t>Type “LP” trucks </a:t>
            </a:r>
            <a:r>
              <a:rPr lang="en-US" sz="1600" dirty="0" smtClean="0"/>
              <a:t>are LPG fueled and meet the minimum standard for fire hazards. This is the most common designation found on LPG fueled lift trucks. </a:t>
            </a:r>
          </a:p>
          <a:p>
            <a:pPr>
              <a:buClr>
                <a:srgbClr val="FF0000"/>
              </a:buClr>
              <a:buFont typeface="Wingdings" pitchFamily="2" charset="2"/>
              <a:buChar char="v"/>
            </a:pPr>
            <a:r>
              <a:rPr lang="en-US" sz="1600" b="1" u="sng" dirty="0" smtClean="0"/>
              <a:t> </a:t>
            </a:r>
            <a:r>
              <a:rPr lang="en-US" sz="1800" b="1" u="sng" dirty="0" smtClean="0"/>
              <a:t>Trucks labeled “LP” are not used in hazardous locations.</a:t>
            </a:r>
            <a:endParaRPr lang="en-US" sz="1600" b="1" u="sng" dirty="0" smtClean="0"/>
          </a:p>
          <a:p>
            <a:pPr>
              <a:buFont typeface="Wingdings" pitchFamily="2" charset="2"/>
              <a:buChar char="Ø"/>
            </a:pPr>
            <a:r>
              <a:rPr lang="en-US" sz="1600" b="1" dirty="0" smtClean="0"/>
              <a:t>Type “LPS” trucks </a:t>
            </a:r>
            <a:r>
              <a:rPr lang="en-US" sz="1600" dirty="0" smtClean="0"/>
              <a:t>are LPG fueled and meet all requirements of a Type “G” truck and have other equipment installed to the electrical system, fuel system, and exhaust system to allow them to be used in certain hazardous applications.</a:t>
            </a:r>
          </a:p>
          <a:p>
            <a:pPr>
              <a:buClr>
                <a:srgbClr val="FF0000"/>
              </a:buClr>
              <a:buFont typeface="Wingdings" pitchFamily="2" charset="2"/>
              <a:buChar char="v"/>
            </a:pPr>
            <a:r>
              <a:rPr lang="en-US" sz="1600" b="1" u="sng" dirty="0" smtClean="0"/>
              <a:t>Type “LPS” trucks are used in similar applications to Type “GS” and Type “EE” electric trucks.</a:t>
            </a:r>
          </a:p>
          <a:p>
            <a:pPr>
              <a:buFont typeface="Wingdings" pitchFamily="2" charset="2"/>
              <a:buChar char="Ø"/>
            </a:pPr>
            <a:r>
              <a:rPr lang="en-US" sz="1600" b="1" dirty="0" smtClean="0"/>
              <a:t>Type “G/LP” trucks </a:t>
            </a:r>
            <a:r>
              <a:rPr lang="en-US" sz="1600" dirty="0" smtClean="0"/>
              <a:t>are duel fuel units as they may be operated on gasoline or LPG without any alteration to the fuel system.  Trucks labeled “G/LP” meet the minimum standards for fire hazards.</a:t>
            </a:r>
          </a:p>
          <a:p>
            <a:pPr>
              <a:buClr>
                <a:srgbClr val="FF0000"/>
              </a:buClr>
              <a:buFont typeface="Wingdings" pitchFamily="2" charset="2"/>
              <a:buChar char="v"/>
            </a:pPr>
            <a:r>
              <a:rPr lang="en-US" sz="1600" b="1" u="sng" dirty="0" smtClean="0"/>
              <a:t>Trucks labeled “G/LP” are not used in hazardous locations.</a:t>
            </a:r>
          </a:p>
          <a:p>
            <a:pPr>
              <a:buFont typeface="Wingdings" pitchFamily="2" charset="2"/>
              <a:buChar char="Ø"/>
            </a:pPr>
            <a:r>
              <a:rPr lang="en-US" sz="1600" b="1" dirty="0" smtClean="0"/>
              <a:t>Type “GS/LPS” trucks </a:t>
            </a:r>
            <a:r>
              <a:rPr lang="en-US" sz="1600" dirty="0" smtClean="0"/>
              <a:t>are duel fuel units as they may be operated on gasoline or LPG without any alteration to the fuel system.  These trucks meet all requirements of a Type “GS” or Type “LPS” truck and have other equipment installed to the electrical system, fuel system, and exhaust system to allow them to be used in certain hazardous applications.</a:t>
            </a:r>
          </a:p>
          <a:p>
            <a:pPr>
              <a:buClr>
                <a:srgbClr val="FF0000"/>
              </a:buClr>
              <a:buFont typeface="Wingdings" pitchFamily="2" charset="2"/>
              <a:buChar char="v"/>
            </a:pPr>
            <a:r>
              <a:rPr lang="en-US" sz="1600" b="1" u="sng" dirty="0" smtClean="0"/>
              <a:t>Type “GS/LPS” trucks are used in similar applications to Type “GS”, Type “LPS” and Type “EE” electric trucks.</a:t>
            </a:r>
          </a:p>
          <a:p>
            <a:endParaRPr lang="en-US" sz="800" dirty="0"/>
          </a:p>
        </p:txBody>
      </p:sp>
      <p:sp>
        <p:nvSpPr>
          <p:cNvPr id="5" name="Title 4"/>
          <p:cNvSpPr>
            <a:spLocks noGrp="1"/>
          </p:cNvSpPr>
          <p:nvPr>
            <p:ph type="title"/>
          </p:nvPr>
        </p:nvSpPr>
        <p:spPr>
          <a:xfrm>
            <a:off x="1752600" y="0"/>
            <a:ext cx="60960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3810000" y="6488668"/>
            <a:ext cx="5334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4.19.4 (16) (b) (5) </a:t>
            </a:r>
            <a:endParaRPr lang="en-US" dirty="0"/>
          </a:p>
        </p:txBody>
      </p:sp>
      <p:sp>
        <p:nvSpPr>
          <p:cNvPr id="7" name="Rectangle 6"/>
          <p:cNvSpPr/>
          <p:nvPr/>
        </p:nvSpPr>
        <p:spPr>
          <a:xfrm>
            <a:off x="3810000" y="6172200"/>
            <a:ext cx="5334000" cy="369332"/>
          </a:xfrm>
          <a:prstGeom prst="rect">
            <a:avLst/>
          </a:prstGeom>
          <a:solidFill>
            <a:srgbClr val="92D050"/>
          </a:solidFill>
        </p:spPr>
        <p:txBody>
          <a:bodyPr wrap="square">
            <a:spAutoFit/>
          </a:bodyPr>
          <a:lstStyle/>
          <a:p>
            <a:r>
              <a:rPr lang="en-US" b="1" dirty="0" smtClean="0"/>
              <a:t>Reference OSHA  Standard 29CFR 1910.178 (b) (1-12) </a:t>
            </a:r>
            <a:endParaRPr lang="en-US" dirty="0"/>
          </a:p>
        </p:txBody>
      </p:sp>
      <p:sp>
        <p:nvSpPr>
          <p:cNvPr id="8" name="TextBox 7"/>
          <p:cNvSpPr txBox="1"/>
          <p:nvPr/>
        </p:nvSpPr>
        <p:spPr>
          <a:xfrm>
            <a:off x="3810000" y="5791200"/>
            <a:ext cx="5334000" cy="369332"/>
          </a:xfrm>
          <a:prstGeom prst="rect">
            <a:avLst/>
          </a:prstGeom>
          <a:solidFill>
            <a:srgbClr val="00B0F0"/>
          </a:solidFill>
        </p:spPr>
        <p:txBody>
          <a:bodyPr wrap="square" rtlCol="0">
            <a:spAutoFit/>
          </a:bodyPr>
          <a:lstStyle/>
          <a:p>
            <a:r>
              <a:rPr lang="en-US" dirty="0" smtClean="0"/>
              <a:t>Reference: ANSI/ITSDF B56..6-2005 5.6.2.2</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4495800"/>
          </a:xfrm>
          <a:solidFill>
            <a:schemeClr val="accent1">
              <a:lumMod val="20000"/>
              <a:lumOff val="80000"/>
            </a:schemeClr>
          </a:solidFill>
        </p:spPr>
        <p:txBody>
          <a:bodyPr>
            <a:noAutofit/>
          </a:bodyPr>
          <a:lstStyle/>
          <a:p>
            <a:pPr>
              <a:buFont typeface="Wingdings" pitchFamily="2" charset="2"/>
              <a:buChar char="Ø"/>
            </a:pPr>
            <a:r>
              <a:rPr lang="en-US" sz="2000" dirty="0" smtClean="0"/>
              <a:t>	</a:t>
            </a:r>
            <a:r>
              <a:rPr lang="en-US" sz="2000" b="1" u="sng" dirty="0" smtClean="0"/>
              <a:t>IC Engine Powered Trucks </a:t>
            </a:r>
            <a:r>
              <a:rPr lang="en-US" sz="2000" b="1" dirty="0" smtClean="0"/>
              <a:t>(Continued)</a:t>
            </a:r>
            <a:endParaRPr lang="en-US" sz="1200" b="1" dirty="0" smtClean="0"/>
          </a:p>
          <a:p>
            <a:pPr>
              <a:buClr>
                <a:srgbClr val="FF0000"/>
              </a:buClr>
              <a:buNone/>
            </a:pPr>
            <a:r>
              <a:rPr lang="en-US" sz="2000" dirty="0" smtClean="0"/>
              <a:t>	Type “D” trucks are diesel fueled and meet the minimum standards for fire hazards.</a:t>
            </a:r>
          </a:p>
          <a:p>
            <a:pPr>
              <a:buClr>
                <a:srgbClr val="FF0000"/>
              </a:buClr>
              <a:buFont typeface="Wingdings" pitchFamily="2" charset="2"/>
              <a:buChar char="Ø"/>
            </a:pPr>
            <a:r>
              <a:rPr lang="en-US" sz="2000" b="1" u="sng" dirty="0" smtClean="0"/>
              <a:t>Trucks labeled “D” are not used in hazardous locations.</a:t>
            </a:r>
            <a:endParaRPr lang="en-US" sz="2000" dirty="0" smtClean="0"/>
          </a:p>
          <a:p>
            <a:pPr>
              <a:buClr>
                <a:srgbClr val="FF0000"/>
              </a:buClr>
              <a:buNone/>
            </a:pPr>
            <a:r>
              <a:rPr lang="en-US" sz="2000" dirty="0" smtClean="0"/>
              <a:t>	Type “DS” trucks are diesel fueled and meet all requirements of a Type “D” truck and have other equipment installed to the electrical system, fuel system, and exhaust system to allow them to be used in certain hazardous locations</a:t>
            </a:r>
          </a:p>
          <a:p>
            <a:pPr>
              <a:buClr>
                <a:srgbClr val="FF0000"/>
              </a:buClr>
              <a:buFont typeface="Wingdings" pitchFamily="2" charset="2"/>
              <a:buChar char="Ø"/>
            </a:pPr>
            <a:r>
              <a:rPr lang="en-US" sz="2000" b="1" u="sng" dirty="0" smtClean="0"/>
              <a:t>Type “DS” trucks are used in similar applications to Type “GS”, Type “LPS” and Type “EE” electric trucks.</a:t>
            </a:r>
            <a:endParaRPr lang="en-US" sz="2000" dirty="0" smtClean="0"/>
          </a:p>
          <a:p>
            <a:pPr>
              <a:buNone/>
            </a:pPr>
            <a:r>
              <a:rPr lang="en-US" sz="2000" dirty="0" smtClean="0"/>
              <a:t>	Type “DY” trucks are diesel fueled and meet all the requirements of Type “DS” trucks and in addition do not have any electrical equipment installed.  </a:t>
            </a:r>
          </a:p>
          <a:p>
            <a:pPr>
              <a:buClr>
                <a:srgbClr val="FF0000"/>
              </a:buClr>
              <a:buNone/>
            </a:pPr>
            <a:r>
              <a:rPr lang="en-US" sz="2000" dirty="0" smtClean="0"/>
              <a:t>	These use air starters and have provisions for limiting the temperature of truck components.</a:t>
            </a:r>
          </a:p>
          <a:p>
            <a:pPr>
              <a:buClr>
                <a:srgbClr val="FF0000"/>
              </a:buClr>
              <a:buFont typeface="Wingdings" pitchFamily="2" charset="2"/>
              <a:buChar char="Ø"/>
            </a:pPr>
            <a:r>
              <a:rPr lang="en-US" sz="2000" b="1" u="sng" dirty="0" smtClean="0"/>
              <a:t>These type trucks are used in similar application to the Type “EE” electric trucks.</a:t>
            </a:r>
          </a:p>
        </p:txBody>
      </p:sp>
      <p:sp>
        <p:nvSpPr>
          <p:cNvPr id="4" name="Title 4"/>
          <p:cNvSpPr>
            <a:spLocks noGrp="1"/>
          </p:cNvSpPr>
          <p:nvPr>
            <p:ph type="title"/>
          </p:nvPr>
        </p:nvSpPr>
        <p:spPr>
          <a:xfrm>
            <a:off x="1524000" y="0"/>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304800" y="838200"/>
            <a:ext cx="4527073" cy="461665"/>
          </a:xfrm>
          <a:prstGeom prst="rect">
            <a:avLst/>
          </a:prstGeom>
        </p:spPr>
        <p:txBody>
          <a:bodyPr wrap="none">
            <a:spAutoFit/>
          </a:bodyPr>
          <a:lstStyle/>
          <a:p>
            <a:r>
              <a:rPr lang="en-US" sz="2400" b="1" u="sng" dirty="0" smtClean="0"/>
              <a:t>Fire and Electrical Hazard Labeling</a:t>
            </a:r>
            <a:endParaRPr lang="en-US" sz="2400" u="sng" dirty="0" smtClean="0"/>
          </a:p>
        </p:txBody>
      </p:sp>
      <p:sp>
        <p:nvSpPr>
          <p:cNvPr id="6" name="TextBox 5"/>
          <p:cNvSpPr txBox="1"/>
          <p:nvPr/>
        </p:nvSpPr>
        <p:spPr>
          <a:xfrm>
            <a:off x="3810000" y="6488668"/>
            <a:ext cx="53340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4.19.4 (16) (b) (5) </a:t>
            </a:r>
            <a:endParaRPr lang="en-US" dirty="0"/>
          </a:p>
        </p:txBody>
      </p:sp>
      <p:sp>
        <p:nvSpPr>
          <p:cNvPr id="7" name="Rectangle 6"/>
          <p:cNvSpPr/>
          <p:nvPr/>
        </p:nvSpPr>
        <p:spPr>
          <a:xfrm>
            <a:off x="3810000" y="6172200"/>
            <a:ext cx="5334000" cy="369332"/>
          </a:xfrm>
          <a:prstGeom prst="rect">
            <a:avLst/>
          </a:prstGeom>
          <a:solidFill>
            <a:srgbClr val="92D050"/>
          </a:solidFill>
        </p:spPr>
        <p:txBody>
          <a:bodyPr wrap="square">
            <a:spAutoFit/>
          </a:bodyPr>
          <a:lstStyle/>
          <a:p>
            <a:r>
              <a:rPr lang="en-US" b="1" dirty="0" smtClean="0"/>
              <a:t>Reference OSHA  Standard 29CFR 1910.178 (b) (1-12) </a:t>
            </a:r>
            <a:endParaRPr lang="en-US" dirty="0"/>
          </a:p>
        </p:txBody>
      </p:sp>
      <p:sp>
        <p:nvSpPr>
          <p:cNvPr id="8" name="TextBox 7"/>
          <p:cNvSpPr txBox="1"/>
          <p:nvPr/>
        </p:nvSpPr>
        <p:spPr>
          <a:xfrm>
            <a:off x="3810000" y="5791200"/>
            <a:ext cx="5334000" cy="369332"/>
          </a:xfrm>
          <a:prstGeom prst="rect">
            <a:avLst/>
          </a:prstGeom>
          <a:solidFill>
            <a:srgbClr val="00B0F0"/>
          </a:solidFill>
        </p:spPr>
        <p:txBody>
          <a:bodyPr wrap="square" rtlCol="0">
            <a:spAutoFit/>
          </a:bodyPr>
          <a:lstStyle/>
          <a:p>
            <a:r>
              <a:rPr lang="en-US" dirty="0" smtClean="0"/>
              <a:t>Reference: ANSI/ITSDF B56..6-2005 5.6.2.2</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1910281" y="2967335"/>
            <a:ext cx="53234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Course Objectives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l="29268"/>
          <a:stretch>
            <a:fillRect/>
          </a:stretch>
        </p:blipFill>
        <p:spPr bwMode="auto">
          <a:xfrm>
            <a:off x="2057400" y="1600200"/>
            <a:ext cx="3054350" cy="2971800"/>
          </a:xfrm>
          <a:prstGeom prst="rect">
            <a:avLst/>
          </a:prstGeom>
          <a:noFill/>
          <a:ln w="9525">
            <a:noFill/>
            <a:miter lim="800000"/>
            <a:headEnd/>
            <a:tailEnd/>
          </a:ln>
        </p:spPr>
      </p:pic>
      <p:sp>
        <p:nvSpPr>
          <p:cNvPr id="3" name="Content Placeholder 2"/>
          <p:cNvSpPr>
            <a:spLocks noGrp="1"/>
          </p:cNvSpPr>
          <p:nvPr>
            <p:ph idx="1"/>
          </p:nvPr>
        </p:nvSpPr>
        <p:spPr>
          <a:xfrm>
            <a:off x="381000" y="1219200"/>
            <a:ext cx="1371600" cy="533400"/>
          </a:xfrm>
        </p:spPr>
        <p:txBody>
          <a:bodyPr>
            <a:normAutofit lnSpcReduction="10000"/>
          </a:bodyPr>
          <a:lstStyle/>
          <a:p>
            <a:r>
              <a:rPr lang="en-US" b="1" dirty="0" smtClean="0"/>
              <a:t>Tires</a:t>
            </a:r>
            <a:endParaRPr lang="en-US"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5257800" y="1219200"/>
            <a:ext cx="3657600" cy="3416320"/>
          </a:xfrm>
          <a:prstGeom prst="rect">
            <a:avLst/>
          </a:prstGeom>
        </p:spPr>
        <p:txBody>
          <a:bodyPr wrap="square">
            <a:spAutoFit/>
          </a:bodyPr>
          <a:lstStyle/>
          <a:p>
            <a:r>
              <a:rPr lang="en-US" sz="2400" b="1" dirty="0" smtClean="0"/>
              <a:t>Cushion </a:t>
            </a:r>
            <a:r>
              <a:rPr lang="en-US" sz="2400" dirty="0" smtClean="0"/>
              <a:t>– Smooth profile, solid tire.  The tread is bonded to a steel ring to form the tire.  The tire is pressed on to a hub that is mounted to the lift truck.  Normally used in smooth floor warehouse applications.</a:t>
            </a:r>
            <a:endParaRPr lang="en-US" sz="2400" dirty="0"/>
          </a:p>
        </p:txBody>
      </p:sp>
      <p:pic>
        <p:nvPicPr>
          <p:cNvPr id="4098" name="Picture 2"/>
          <p:cNvPicPr>
            <a:picLocks noChangeAspect="1" noChangeArrowheads="1"/>
          </p:cNvPicPr>
          <p:nvPr/>
        </p:nvPicPr>
        <p:blipFill>
          <a:blip r:embed="rId3" cstate="print"/>
          <a:srcRect/>
          <a:stretch>
            <a:fillRect/>
          </a:stretch>
        </p:blipFill>
        <p:spPr bwMode="auto">
          <a:xfrm flipH="1">
            <a:off x="228600" y="1905000"/>
            <a:ext cx="1828800" cy="47752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2057400" y="4605782"/>
            <a:ext cx="7086600" cy="22522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t3.gstatic.com/images?q=tbn:ANd9GcRZr7xECW28_XK9_7B9NWwmds7Bfl89l4H5Wwdym2rkOhwagR4&amp;t=1&amp;usg=__MVSvEuToegaIB--Dz1QGgYfU3wo="/>
          <p:cNvPicPr>
            <a:picLocks noChangeAspect="1" noChangeArrowheads="1"/>
          </p:cNvPicPr>
          <p:nvPr/>
        </p:nvPicPr>
        <p:blipFill>
          <a:blip r:embed="rId2" cstate="print"/>
          <a:srcRect/>
          <a:stretch>
            <a:fillRect/>
          </a:stretch>
        </p:blipFill>
        <p:spPr bwMode="auto">
          <a:xfrm>
            <a:off x="4724400" y="3810000"/>
            <a:ext cx="4064000" cy="3048000"/>
          </a:xfrm>
          <a:prstGeom prst="rect">
            <a:avLst/>
          </a:prstGeom>
          <a:noFill/>
        </p:spPr>
      </p:pic>
      <p:pic>
        <p:nvPicPr>
          <p:cNvPr id="5122" name="Picture 2"/>
          <p:cNvPicPr>
            <a:picLocks noChangeAspect="1" noChangeArrowheads="1"/>
          </p:cNvPicPr>
          <p:nvPr/>
        </p:nvPicPr>
        <p:blipFill>
          <a:blip r:embed="rId3" cstate="print"/>
          <a:srcRect/>
          <a:stretch>
            <a:fillRect/>
          </a:stretch>
        </p:blipFill>
        <p:spPr bwMode="auto">
          <a:xfrm>
            <a:off x="7260336" y="1219200"/>
            <a:ext cx="1883664" cy="29718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486400" y="1371600"/>
            <a:ext cx="1807731" cy="2819400"/>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3581400" y="1219200"/>
            <a:ext cx="1962150" cy="2838450"/>
          </a:xfrm>
          <a:prstGeom prst="rect">
            <a:avLst/>
          </a:prstGeom>
          <a:noFill/>
          <a:ln w="9525">
            <a:noFill/>
            <a:miter lim="800000"/>
            <a:headEnd/>
            <a:tailEnd/>
          </a:ln>
        </p:spPr>
      </p:pic>
      <p:sp>
        <p:nvSpPr>
          <p:cNvPr id="3" name="Content Placeholder 2"/>
          <p:cNvSpPr>
            <a:spLocks noGrp="1"/>
          </p:cNvSpPr>
          <p:nvPr>
            <p:ph idx="1"/>
          </p:nvPr>
        </p:nvSpPr>
        <p:spPr>
          <a:xfrm>
            <a:off x="0" y="1676400"/>
            <a:ext cx="3962400" cy="4876800"/>
          </a:xfrm>
        </p:spPr>
        <p:txBody>
          <a:bodyPr>
            <a:normAutofit fontScale="92500" lnSpcReduction="10000"/>
          </a:bodyPr>
          <a:lstStyle/>
          <a:p>
            <a:pPr>
              <a:buNone/>
            </a:pPr>
            <a:r>
              <a:rPr lang="en-US" b="1" dirty="0" smtClean="0"/>
              <a:t>Pneumatic</a:t>
            </a:r>
            <a:r>
              <a:rPr lang="en-US" dirty="0" smtClean="0"/>
              <a:t>  </a:t>
            </a:r>
          </a:p>
          <a:p>
            <a:pPr>
              <a:buFont typeface="Wingdings" pitchFamily="2" charset="2"/>
              <a:buChar char="Ø"/>
            </a:pPr>
            <a:r>
              <a:rPr lang="en-US" dirty="0" smtClean="0"/>
              <a:t>Various tread patterns, filled with air.  Mounted to multi-piece rims.   </a:t>
            </a:r>
          </a:p>
          <a:p>
            <a:pPr>
              <a:buFont typeface="Wingdings" pitchFamily="2" charset="2"/>
              <a:buChar char="Ø"/>
            </a:pPr>
            <a:r>
              <a:rPr lang="en-US" dirty="0" smtClean="0"/>
              <a:t>Normally used in outdoor, rough surface applications.</a:t>
            </a:r>
          </a:p>
          <a:p>
            <a:pPr>
              <a:buFont typeface="Wingdings" pitchFamily="2" charset="2"/>
              <a:buChar char="Ø"/>
            </a:pPr>
            <a:r>
              <a:rPr lang="en-US" dirty="0" smtClean="0"/>
              <a:t>May be foam filled for puncture resistance. </a:t>
            </a:r>
            <a:endParaRPr lang="en-US"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Content Placeholder 2"/>
          <p:cNvSpPr txBox="1">
            <a:spLocks/>
          </p:cNvSpPr>
          <p:nvPr/>
        </p:nvSpPr>
        <p:spPr>
          <a:xfrm>
            <a:off x="0" y="1143000"/>
            <a:ext cx="1905000" cy="5334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Tires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2133600"/>
            <a:ext cx="4572000" cy="4525963"/>
          </a:xfrm>
        </p:spPr>
        <p:txBody>
          <a:bodyPr>
            <a:normAutofit fontScale="92500" lnSpcReduction="20000"/>
          </a:bodyPr>
          <a:lstStyle/>
          <a:p>
            <a:pPr>
              <a:buFont typeface="Wingdings" pitchFamily="2" charset="2"/>
              <a:buChar char="Ø"/>
            </a:pPr>
            <a:r>
              <a:rPr lang="en-US" dirty="0" smtClean="0"/>
              <a:t>Solid tire molded in the shape of a pneumatic tire.  </a:t>
            </a:r>
          </a:p>
          <a:p>
            <a:pPr>
              <a:buFont typeface="Wingdings" pitchFamily="2" charset="2"/>
              <a:buChar char="Ø"/>
            </a:pPr>
            <a:r>
              <a:rPr lang="en-US" dirty="0" smtClean="0"/>
              <a:t>Has a soft rubber inner core to provide the ride of a pneumatic tire while providing the puncture resistance of a solid tire.  </a:t>
            </a:r>
          </a:p>
          <a:p>
            <a:pPr>
              <a:buFont typeface="Wingdings" pitchFamily="2" charset="2"/>
              <a:buChar char="Ø"/>
            </a:pPr>
            <a:r>
              <a:rPr lang="en-US" dirty="0" smtClean="0"/>
              <a:t>Normally used in all types of applications to replace pneumatic tires.</a:t>
            </a:r>
            <a:endParaRPr lang="en-US"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170" name="Picture 2"/>
          <p:cNvPicPr>
            <a:picLocks noChangeAspect="1" noChangeArrowheads="1"/>
          </p:cNvPicPr>
          <p:nvPr/>
        </p:nvPicPr>
        <p:blipFill>
          <a:blip r:embed="rId2" cstate="print"/>
          <a:srcRect/>
          <a:stretch>
            <a:fillRect/>
          </a:stretch>
        </p:blipFill>
        <p:spPr bwMode="auto">
          <a:xfrm>
            <a:off x="609600" y="2057400"/>
            <a:ext cx="3722212" cy="4038600"/>
          </a:xfrm>
          <a:prstGeom prst="rect">
            <a:avLst/>
          </a:prstGeom>
          <a:noFill/>
          <a:ln w="9525">
            <a:noFill/>
            <a:miter lim="800000"/>
            <a:headEnd/>
            <a:tailEnd/>
          </a:ln>
        </p:spPr>
      </p:pic>
      <p:sp>
        <p:nvSpPr>
          <p:cNvPr id="5" name="Content Placeholder 2"/>
          <p:cNvSpPr txBox="1">
            <a:spLocks/>
          </p:cNvSpPr>
          <p:nvPr/>
        </p:nvSpPr>
        <p:spPr>
          <a:xfrm>
            <a:off x="457200" y="1600201"/>
            <a:ext cx="1371600" cy="5334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Tires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2971800" y="1447800"/>
            <a:ext cx="5791200" cy="461665"/>
          </a:xfrm>
          <a:prstGeom prst="rect">
            <a:avLst/>
          </a:prstGeom>
          <a:noFill/>
        </p:spPr>
        <p:txBody>
          <a:bodyPr wrap="square" rtlCol="0">
            <a:spAutoFit/>
          </a:bodyPr>
          <a:lstStyle/>
          <a:p>
            <a:r>
              <a:rPr lang="en-US" sz="2400" b="1" dirty="0" smtClean="0"/>
              <a:t>Solid Pneumatic / Pneumatic Shaped Solid</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741582" y="4572000"/>
            <a:ext cx="3402418" cy="2286000"/>
          </a:xfrm>
          <a:prstGeom prst="rect">
            <a:avLst/>
          </a:prstGeom>
          <a:noFill/>
          <a:ln w="9525">
            <a:noFill/>
            <a:miter lim="800000"/>
            <a:headEnd/>
            <a:tailEnd/>
          </a:ln>
        </p:spPr>
      </p:pic>
      <p:sp>
        <p:nvSpPr>
          <p:cNvPr id="3" name="Content Placeholder 2"/>
          <p:cNvSpPr>
            <a:spLocks noGrp="1"/>
          </p:cNvSpPr>
          <p:nvPr>
            <p:ph idx="1"/>
          </p:nvPr>
        </p:nvSpPr>
        <p:spPr>
          <a:xfrm>
            <a:off x="457200" y="1600201"/>
            <a:ext cx="2971800" cy="533400"/>
          </a:xfrm>
        </p:spPr>
        <p:txBody>
          <a:bodyPr>
            <a:normAutofit lnSpcReduction="10000"/>
          </a:bodyPr>
          <a:lstStyle/>
          <a:p>
            <a:r>
              <a:rPr lang="en-US" b="1" dirty="0" smtClean="0"/>
              <a:t>Transmissions</a:t>
            </a:r>
            <a:endParaRPr lang="en-US"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228600" y="2286000"/>
            <a:ext cx="3048000" cy="3539430"/>
          </a:xfrm>
          <a:prstGeom prst="rect">
            <a:avLst/>
          </a:prstGeom>
        </p:spPr>
        <p:txBody>
          <a:bodyPr wrap="square">
            <a:spAutoFit/>
          </a:bodyPr>
          <a:lstStyle/>
          <a:p>
            <a:r>
              <a:rPr lang="en-US" sz="3200" b="1" dirty="0" smtClean="0"/>
              <a:t>Manual</a:t>
            </a:r>
            <a:r>
              <a:rPr lang="en-US" sz="3200" dirty="0" smtClean="0"/>
              <a:t> </a:t>
            </a:r>
          </a:p>
          <a:p>
            <a:endParaRPr lang="en-US" sz="3200" dirty="0" smtClean="0"/>
          </a:p>
          <a:p>
            <a:r>
              <a:rPr lang="en-US" sz="3200" dirty="0" smtClean="0"/>
              <a:t> Manually shifted transmission. </a:t>
            </a:r>
          </a:p>
          <a:p>
            <a:r>
              <a:rPr lang="en-US" sz="3200" dirty="0" smtClean="0"/>
              <a:t>Lift truck is equipped with a clutch.</a:t>
            </a:r>
            <a:endParaRPr lang="en-US" sz="3200" dirty="0"/>
          </a:p>
        </p:txBody>
      </p:sp>
      <p:pic>
        <p:nvPicPr>
          <p:cNvPr id="8195" name="Picture 3"/>
          <p:cNvPicPr>
            <a:picLocks noChangeAspect="1" noChangeArrowheads="1"/>
          </p:cNvPicPr>
          <p:nvPr/>
        </p:nvPicPr>
        <p:blipFill>
          <a:blip r:embed="rId3" cstate="print"/>
          <a:srcRect/>
          <a:stretch>
            <a:fillRect/>
          </a:stretch>
        </p:blipFill>
        <p:spPr bwMode="auto">
          <a:xfrm>
            <a:off x="3505200" y="1143000"/>
            <a:ext cx="4419600" cy="349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cstate="print"/>
          <a:srcRect/>
          <a:stretch>
            <a:fillRect/>
          </a:stretch>
        </p:blipFill>
        <p:spPr bwMode="auto">
          <a:xfrm>
            <a:off x="4043265" y="2209800"/>
            <a:ext cx="5100735" cy="3124200"/>
          </a:xfrm>
          <a:prstGeom prst="rect">
            <a:avLst/>
          </a:prstGeom>
          <a:noFill/>
          <a:ln w="9525">
            <a:noFill/>
            <a:miter lim="800000"/>
            <a:headEnd/>
            <a:tailEnd/>
          </a:ln>
        </p:spPr>
      </p:pic>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Content Placeholder 2"/>
          <p:cNvSpPr>
            <a:spLocks noGrp="1"/>
          </p:cNvSpPr>
          <p:nvPr>
            <p:ph idx="1"/>
          </p:nvPr>
        </p:nvSpPr>
        <p:spPr>
          <a:xfrm>
            <a:off x="457200" y="1295400"/>
            <a:ext cx="2895600" cy="533400"/>
          </a:xfrm>
        </p:spPr>
        <p:txBody>
          <a:bodyPr>
            <a:normAutofit lnSpcReduction="10000"/>
          </a:bodyPr>
          <a:lstStyle/>
          <a:p>
            <a:r>
              <a:rPr lang="en-US" b="1" dirty="0" smtClean="0"/>
              <a:t>Transmissions</a:t>
            </a:r>
            <a:endParaRPr lang="en-US" dirty="0"/>
          </a:p>
        </p:txBody>
      </p:sp>
      <p:sp>
        <p:nvSpPr>
          <p:cNvPr id="8" name="Rectangle 7"/>
          <p:cNvSpPr/>
          <p:nvPr/>
        </p:nvSpPr>
        <p:spPr>
          <a:xfrm>
            <a:off x="228600" y="1828800"/>
            <a:ext cx="4114800" cy="4893647"/>
          </a:xfrm>
          <a:prstGeom prst="rect">
            <a:avLst/>
          </a:prstGeom>
        </p:spPr>
        <p:txBody>
          <a:bodyPr wrap="square">
            <a:spAutoFit/>
          </a:bodyPr>
          <a:lstStyle/>
          <a:p>
            <a:r>
              <a:rPr lang="en-US" sz="2400" b="1" dirty="0" smtClean="0"/>
              <a:t>Powershift </a:t>
            </a:r>
            <a:endParaRPr lang="en-US" sz="2400" dirty="0" smtClean="0"/>
          </a:p>
          <a:p>
            <a:pPr>
              <a:buFont typeface="Wingdings" pitchFamily="2" charset="2"/>
              <a:buChar char="Ø"/>
            </a:pPr>
            <a:r>
              <a:rPr lang="en-US" sz="2400" dirty="0" smtClean="0"/>
              <a:t>One, two, or three speed depending on the size of the lift truck.  </a:t>
            </a:r>
          </a:p>
          <a:p>
            <a:pPr>
              <a:buFont typeface="Wingdings" pitchFamily="2" charset="2"/>
              <a:buChar char="Ø"/>
            </a:pPr>
            <a:r>
              <a:rPr lang="en-US" sz="2400" dirty="0" smtClean="0"/>
              <a:t>Trucks up to 6,000 lbs capacity normally use a single speed transmission. </a:t>
            </a:r>
          </a:p>
          <a:p>
            <a:pPr>
              <a:buFont typeface="Wingdings" pitchFamily="2" charset="2"/>
              <a:buChar char="Ø"/>
            </a:pPr>
            <a:r>
              <a:rPr lang="en-US" sz="2400" dirty="0" smtClean="0"/>
              <a:t> Trucks from 7,000 to 15,000 lb. capacity normally use a two speed transmission. </a:t>
            </a:r>
          </a:p>
          <a:p>
            <a:pPr>
              <a:buFont typeface="Wingdings" pitchFamily="2" charset="2"/>
              <a:buChar char="Ø"/>
            </a:pPr>
            <a:r>
              <a:rPr lang="en-US" sz="2400" dirty="0" smtClean="0"/>
              <a:t> Trucks above 16,000 lbs capacity normally use a three speed transmission.</a:t>
            </a:r>
            <a:endParaRPr 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0" y="1905000"/>
            <a:ext cx="5410200" cy="4800600"/>
          </a:xfrm>
        </p:spPr>
        <p:txBody>
          <a:bodyPr>
            <a:normAutofit fontScale="92500" lnSpcReduction="10000"/>
          </a:bodyPr>
          <a:lstStyle/>
          <a:p>
            <a:pPr>
              <a:buNone/>
            </a:pPr>
            <a:r>
              <a:rPr lang="en-US" b="1" dirty="0" smtClean="0"/>
              <a:t>Hydrostatic</a:t>
            </a:r>
            <a:r>
              <a:rPr lang="en-US" dirty="0" smtClean="0"/>
              <a:t> </a:t>
            </a:r>
          </a:p>
          <a:p>
            <a:pPr>
              <a:buFont typeface="Wingdings" pitchFamily="2" charset="2"/>
              <a:buChar char="Ø"/>
            </a:pPr>
            <a:r>
              <a:rPr lang="en-US" dirty="0" smtClean="0"/>
              <a:t>Hydraulic drive.  A hydraulic pump is driven by the lift truck engine in place of a transmission. </a:t>
            </a:r>
          </a:p>
          <a:p>
            <a:pPr>
              <a:buFont typeface="Wingdings" pitchFamily="2" charset="2"/>
              <a:buChar char="Ø"/>
            </a:pPr>
            <a:r>
              <a:rPr lang="en-US" dirty="0" smtClean="0"/>
              <a:t> Hydraulic power from the pump is supplied to hydraulic drive motors attached to the drive wheels to power the lift truck.</a:t>
            </a:r>
          </a:p>
          <a:p>
            <a:endParaRPr lang="en-US" dirty="0"/>
          </a:p>
        </p:txBody>
      </p:sp>
      <p:sp>
        <p:nvSpPr>
          <p:cNvPr id="4" name="Title 4"/>
          <p:cNvSpPr>
            <a:spLocks noGrp="1"/>
          </p:cNvSpPr>
          <p:nvPr>
            <p:ph type="title"/>
          </p:nvPr>
        </p:nvSpPr>
        <p:spPr>
          <a:xfrm>
            <a:off x="1524000" y="384473"/>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9219" name="Picture 3"/>
          <p:cNvPicPr>
            <a:picLocks noChangeAspect="1" noChangeArrowheads="1"/>
          </p:cNvPicPr>
          <p:nvPr/>
        </p:nvPicPr>
        <p:blipFill>
          <a:blip r:embed="rId2" cstate="print"/>
          <a:srcRect/>
          <a:stretch>
            <a:fillRect/>
          </a:stretch>
        </p:blipFill>
        <p:spPr bwMode="auto">
          <a:xfrm>
            <a:off x="228600" y="1524000"/>
            <a:ext cx="2868707" cy="1950720"/>
          </a:xfrm>
          <a:prstGeom prst="rect">
            <a:avLst/>
          </a:prstGeom>
          <a:noFill/>
          <a:ln w="9525">
            <a:noFill/>
            <a:miter lim="800000"/>
            <a:headEnd/>
            <a:tailEnd/>
          </a:ln>
        </p:spPr>
      </p:pic>
      <p:sp>
        <p:nvSpPr>
          <p:cNvPr id="7" name="Content Placeholder 2"/>
          <p:cNvSpPr txBox="1">
            <a:spLocks/>
          </p:cNvSpPr>
          <p:nvPr/>
        </p:nvSpPr>
        <p:spPr>
          <a:xfrm>
            <a:off x="0" y="1066800"/>
            <a:ext cx="2895600" cy="5334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Transmissions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t="52087"/>
          <a:stretch>
            <a:fillRect/>
          </a:stretch>
        </p:blipFill>
        <p:spPr bwMode="auto">
          <a:xfrm>
            <a:off x="0" y="3657600"/>
            <a:ext cx="3581400" cy="3200400"/>
          </a:xfrm>
          <a:prstGeom prst="rect">
            <a:avLst/>
          </a:prstGeom>
          <a:noFill/>
          <a:ln w="9525">
            <a:noFill/>
            <a:miter lim="800000"/>
            <a:headEnd/>
            <a:tailEnd/>
          </a:ln>
        </p:spPr>
      </p:pic>
      <p:sp>
        <p:nvSpPr>
          <p:cNvPr id="8" name="TextBox 7"/>
          <p:cNvSpPr txBox="1"/>
          <p:nvPr/>
        </p:nvSpPr>
        <p:spPr>
          <a:xfrm>
            <a:off x="2362200" y="5562600"/>
            <a:ext cx="990600" cy="646331"/>
          </a:xfrm>
          <a:prstGeom prst="rect">
            <a:avLst/>
          </a:prstGeom>
          <a:solidFill>
            <a:srgbClr val="FFC000"/>
          </a:solidFill>
        </p:spPr>
        <p:txBody>
          <a:bodyPr wrap="square" rtlCol="0">
            <a:spAutoFit/>
          </a:bodyPr>
          <a:lstStyle/>
          <a:p>
            <a:r>
              <a:rPr lang="en-US" dirty="0" smtClean="0"/>
              <a:t>Drive</a:t>
            </a:r>
          </a:p>
          <a:p>
            <a:r>
              <a:rPr lang="en-US" dirty="0" smtClean="0"/>
              <a:t>Wheel</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3733800" cy="609600"/>
          </a:xfrm>
        </p:spPr>
        <p:txBody>
          <a:bodyPr/>
          <a:lstStyle/>
          <a:p>
            <a:r>
              <a:rPr lang="en-US" b="1" dirty="0" smtClean="0"/>
              <a:t>Direction Controls</a:t>
            </a:r>
            <a:endParaRPr lang="en-US" dirty="0"/>
          </a:p>
        </p:txBody>
      </p:sp>
      <p:sp>
        <p:nvSpPr>
          <p:cNvPr id="4"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4953000" y="2438400"/>
            <a:ext cx="3581400" cy="3046988"/>
          </a:xfrm>
          <a:prstGeom prst="rect">
            <a:avLst/>
          </a:prstGeom>
        </p:spPr>
        <p:txBody>
          <a:bodyPr wrap="square">
            <a:spAutoFit/>
          </a:bodyPr>
          <a:lstStyle/>
          <a:p>
            <a:r>
              <a:rPr lang="en-US" sz="3200" b="1" dirty="0" smtClean="0"/>
              <a:t>Column Mounted</a:t>
            </a:r>
            <a:r>
              <a:rPr lang="en-US" sz="3200" dirty="0" smtClean="0"/>
              <a:t>  direction control (forward /reverse) is mounted on the  steering column. </a:t>
            </a:r>
            <a:endParaRPr lang="en-US" sz="3200" dirty="0"/>
          </a:p>
        </p:txBody>
      </p:sp>
      <p:pic>
        <p:nvPicPr>
          <p:cNvPr id="1026" name="Picture 2"/>
          <p:cNvPicPr>
            <a:picLocks noChangeAspect="1" noChangeArrowheads="1"/>
          </p:cNvPicPr>
          <p:nvPr/>
        </p:nvPicPr>
        <p:blipFill>
          <a:blip r:embed="rId2" cstate="print"/>
          <a:srcRect/>
          <a:stretch>
            <a:fillRect/>
          </a:stretch>
        </p:blipFill>
        <p:spPr bwMode="auto">
          <a:xfrm>
            <a:off x="0" y="2438400"/>
            <a:ext cx="4456739"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52600"/>
            <a:ext cx="3733800" cy="4525963"/>
          </a:xfrm>
        </p:spPr>
        <p:txBody>
          <a:bodyPr>
            <a:normAutofit fontScale="92500" lnSpcReduction="20000"/>
          </a:bodyPr>
          <a:lstStyle/>
          <a:p>
            <a:r>
              <a:rPr lang="en-US" b="1" dirty="0" smtClean="0"/>
              <a:t>Foot Operated</a:t>
            </a:r>
            <a:r>
              <a:rPr lang="en-US" dirty="0" smtClean="0"/>
              <a:t> – direction control (Forward/Reverse) is controlled by shifting accelerator pedal side to side.  Allows the Operator to change directions without removing hands from the steering wheel.</a:t>
            </a:r>
          </a:p>
          <a:p>
            <a:endParaRPr lang="en-US" dirty="0"/>
          </a:p>
        </p:txBody>
      </p:sp>
      <p:sp>
        <p:nvSpPr>
          <p:cNvPr id="4"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Content Placeholder 2"/>
          <p:cNvSpPr txBox="1">
            <a:spLocks/>
          </p:cNvSpPr>
          <p:nvPr/>
        </p:nvSpPr>
        <p:spPr>
          <a:xfrm>
            <a:off x="228600" y="1143000"/>
            <a:ext cx="37338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Direction Controls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1266" name="Picture 2"/>
          <p:cNvPicPr>
            <a:picLocks noChangeAspect="1" noChangeArrowheads="1"/>
          </p:cNvPicPr>
          <p:nvPr/>
        </p:nvPicPr>
        <p:blipFill>
          <a:blip r:embed="rId2" cstate="print"/>
          <a:srcRect/>
          <a:stretch>
            <a:fillRect/>
          </a:stretch>
        </p:blipFill>
        <p:spPr bwMode="auto">
          <a:xfrm>
            <a:off x="4495800" y="1905000"/>
            <a:ext cx="3981450" cy="398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229600" cy="2362200"/>
          </a:xfrm>
        </p:spPr>
        <p:txBody>
          <a:bodyPr>
            <a:normAutofit lnSpcReduction="10000"/>
          </a:bodyPr>
          <a:lstStyle/>
          <a:p>
            <a:r>
              <a:rPr lang="en-US" dirty="0" smtClean="0"/>
              <a:t>There are as many designs for controls as there are manufacturers and years of production from each manufacturer. Although many are similar you must familiarize yourself with the equipment you are about to operate.</a:t>
            </a:r>
            <a:endParaRPr lang="en-US" dirty="0"/>
          </a:p>
        </p:txBody>
      </p:sp>
      <p:sp>
        <p:nvSpPr>
          <p:cNvPr id="4"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4273" name="Picture 1"/>
          <p:cNvPicPr>
            <a:picLocks noChangeAspect="1" noChangeArrowheads="1"/>
          </p:cNvPicPr>
          <p:nvPr/>
        </p:nvPicPr>
        <p:blipFill>
          <a:blip r:embed="rId2" cstate="print"/>
          <a:srcRect/>
          <a:stretch>
            <a:fillRect/>
          </a:stretch>
        </p:blipFill>
        <p:spPr bwMode="auto">
          <a:xfrm rot="20618543">
            <a:off x="221179" y="3754492"/>
            <a:ext cx="2590731" cy="1943048"/>
          </a:xfrm>
          <a:prstGeom prst="rect">
            <a:avLst/>
          </a:prstGeom>
          <a:noFill/>
          <a:ln w="9525">
            <a:noFill/>
            <a:miter lim="800000"/>
            <a:headEnd/>
            <a:tailEnd/>
          </a:ln>
        </p:spPr>
      </p:pic>
      <p:pic>
        <p:nvPicPr>
          <p:cNvPr id="54274" name="Picture 2"/>
          <p:cNvPicPr>
            <a:picLocks noChangeAspect="1" noChangeArrowheads="1"/>
          </p:cNvPicPr>
          <p:nvPr/>
        </p:nvPicPr>
        <p:blipFill>
          <a:blip r:embed="rId3" cstate="print"/>
          <a:srcRect/>
          <a:stretch>
            <a:fillRect/>
          </a:stretch>
        </p:blipFill>
        <p:spPr bwMode="auto">
          <a:xfrm>
            <a:off x="3048000" y="3429000"/>
            <a:ext cx="2752531" cy="1828800"/>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a:stretch>
            <a:fillRect/>
          </a:stretch>
        </p:blipFill>
        <p:spPr bwMode="auto">
          <a:xfrm rot="493062">
            <a:off x="6096000" y="3810000"/>
            <a:ext cx="2336800" cy="1752600"/>
          </a:xfrm>
          <a:prstGeom prst="rect">
            <a:avLst/>
          </a:prstGeom>
          <a:noFill/>
          <a:ln w="9525">
            <a:noFill/>
            <a:miter lim="800000"/>
            <a:headEnd/>
            <a:tailEnd/>
          </a:ln>
        </p:spPr>
      </p:pic>
      <p:pic>
        <p:nvPicPr>
          <p:cNvPr id="54276" name="Picture 4"/>
          <p:cNvPicPr>
            <a:picLocks noChangeAspect="1" noChangeArrowheads="1"/>
          </p:cNvPicPr>
          <p:nvPr/>
        </p:nvPicPr>
        <p:blipFill>
          <a:blip r:embed="rId5" cstate="print"/>
          <a:srcRect l="14286"/>
          <a:stretch>
            <a:fillRect/>
          </a:stretch>
        </p:blipFill>
        <p:spPr bwMode="auto">
          <a:xfrm>
            <a:off x="2667000" y="5334000"/>
            <a:ext cx="35052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8546" name="Picture 2"/>
          <p:cNvPicPr>
            <a:picLocks noGrp="1" noChangeAspect="1" noChangeArrowheads="1"/>
          </p:cNvPicPr>
          <p:nvPr>
            <p:ph idx="1"/>
          </p:nvPr>
        </p:nvPicPr>
        <p:blipFill>
          <a:blip r:embed="rId2" cstate="print"/>
          <a:srcRect/>
          <a:stretch>
            <a:fillRect/>
          </a:stretch>
        </p:blipFill>
        <p:spPr bwMode="auto">
          <a:xfrm rot="454995">
            <a:off x="6230483" y="1420592"/>
            <a:ext cx="2795470" cy="1772328"/>
          </a:xfrm>
          <a:prstGeom prst="rect">
            <a:avLst/>
          </a:prstGeom>
          <a:noFill/>
          <a:ln w="9525">
            <a:noFill/>
            <a:miter lim="800000"/>
            <a:headEnd/>
            <a:tailEnd/>
          </a:ln>
        </p:spPr>
      </p:pic>
      <p:pic>
        <p:nvPicPr>
          <p:cNvPr id="108547" name="Picture 3"/>
          <p:cNvPicPr>
            <a:picLocks noChangeAspect="1" noChangeArrowheads="1"/>
          </p:cNvPicPr>
          <p:nvPr/>
        </p:nvPicPr>
        <p:blipFill>
          <a:blip r:embed="rId3" cstate="print"/>
          <a:srcRect/>
          <a:stretch>
            <a:fillRect/>
          </a:stretch>
        </p:blipFill>
        <p:spPr bwMode="auto">
          <a:xfrm>
            <a:off x="0" y="4267200"/>
            <a:ext cx="2023199" cy="2141219"/>
          </a:xfrm>
          <a:prstGeom prst="rect">
            <a:avLst/>
          </a:prstGeom>
          <a:noFill/>
          <a:ln w="9525">
            <a:noFill/>
            <a:miter lim="800000"/>
            <a:headEnd/>
            <a:tailEnd/>
          </a:ln>
        </p:spPr>
      </p:pic>
      <p:pic>
        <p:nvPicPr>
          <p:cNvPr id="108548" name="Picture 4"/>
          <p:cNvPicPr>
            <a:picLocks noChangeAspect="1" noChangeArrowheads="1"/>
          </p:cNvPicPr>
          <p:nvPr/>
        </p:nvPicPr>
        <p:blipFill>
          <a:blip r:embed="rId4" cstate="print"/>
          <a:srcRect/>
          <a:stretch>
            <a:fillRect/>
          </a:stretch>
        </p:blipFill>
        <p:spPr bwMode="auto">
          <a:xfrm rot="20938083">
            <a:off x="228600" y="1219200"/>
            <a:ext cx="1922929" cy="2421466"/>
          </a:xfrm>
          <a:prstGeom prst="rect">
            <a:avLst/>
          </a:prstGeom>
          <a:noFill/>
          <a:ln w="9525">
            <a:noFill/>
            <a:miter lim="800000"/>
            <a:headEnd/>
            <a:tailEnd/>
          </a:ln>
        </p:spPr>
      </p:pic>
      <p:pic>
        <p:nvPicPr>
          <p:cNvPr id="108549" name="Picture 5"/>
          <p:cNvPicPr>
            <a:picLocks noChangeAspect="1" noChangeArrowheads="1"/>
          </p:cNvPicPr>
          <p:nvPr/>
        </p:nvPicPr>
        <p:blipFill>
          <a:blip r:embed="rId5" cstate="print"/>
          <a:srcRect/>
          <a:stretch>
            <a:fillRect/>
          </a:stretch>
        </p:blipFill>
        <p:spPr bwMode="auto">
          <a:xfrm>
            <a:off x="7010400" y="4267200"/>
            <a:ext cx="1905000" cy="2013857"/>
          </a:xfrm>
          <a:prstGeom prst="rect">
            <a:avLst/>
          </a:prstGeom>
          <a:noFill/>
          <a:ln w="9525">
            <a:noFill/>
            <a:miter lim="800000"/>
            <a:headEnd/>
            <a:tailEnd/>
          </a:ln>
        </p:spPr>
      </p:pic>
      <p:pic>
        <p:nvPicPr>
          <p:cNvPr id="108551" name="Picture 7"/>
          <p:cNvPicPr>
            <a:picLocks noChangeAspect="1" noChangeArrowheads="1"/>
          </p:cNvPicPr>
          <p:nvPr/>
        </p:nvPicPr>
        <p:blipFill>
          <a:blip r:embed="rId6" cstate="print"/>
          <a:srcRect/>
          <a:stretch>
            <a:fillRect/>
          </a:stretch>
        </p:blipFill>
        <p:spPr bwMode="auto">
          <a:xfrm>
            <a:off x="2743200" y="1295400"/>
            <a:ext cx="3216402" cy="2133600"/>
          </a:xfrm>
          <a:prstGeom prst="rect">
            <a:avLst/>
          </a:prstGeom>
          <a:noFill/>
          <a:ln w="9525">
            <a:noFill/>
            <a:miter lim="800000"/>
            <a:headEnd/>
            <a:tailEnd/>
          </a:ln>
        </p:spPr>
      </p:pic>
      <p:pic>
        <p:nvPicPr>
          <p:cNvPr id="108550" name="Picture 6"/>
          <p:cNvPicPr>
            <a:picLocks noChangeAspect="1" noChangeArrowheads="1"/>
          </p:cNvPicPr>
          <p:nvPr/>
        </p:nvPicPr>
        <p:blipFill>
          <a:blip r:embed="rId7" cstate="print"/>
          <a:srcRect/>
          <a:stretch>
            <a:fillRect/>
          </a:stretch>
        </p:blipFill>
        <p:spPr bwMode="auto">
          <a:xfrm>
            <a:off x="2133600" y="3352800"/>
            <a:ext cx="4762500" cy="321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5334000" cy="5562600"/>
          </a:xfrm>
        </p:spPr>
        <p:txBody>
          <a:bodyPr>
            <a:normAutofit fontScale="85000" lnSpcReduction="10000"/>
          </a:bodyPr>
          <a:lstStyle/>
          <a:p>
            <a:pPr>
              <a:buClr>
                <a:srgbClr val="FF0000"/>
              </a:buClr>
              <a:buFont typeface="Wingdings" pitchFamily="2" charset="2"/>
              <a:buChar char="Ø"/>
              <a:defRPr/>
            </a:pPr>
            <a:r>
              <a:rPr lang="en-US" dirty="0" smtClean="0"/>
              <a:t>Given any selected Powered Industrial Truck (Forklift), you should be able to perform an operational check of the Unit without error.</a:t>
            </a:r>
          </a:p>
          <a:p>
            <a:pPr>
              <a:buClr>
                <a:srgbClr val="FF0000"/>
              </a:buClr>
              <a:buNone/>
              <a:defRPr/>
            </a:pPr>
            <a:endParaRPr lang="en-US" dirty="0" smtClean="0"/>
          </a:p>
          <a:p>
            <a:pPr>
              <a:buClr>
                <a:srgbClr val="FF0000"/>
              </a:buClr>
              <a:buSzPct val="70000"/>
              <a:buFont typeface="Wingdings" pitchFamily="2" charset="2"/>
              <a:buChar char="Ø"/>
              <a:defRPr/>
            </a:pPr>
            <a:r>
              <a:rPr lang="en-US" dirty="0" smtClean="0"/>
              <a:t>Given the basic requirements for a lift, you will be able to plan the lift such that it can be accomplished efficiently, safely, and in complete accordance with OSHA 1910.178, ANSI B56.1 ANSI B56.6, GPR8834.1, GPR8719.1, and  NASA-STD-8719.9.</a:t>
            </a:r>
          </a:p>
        </p:txBody>
      </p:sp>
      <p:sp>
        <p:nvSpPr>
          <p:cNvPr id="4" name="Title 3"/>
          <p:cNvSpPr>
            <a:spLocks noGrp="1"/>
          </p:cNvSpPr>
          <p:nvPr>
            <p:ph type="title"/>
          </p:nvPr>
        </p:nvSpPr>
        <p:spPr>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Course Objectives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78914" name="Picture 2" descr="http://ts1.mm.bing.net/th?&amp;id=HN.608015039677204823&amp;w=300&amp;h=300&amp;c=0&amp;pid=1.9&amp;rs=0&amp;p=0"/>
          <p:cNvPicPr>
            <a:picLocks noChangeAspect="1" noChangeArrowheads="1"/>
          </p:cNvPicPr>
          <p:nvPr/>
        </p:nvPicPr>
        <p:blipFill>
          <a:blip r:embed="rId2" cstate="print"/>
          <a:srcRect/>
          <a:stretch>
            <a:fillRect/>
          </a:stretch>
        </p:blipFill>
        <p:spPr bwMode="auto">
          <a:xfrm rot="21131886">
            <a:off x="5403645" y="1254081"/>
            <a:ext cx="1714500" cy="1143000"/>
          </a:xfrm>
          <a:prstGeom prst="rect">
            <a:avLst/>
          </a:prstGeom>
          <a:noFill/>
        </p:spPr>
      </p:pic>
      <p:pic>
        <p:nvPicPr>
          <p:cNvPr id="678916" name="Picture 4" descr="http://ts4.mm.bing.net/th?&amp;id=HN.608040289797409821&amp;w=300&amp;h=300&amp;c=0&amp;pid=1.9&amp;rs=0&amp;p=0"/>
          <p:cNvPicPr>
            <a:picLocks noChangeAspect="1" noChangeArrowheads="1"/>
          </p:cNvPicPr>
          <p:nvPr/>
        </p:nvPicPr>
        <p:blipFill>
          <a:blip r:embed="rId3" cstate="print"/>
          <a:srcRect/>
          <a:stretch>
            <a:fillRect/>
          </a:stretch>
        </p:blipFill>
        <p:spPr bwMode="auto">
          <a:xfrm rot="456954">
            <a:off x="7152725" y="1110534"/>
            <a:ext cx="1905000" cy="1428750"/>
          </a:xfrm>
          <a:prstGeom prst="rect">
            <a:avLst/>
          </a:prstGeom>
          <a:noFill/>
        </p:spPr>
      </p:pic>
      <p:pic>
        <p:nvPicPr>
          <p:cNvPr id="678918" name="Picture 6" descr="http://www.premierplatforms.com/images/reach-forklifts.jpg"/>
          <p:cNvPicPr>
            <a:picLocks noChangeAspect="1" noChangeArrowheads="1"/>
          </p:cNvPicPr>
          <p:nvPr/>
        </p:nvPicPr>
        <p:blipFill>
          <a:blip r:embed="rId4" cstate="print"/>
          <a:srcRect/>
          <a:stretch>
            <a:fillRect/>
          </a:stretch>
        </p:blipFill>
        <p:spPr bwMode="auto">
          <a:xfrm>
            <a:off x="5943600" y="2362200"/>
            <a:ext cx="1467105" cy="1447800"/>
          </a:xfrm>
          <a:prstGeom prst="rect">
            <a:avLst/>
          </a:prstGeom>
          <a:noFill/>
        </p:spPr>
      </p:pic>
      <p:pic>
        <p:nvPicPr>
          <p:cNvPr id="678920" name="Picture 8" descr="http://ts4.mm.bing.net/th?id=HN.608006853475369854&amp;w=176&amp;h=177&amp;c=7&amp;rs=1&amp;pid=1.7"/>
          <p:cNvPicPr>
            <a:picLocks noChangeAspect="1" noChangeArrowheads="1"/>
          </p:cNvPicPr>
          <p:nvPr/>
        </p:nvPicPr>
        <p:blipFill>
          <a:blip r:embed="rId5" cstate="print"/>
          <a:srcRect/>
          <a:stretch>
            <a:fillRect/>
          </a:stretch>
        </p:blipFill>
        <p:spPr bwMode="auto">
          <a:xfrm>
            <a:off x="7391400" y="2438400"/>
            <a:ext cx="1363850" cy="1600200"/>
          </a:xfrm>
          <a:prstGeom prst="rect">
            <a:avLst/>
          </a:prstGeom>
          <a:noFill/>
        </p:spPr>
      </p:pic>
      <p:pic>
        <p:nvPicPr>
          <p:cNvPr id="678922" name="Picture 10" descr="http://ts2.mm.bing.net/th?&amp;id=HN.608009125507891747&amp;w=300&amp;h=300&amp;c=0&amp;pid=1.9&amp;rs=0&amp;p=0"/>
          <p:cNvPicPr>
            <a:picLocks noChangeAspect="1" noChangeArrowheads="1"/>
          </p:cNvPicPr>
          <p:nvPr/>
        </p:nvPicPr>
        <p:blipFill>
          <a:blip r:embed="rId6" cstate="print"/>
          <a:srcRect/>
          <a:stretch>
            <a:fillRect/>
          </a:stretch>
        </p:blipFill>
        <p:spPr bwMode="auto">
          <a:xfrm rot="919737">
            <a:off x="5796752" y="3828367"/>
            <a:ext cx="1558544" cy="1981200"/>
          </a:xfrm>
          <a:prstGeom prst="rect">
            <a:avLst/>
          </a:prstGeom>
          <a:noFill/>
        </p:spPr>
      </p:pic>
      <p:pic>
        <p:nvPicPr>
          <p:cNvPr id="678924" name="Picture 12" descr="http://www.itsdf.org/images/thumbB561-2012.gif"/>
          <p:cNvPicPr>
            <a:picLocks noChangeAspect="1" noChangeArrowheads="1"/>
          </p:cNvPicPr>
          <p:nvPr/>
        </p:nvPicPr>
        <p:blipFill>
          <a:blip r:embed="rId7" cstate="print"/>
          <a:srcRect/>
          <a:stretch>
            <a:fillRect/>
          </a:stretch>
        </p:blipFill>
        <p:spPr bwMode="auto">
          <a:xfrm rot="21198682">
            <a:off x="7475267" y="3970857"/>
            <a:ext cx="1564041" cy="1889079"/>
          </a:xfrm>
          <a:prstGeom prst="rect">
            <a:avLst/>
          </a:prstGeom>
          <a:noFill/>
        </p:spPr>
      </p:pic>
      <p:pic>
        <p:nvPicPr>
          <p:cNvPr id="678926" name="Picture 14" descr="http://www.itsdf.org/images/thumbB5662011.gif"/>
          <p:cNvPicPr>
            <a:picLocks noChangeAspect="1" noChangeArrowheads="1"/>
          </p:cNvPicPr>
          <p:nvPr/>
        </p:nvPicPr>
        <p:blipFill>
          <a:blip r:embed="rId8" cstate="print"/>
          <a:srcRect/>
          <a:stretch>
            <a:fillRect/>
          </a:stretch>
        </p:blipFill>
        <p:spPr bwMode="auto">
          <a:xfrm rot="21025286">
            <a:off x="5762360" y="5169817"/>
            <a:ext cx="1282609" cy="1592572"/>
          </a:xfrm>
          <a:prstGeom prst="rect">
            <a:avLst/>
          </a:prstGeom>
          <a:noFill/>
        </p:spPr>
      </p:pic>
      <p:pic>
        <p:nvPicPr>
          <p:cNvPr id="678928" name="Picture 16" descr="http://img.docstoccdn.com/thumb/orig/37705478.png"/>
          <p:cNvPicPr>
            <a:picLocks noChangeAspect="1" noChangeArrowheads="1"/>
          </p:cNvPicPr>
          <p:nvPr/>
        </p:nvPicPr>
        <p:blipFill>
          <a:blip r:embed="rId9" cstate="print"/>
          <a:srcRect/>
          <a:stretch>
            <a:fillRect/>
          </a:stretch>
        </p:blipFill>
        <p:spPr bwMode="auto">
          <a:xfrm rot="966278">
            <a:off x="7225625" y="4963228"/>
            <a:ext cx="1346272" cy="1742235"/>
          </a:xfrm>
          <a:prstGeom prst="rect">
            <a:avLst/>
          </a:prstGeom>
          <a:no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3">
                                            <p:txEl>
                                              <p:pRg st="0" end="0"/>
                                            </p:txEl>
                                          </p:spTgt>
                                        </p:tgtEl>
                                        <p:attrNameLst>
                                          <p:attrName>ppt_x</p:attrName>
                                        </p:attrNameLst>
                                      </p:cBhvr>
                                    </p:anim>
                                    <p:anim from="0" to="-1.0" calcmode="lin" valueType="num">
                                      <p:cBhvr>
                                        <p:cTn id="8" dur="200" decel="50000" autoRev="1" fill="hold">
                                          <p:stCondLst>
                                            <p:cond delay="600"/>
                                          </p:stCondLst>
                                        </p:cTn>
                                        <p:tgtEl>
                                          <p:spTgt spid="3">
                                            <p:txEl>
                                              <p:pRg st="0" end="0"/>
                                            </p:txEl>
                                          </p:spTgt>
                                        </p:tgtEl>
                                        <p:attrNameLst>
                                          <p:attrName>xshear</p:attrName>
                                        </p:attrNameLst>
                                      </p:cBhvr>
                                    </p:anim>
                                    <p:animScale>
                                      <p:cBhvr>
                                        <p:cTn id="9" dur="200" decel="100000" autoRev="1" fill="hold">
                                          <p:stCondLst>
                                            <p:cond delay="600"/>
                                          </p:stCondLst>
                                        </p:cTn>
                                        <p:tgtEl>
                                          <p:spTgt spid="3">
                                            <p:txEl>
                                              <p:pRg st="0" end="0"/>
                                            </p:txEl>
                                          </p:spTgt>
                                        </p:tgtEl>
                                      </p:cBhvr>
                                      <p:from x="100000" y="100000"/>
                                      <p:to x="80000" y="100000"/>
                                    </p:animScale>
                                    <p:anim by="(#ppt_h/3+#ppt_w*0.1)" calcmode="lin" valueType="num">
                                      <p:cBhvr additive="sum">
                                        <p:cTn id="10" dur="200" decel="100000" autoRev="1" fill="hold">
                                          <p:stCondLst>
                                            <p:cond delay="600"/>
                                          </p:stCondLst>
                                        </p:cTn>
                                        <p:tgtEl>
                                          <p:spTgt spid="3">
                                            <p:txEl>
                                              <p:pRg st="0" end="0"/>
                                            </p:txEl>
                                          </p:spTgt>
                                        </p:tgtEl>
                                        <p:attrNameLst>
                                          <p:attrName>ppt_x</p:attrName>
                                        </p:attrNameLst>
                                      </p:cBhvr>
                                    </p:anim>
                                  </p:childTnLst>
                                </p:cTn>
                              </p:par>
                              <p:par>
                                <p:cTn id="11" presetID="55" presetClass="entr" presetSubtype="0" fill="hold" nodeType="withEffect">
                                  <p:stCondLst>
                                    <p:cond delay="0"/>
                                  </p:stCondLst>
                                  <p:childTnLst>
                                    <p:set>
                                      <p:cBhvr>
                                        <p:cTn id="12" dur="1" fill="hold">
                                          <p:stCondLst>
                                            <p:cond delay="0"/>
                                          </p:stCondLst>
                                        </p:cTn>
                                        <p:tgtEl>
                                          <p:spTgt spid="678914"/>
                                        </p:tgtEl>
                                        <p:attrNameLst>
                                          <p:attrName>style.visibility</p:attrName>
                                        </p:attrNameLst>
                                      </p:cBhvr>
                                      <p:to>
                                        <p:strVal val="visible"/>
                                      </p:to>
                                    </p:set>
                                    <p:anim calcmode="lin" valueType="num">
                                      <p:cBhvr>
                                        <p:cTn id="13" dur="1000" fill="hold"/>
                                        <p:tgtEl>
                                          <p:spTgt spid="678914"/>
                                        </p:tgtEl>
                                        <p:attrNameLst>
                                          <p:attrName>ppt_w</p:attrName>
                                        </p:attrNameLst>
                                      </p:cBhvr>
                                      <p:tavLst>
                                        <p:tav tm="0">
                                          <p:val>
                                            <p:strVal val="#ppt_w*0.70"/>
                                          </p:val>
                                        </p:tav>
                                        <p:tav tm="100000">
                                          <p:val>
                                            <p:strVal val="#ppt_w"/>
                                          </p:val>
                                        </p:tav>
                                      </p:tavLst>
                                    </p:anim>
                                    <p:anim calcmode="lin" valueType="num">
                                      <p:cBhvr>
                                        <p:cTn id="14" dur="1000" fill="hold"/>
                                        <p:tgtEl>
                                          <p:spTgt spid="678914"/>
                                        </p:tgtEl>
                                        <p:attrNameLst>
                                          <p:attrName>ppt_h</p:attrName>
                                        </p:attrNameLst>
                                      </p:cBhvr>
                                      <p:tavLst>
                                        <p:tav tm="0">
                                          <p:val>
                                            <p:strVal val="#ppt_h"/>
                                          </p:val>
                                        </p:tav>
                                        <p:tav tm="100000">
                                          <p:val>
                                            <p:strVal val="#ppt_h"/>
                                          </p:val>
                                        </p:tav>
                                      </p:tavLst>
                                    </p:anim>
                                    <p:animEffect transition="in" filter="fade">
                                      <p:cBhvr>
                                        <p:cTn id="15" dur="1000"/>
                                        <p:tgtEl>
                                          <p:spTgt spid="678914"/>
                                        </p:tgtEl>
                                      </p:cBhvr>
                                    </p:animEffect>
                                  </p:childTnLst>
                                </p:cTn>
                              </p:par>
                              <p:par>
                                <p:cTn id="16" presetID="55" presetClass="entr" presetSubtype="0" fill="hold" nodeType="withEffect">
                                  <p:stCondLst>
                                    <p:cond delay="0"/>
                                  </p:stCondLst>
                                  <p:childTnLst>
                                    <p:set>
                                      <p:cBhvr>
                                        <p:cTn id="17" dur="1" fill="hold">
                                          <p:stCondLst>
                                            <p:cond delay="0"/>
                                          </p:stCondLst>
                                        </p:cTn>
                                        <p:tgtEl>
                                          <p:spTgt spid="678916"/>
                                        </p:tgtEl>
                                        <p:attrNameLst>
                                          <p:attrName>style.visibility</p:attrName>
                                        </p:attrNameLst>
                                      </p:cBhvr>
                                      <p:to>
                                        <p:strVal val="visible"/>
                                      </p:to>
                                    </p:set>
                                    <p:anim calcmode="lin" valueType="num">
                                      <p:cBhvr>
                                        <p:cTn id="18" dur="1000" fill="hold"/>
                                        <p:tgtEl>
                                          <p:spTgt spid="678916"/>
                                        </p:tgtEl>
                                        <p:attrNameLst>
                                          <p:attrName>ppt_w</p:attrName>
                                        </p:attrNameLst>
                                      </p:cBhvr>
                                      <p:tavLst>
                                        <p:tav tm="0">
                                          <p:val>
                                            <p:strVal val="#ppt_w*0.70"/>
                                          </p:val>
                                        </p:tav>
                                        <p:tav tm="100000">
                                          <p:val>
                                            <p:strVal val="#ppt_w"/>
                                          </p:val>
                                        </p:tav>
                                      </p:tavLst>
                                    </p:anim>
                                    <p:anim calcmode="lin" valueType="num">
                                      <p:cBhvr>
                                        <p:cTn id="19" dur="1000" fill="hold"/>
                                        <p:tgtEl>
                                          <p:spTgt spid="678916"/>
                                        </p:tgtEl>
                                        <p:attrNameLst>
                                          <p:attrName>ppt_h</p:attrName>
                                        </p:attrNameLst>
                                      </p:cBhvr>
                                      <p:tavLst>
                                        <p:tav tm="0">
                                          <p:val>
                                            <p:strVal val="#ppt_h"/>
                                          </p:val>
                                        </p:tav>
                                        <p:tav tm="100000">
                                          <p:val>
                                            <p:strVal val="#ppt_h"/>
                                          </p:val>
                                        </p:tav>
                                      </p:tavLst>
                                    </p:anim>
                                    <p:animEffect transition="in" filter="fade">
                                      <p:cBhvr>
                                        <p:cTn id="20" dur="1000"/>
                                        <p:tgtEl>
                                          <p:spTgt spid="678916"/>
                                        </p:tgtEl>
                                      </p:cBhvr>
                                    </p:animEffect>
                                  </p:childTnLst>
                                </p:cTn>
                              </p:par>
                              <p:par>
                                <p:cTn id="21" presetID="55" presetClass="entr" presetSubtype="0" fill="hold" nodeType="withEffect">
                                  <p:stCondLst>
                                    <p:cond delay="0"/>
                                  </p:stCondLst>
                                  <p:childTnLst>
                                    <p:set>
                                      <p:cBhvr>
                                        <p:cTn id="22" dur="1" fill="hold">
                                          <p:stCondLst>
                                            <p:cond delay="0"/>
                                          </p:stCondLst>
                                        </p:cTn>
                                        <p:tgtEl>
                                          <p:spTgt spid="678918"/>
                                        </p:tgtEl>
                                        <p:attrNameLst>
                                          <p:attrName>style.visibility</p:attrName>
                                        </p:attrNameLst>
                                      </p:cBhvr>
                                      <p:to>
                                        <p:strVal val="visible"/>
                                      </p:to>
                                    </p:set>
                                    <p:anim calcmode="lin" valueType="num">
                                      <p:cBhvr>
                                        <p:cTn id="23" dur="1000" fill="hold"/>
                                        <p:tgtEl>
                                          <p:spTgt spid="678918"/>
                                        </p:tgtEl>
                                        <p:attrNameLst>
                                          <p:attrName>ppt_w</p:attrName>
                                        </p:attrNameLst>
                                      </p:cBhvr>
                                      <p:tavLst>
                                        <p:tav tm="0">
                                          <p:val>
                                            <p:strVal val="#ppt_w*0.70"/>
                                          </p:val>
                                        </p:tav>
                                        <p:tav tm="100000">
                                          <p:val>
                                            <p:strVal val="#ppt_w"/>
                                          </p:val>
                                        </p:tav>
                                      </p:tavLst>
                                    </p:anim>
                                    <p:anim calcmode="lin" valueType="num">
                                      <p:cBhvr>
                                        <p:cTn id="24" dur="1000" fill="hold"/>
                                        <p:tgtEl>
                                          <p:spTgt spid="678918"/>
                                        </p:tgtEl>
                                        <p:attrNameLst>
                                          <p:attrName>ppt_h</p:attrName>
                                        </p:attrNameLst>
                                      </p:cBhvr>
                                      <p:tavLst>
                                        <p:tav tm="0">
                                          <p:val>
                                            <p:strVal val="#ppt_h"/>
                                          </p:val>
                                        </p:tav>
                                        <p:tav tm="100000">
                                          <p:val>
                                            <p:strVal val="#ppt_h"/>
                                          </p:val>
                                        </p:tav>
                                      </p:tavLst>
                                    </p:anim>
                                    <p:animEffect transition="in" filter="fade">
                                      <p:cBhvr>
                                        <p:cTn id="25" dur="1000"/>
                                        <p:tgtEl>
                                          <p:spTgt spid="678918"/>
                                        </p:tgtEl>
                                      </p:cBhvr>
                                    </p:animEffect>
                                  </p:childTnLst>
                                </p:cTn>
                              </p:par>
                              <p:par>
                                <p:cTn id="26" presetID="55" presetClass="entr" presetSubtype="0" fill="hold" nodeType="withEffect">
                                  <p:stCondLst>
                                    <p:cond delay="0"/>
                                  </p:stCondLst>
                                  <p:childTnLst>
                                    <p:set>
                                      <p:cBhvr>
                                        <p:cTn id="27" dur="1" fill="hold">
                                          <p:stCondLst>
                                            <p:cond delay="0"/>
                                          </p:stCondLst>
                                        </p:cTn>
                                        <p:tgtEl>
                                          <p:spTgt spid="678920"/>
                                        </p:tgtEl>
                                        <p:attrNameLst>
                                          <p:attrName>style.visibility</p:attrName>
                                        </p:attrNameLst>
                                      </p:cBhvr>
                                      <p:to>
                                        <p:strVal val="visible"/>
                                      </p:to>
                                    </p:set>
                                    <p:anim calcmode="lin" valueType="num">
                                      <p:cBhvr>
                                        <p:cTn id="28" dur="1000" fill="hold"/>
                                        <p:tgtEl>
                                          <p:spTgt spid="678920"/>
                                        </p:tgtEl>
                                        <p:attrNameLst>
                                          <p:attrName>ppt_w</p:attrName>
                                        </p:attrNameLst>
                                      </p:cBhvr>
                                      <p:tavLst>
                                        <p:tav tm="0">
                                          <p:val>
                                            <p:strVal val="#ppt_w*0.70"/>
                                          </p:val>
                                        </p:tav>
                                        <p:tav tm="100000">
                                          <p:val>
                                            <p:strVal val="#ppt_w"/>
                                          </p:val>
                                        </p:tav>
                                      </p:tavLst>
                                    </p:anim>
                                    <p:anim calcmode="lin" valueType="num">
                                      <p:cBhvr>
                                        <p:cTn id="29" dur="1000" fill="hold"/>
                                        <p:tgtEl>
                                          <p:spTgt spid="678920"/>
                                        </p:tgtEl>
                                        <p:attrNameLst>
                                          <p:attrName>ppt_h</p:attrName>
                                        </p:attrNameLst>
                                      </p:cBhvr>
                                      <p:tavLst>
                                        <p:tav tm="0">
                                          <p:val>
                                            <p:strVal val="#ppt_h"/>
                                          </p:val>
                                        </p:tav>
                                        <p:tav tm="100000">
                                          <p:val>
                                            <p:strVal val="#ppt_h"/>
                                          </p:val>
                                        </p:tav>
                                      </p:tavLst>
                                    </p:anim>
                                    <p:animEffect transition="in" filter="fade">
                                      <p:cBhvr>
                                        <p:cTn id="30" dur="1000"/>
                                        <p:tgtEl>
                                          <p:spTgt spid="678920"/>
                                        </p:tgtEl>
                                      </p:cBhvr>
                                    </p:animEffect>
                                  </p:childTnLst>
                                </p:cTn>
                              </p:par>
                            </p:childTnLst>
                          </p:cTn>
                        </p:par>
                      </p:childTnLst>
                    </p:cTn>
                  </p:par>
                  <p:par>
                    <p:cTn id="31" fill="hold">
                      <p:stCondLst>
                        <p:cond delay="indefinite"/>
                      </p:stCondLst>
                      <p:childTnLst>
                        <p:par>
                          <p:cTn id="32" fill="hold">
                            <p:stCondLst>
                              <p:cond delay="0"/>
                            </p:stCondLst>
                            <p:childTnLst>
                              <p:par>
                                <p:cTn id="33" presetID="34"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from="(-#ppt_w/2)" to="(#ppt_x)" calcmode="lin" valueType="num">
                                      <p:cBhvr>
                                        <p:cTn id="35" dur="600" fill="hold">
                                          <p:stCondLst>
                                            <p:cond delay="0"/>
                                          </p:stCondLst>
                                        </p:cTn>
                                        <p:tgtEl>
                                          <p:spTgt spid="3">
                                            <p:txEl>
                                              <p:pRg st="2" end="2"/>
                                            </p:txEl>
                                          </p:spTgt>
                                        </p:tgtEl>
                                        <p:attrNameLst>
                                          <p:attrName>ppt_x</p:attrName>
                                        </p:attrNameLst>
                                      </p:cBhvr>
                                    </p:anim>
                                    <p:anim from="0" to="-1.0" calcmode="lin" valueType="num">
                                      <p:cBhvr>
                                        <p:cTn id="36" dur="200" decel="50000" autoRev="1" fill="hold">
                                          <p:stCondLst>
                                            <p:cond delay="600"/>
                                          </p:stCondLst>
                                        </p:cTn>
                                        <p:tgtEl>
                                          <p:spTgt spid="3">
                                            <p:txEl>
                                              <p:pRg st="2" end="2"/>
                                            </p:txEl>
                                          </p:spTgt>
                                        </p:tgtEl>
                                        <p:attrNameLst>
                                          <p:attrName>xshear</p:attrName>
                                        </p:attrNameLst>
                                      </p:cBhvr>
                                    </p:anim>
                                    <p:animScale>
                                      <p:cBhvr>
                                        <p:cTn id="37" dur="200" decel="100000" autoRev="1" fill="hold">
                                          <p:stCondLst>
                                            <p:cond delay="600"/>
                                          </p:stCondLst>
                                        </p:cTn>
                                        <p:tgtEl>
                                          <p:spTgt spid="3">
                                            <p:txEl>
                                              <p:pRg st="2" end="2"/>
                                            </p:txEl>
                                          </p:spTgt>
                                        </p:tgtEl>
                                      </p:cBhvr>
                                      <p:from x="100000" y="100000"/>
                                      <p:to x="80000" y="100000"/>
                                    </p:animScale>
                                    <p:anim by="(#ppt_h/3+#ppt_w*0.1)" calcmode="lin" valueType="num">
                                      <p:cBhvr additive="sum">
                                        <p:cTn id="38" dur="200" decel="100000" autoRev="1" fill="hold">
                                          <p:stCondLst>
                                            <p:cond delay="600"/>
                                          </p:stCondLst>
                                        </p:cTn>
                                        <p:tgtEl>
                                          <p:spTgt spid="3">
                                            <p:txEl>
                                              <p:pRg st="2" end="2"/>
                                            </p:txEl>
                                          </p:spTgt>
                                        </p:tgtEl>
                                        <p:attrNameLst>
                                          <p:attrName>ppt_x</p:attrName>
                                        </p:attrNameLst>
                                      </p:cBhvr>
                                    </p:anim>
                                  </p:childTnLst>
                                </p:cTn>
                              </p:par>
                              <p:par>
                                <p:cTn id="39" presetID="53" presetClass="entr" presetSubtype="0" fill="hold" nodeType="withEffect">
                                  <p:stCondLst>
                                    <p:cond delay="0"/>
                                  </p:stCondLst>
                                  <p:childTnLst>
                                    <p:set>
                                      <p:cBhvr>
                                        <p:cTn id="40" dur="1" fill="hold">
                                          <p:stCondLst>
                                            <p:cond delay="0"/>
                                          </p:stCondLst>
                                        </p:cTn>
                                        <p:tgtEl>
                                          <p:spTgt spid="678922"/>
                                        </p:tgtEl>
                                        <p:attrNameLst>
                                          <p:attrName>style.visibility</p:attrName>
                                        </p:attrNameLst>
                                      </p:cBhvr>
                                      <p:to>
                                        <p:strVal val="visible"/>
                                      </p:to>
                                    </p:set>
                                    <p:anim calcmode="lin" valueType="num">
                                      <p:cBhvr>
                                        <p:cTn id="41" dur="500" fill="hold"/>
                                        <p:tgtEl>
                                          <p:spTgt spid="678922"/>
                                        </p:tgtEl>
                                        <p:attrNameLst>
                                          <p:attrName>ppt_w</p:attrName>
                                        </p:attrNameLst>
                                      </p:cBhvr>
                                      <p:tavLst>
                                        <p:tav tm="0">
                                          <p:val>
                                            <p:fltVal val="0"/>
                                          </p:val>
                                        </p:tav>
                                        <p:tav tm="100000">
                                          <p:val>
                                            <p:strVal val="#ppt_w"/>
                                          </p:val>
                                        </p:tav>
                                      </p:tavLst>
                                    </p:anim>
                                    <p:anim calcmode="lin" valueType="num">
                                      <p:cBhvr>
                                        <p:cTn id="42" dur="500" fill="hold"/>
                                        <p:tgtEl>
                                          <p:spTgt spid="678922"/>
                                        </p:tgtEl>
                                        <p:attrNameLst>
                                          <p:attrName>ppt_h</p:attrName>
                                        </p:attrNameLst>
                                      </p:cBhvr>
                                      <p:tavLst>
                                        <p:tav tm="0">
                                          <p:val>
                                            <p:fltVal val="0"/>
                                          </p:val>
                                        </p:tav>
                                        <p:tav tm="100000">
                                          <p:val>
                                            <p:strVal val="#ppt_h"/>
                                          </p:val>
                                        </p:tav>
                                      </p:tavLst>
                                    </p:anim>
                                    <p:animEffect transition="in" filter="fade">
                                      <p:cBhvr>
                                        <p:cTn id="43" dur="500"/>
                                        <p:tgtEl>
                                          <p:spTgt spid="678922"/>
                                        </p:tgtEl>
                                      </p:cBhvr>
                                    </p:animEffect>
                                  </p:childTnLst>
                                </p:cTn>
                              </p:par>
                              <p:par>
                                <p:cTn id="44" presetID="53" presetClass="entr" presetSubtype="0" fill="hold" nodeType="withEffect">
                                  <p:stCondLst>
                                    <p:cond delay="0"/>
                                  </p:stCondLst>
                                  <p:childTnLst>
                                    <p:set>
                                      <p:cBhvr>
                                        <p:cTn id="45" dur="1" fill="hold">
                                          <p:stCondLst>
                                            <p:cond delay="0"/>
                                          </p:stCondLst>
                                        </p:cTn>
                                        <p:tgtEl>
                                          <p:spTgt spid="678926"/>
                                        </p:tgtEl>
                                        <p:attrNameLst>
                                          <p:attrName>style.visibility</p:attrName>
                                        </p:attrNameLst>
                                      </p:cBhvr>
                                      <p:to>
                                        <p:strVal val="visible"/>
                                      </p:to>
                                    </p:set>
                                    <p:anim calcmode="lin" valueType="num">
                                      <p:cBhvr>
                                        <p:cTn id="46" dur="500" fill="hold"/>
                                        <p:tgtEl>
                                          <p:spTgt spid="678926"/>
                                        </p:tgtEl>
                                        <p:attrNameLst>
                                          <p:attrName>ppt_w</p:attrName>
                                        </p:attrNameLst>
                                      </p:cBhvr>
                                      <p:tavLst>
                                        <p:tav tm="0">
                                          <p:val>
                                            <p:fltVal val="0"/>
                                          </p:val>
                                        </p:tav>
                                        <p:tav tm="100000">
                                          <p:val>
                                            <p:strVal val="#ppt_w"/>
                                          </p:val>
                                        </p:tav>
                                      </p:tavLst>
                                    </p:anim>
                                    <p:anim calcmode="lin" valueType="num">
                                      <p:cBhvr>
                                        <p:cTn id="47" dur="500" fill="hold"/>
                                        <p:tgtEl>
                                          <p:spTgt spid="678926"/>
                                        </p:tgtEl>
                                        <p:attrNameLst>
                                          <p:attrName>ppt_h</p:attrName>
                                        </p:attrNameLst>
                                      </p:cBhvr>
                                      <p:tavLst>
                                        <p:tav tm="0">
                                          <p:val>
                                            <p:fltVal val="0"/>
                                          </p:val>
                                        </p:tav>
                                        <p:tav tm="100000">
                                          <p:val>
                                            <p:strVal val="#ppt_h"/>
                                          </p:val>
                                        </p:tav>
                                      </p:tavLst>
                                    </p:anim>
                                    <p:animEffect transition="in" filter="fade">
                                      <p:cBhvr>
                                        <p:cTn id="48" dur="500"/>
                                        <p:tgtEl>
                                          <p:spTgt spid="678926"/>
                                        </p:tgtEl>
                                      </p:cBhvr>
                                    </p:animEffect>
                                  </p:childTnLst>
                                </p:cTn>
                              </p:par>
                              <p:par>
                                <p:cTn id="49" presetID="53" presetClass="entr" presetSubtype="0" fill="hold" nodeType="withEffect">
                                  <p:stCondLst>
                                    <p:cond delay="0"/>
                                  </p:stCondLst>
                                  <p:childTnLst>
                                    <p:set>
                                      <p:cBhvr>
                                        <p:cTn id="50" dur="1" fill="hold">
                                          <p:stCondLst>
                                            <p:cond delay="0"/>
                                          </p:stCondLst>
                                        </p:cTn>
                                        <p:tgtEl>
                                          <p:spTgt spid="678924"/>
                                        </p:tgtEl>
                                        <p:attrNameLst>
                                          <p:attrName>style.visibility</p:attrName>
                                        </p:attrNameLst>
                                      </p:cBhvr>
                                      <p:to>
                                        <p:strVal val="visible"/>
                                      </p:to>
                                    </p:set>
                                    <p:anim calcmode="lin" valueType="num">
                                      <p:cBhvr>
                                        <p:cTn id="51" dur="500" fill="hold"/>
                                        <p:tgtEl>
                                          <p:spTgt spid="678924"/>
                                        </p:tgtEl>
                                        <p:attrNameLst>
                                          <p:attrName>ppt_w</p:attrName>
                                        </p:attrNameLst>
                                      </p:cBhvr>
                                      <p:tavLst>
                                        <p:tav tm="0">
                                          <p:val>
                                            <p:fltVal val="0"/>
                                          </p:val>
                                        </p:tav>
                                        <p:tav tm="100000">
                                          <p:val>
                                            <p:strVal val="#ppt_w"/>
                                          </p:val>
                                        </p:tav>
                                      </p:tavLst>
                                    </p:anim>
                                    <p:anim calcmode="lin" valueType="num">
                                      <p:cBhvr>
                                        <p:cTn id="52" dur="500" fill="hold"/>
                                        <p:tgtEl>
                                          <p:spTgt spid="678924"/>
                                        </p:tgtEl>
                                        <p:attrNameLst>
                                          <p:attrName>ppt_h</p:attrName>
                                        </p:attrNameLst>
                                      </p:cBhvr>
                                      <p:tavLst>
                                        <p:tav tm="0">
                                          <p:val>
                                            <p:fltVal val="0"/>
                                          </p:val>
                                        </p:tav>
                                        <p:tav tm="100000">
                                          <p:val>
                                            <p:strVal val="#ppt_h"/>
                                          </p:val>
                                        </p:tav>
                                      </p:tavLst>
                                    </p:anim>
                                    <p:animEffect transition="in" filter="fade">
                                      <p:cBhvr>
                                        <p:cTn id="53" dur="500"/>
                                        <p:tgtEl>
                                          <p:spTgt spid="678924"/>
                                        </p:tgtEl>
                                      </p:cBhvr>
                                    </p:animEffect>
                                  </p:childTnLst>
                                </p:cTn>
                              </p:par>
                              <p:par>
                                <p:cTn id="54" presetID="53" presetClass="entr" presetSubtype="0" fill="hold" nodeType="withEffect">
                                  <p:stCondLst>
                                    <p:cond delay="0"/>
                                  </p:stCondLst>
                                  <p:childTnLst>
                                    <p:set>
                                      <p:cBhvr>
                                        <p:cTn id="55" dur="1" fill="hold">
                                          <p:stCondLst>
                                            <p:cond delay="0"/>
                                          </p:stCondLst>
                                        </p:cTn>
                                        <p:tgtEl>
                                          <p:spTgt spid="678928"/>
                                        </p:tgtEl>
                                        <p:attrNameLst>
                                          <p:attrName>style.visibility</p:attrName>
                                        </p:attrNameLst>
                                      </p:cBhvr>
                                      <p:to>
                                        <p:strVal val="visible"/>
                                      </p:to>
                                    </p:set>
                                    <p:anim calcmode="lin" valueType="num">
                                      <p:cBhvr>
                                        <p:cTn id="56" dur="500" fill="hold"/>
                                        <p:tgtEl>
                                          <p:spTgt spid="678928"/>
                                        </p:tgtEl>
                                        <p:attrNameLst>
                                          <p:attrName>ppt_w</p:attrName>
                                        </p:attrNameLst>
                                      </p:cBhvr>
                                      <p:tavLst>
                                        <p:tav tm="0">
                                          <p:val>
                                            <p:fltVal val="0"/>
                                          </p:val>
                                        </p:tav>
                                        <p:tav tm="100000">
                                          <p:val>
                                            <p:strVal val="#ppt_w"/>
                                          </p:val>
                                        </p:tav>
                                      </p:tavLst>
                                    </p:anim>
                                    <p:anim calcmode="lin" valueType="num">
                                      <p:cBhvr>
                                        <p:cTn id="57" dur="500" fill="hold"/>
                                        <p:tgtEl>
                                          <p:spTgt spid="678928"/>
                                        </p:tgtEl>
                                        <p:attrNameLst>
                                          <p:attrName>ppt_h</p:attrName>
                                        </p:attrNameLst>
                                      </p:cBhvr>
                                      <p:tavLst>
                                        <p:tav tm="0">
                                          <p:val>
                                            <p:fltVal val="0"/>
                                          </p:val>
                                        </p:tav>
                                        <p:tav tm="100000">
                                          <p:val>
                                            <p:strVal val="#ppt_h"/>
                                          </p:val>
                                        </p:tav>
                                      </p:tavLst>
                                    </p:anim>
                                    <p:animEffect transition="in" filter="fade">
                                      <p:cBhvr>
                                        <p:cTn id="58" dur="500"/>
                                        <p:tgtEl>
                                          <p:spTgt spid="678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457200" y="0"/>
            <a:ext cx="8229600" cy="114300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Terminology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10594" name="Picture 2"/>
          <p:cNvPicPr>
            <a:picLocks noGrp="1" noChangeAspect="1" noChangeArrowheads="1"/>
          </p:cNvPicPr>
          <p:nvPr>
            <p:ph idx="1"/>
          </p:nvPr>
        </p:nvPicPr>
        <p:blipFill>
          <a:blip r:embed="rId3" cstate="print"/>
          <a:srcRect/>
          <a:stretch>
            <a:fillRect/>
          </a:stretch>
        </p:blipFill>
        <p:spPr bwMode="auto">
          <a:xfrm>
            <a:off x="6934200" y="1143000"/>
            <a:ext cx="1796451" cy="1600200"/>
          </a:xfrm>
          <a:prstGeom prst="rect">
            <a:avLst/>
          </a:prstGeom>
          <a:noFill/>
          <a:ln w="9525">
            <a:noFill/>
            <a:miter lim="800000"/>
            <a:headEnd/>
            <a:tailEnd/>
          </a:ln>
        </p:spPr>
      </p:pic>
      <p:pic>
        <p:nvPicPr>
          <p:cNvPr id="110595" name="Picture 3"/>
          <p:cNvPicPr>
            <a:picLocks noChangeAspect="1" noChangeArrowheads="1"/>
          </p:cNvPicPr>
          <p:nvPr/>
        </p:nvPicPr>
        <p:blipFill>
          <a:blip r:embed="rId4" cstate="print"/>
          <a:srcRect/>
          <a:stretch>
            <a:fillRect/>
          </a:stretch>
        </p:blipFill>
        <p:spPr bwMode="auto">
          <a:xfrm>
            <a:off x="-4343400" y="2819400"/>
            <a:ext cx="5867400" cy="4038600"/>
          </a:xfrm>
          <a:prstGeom prst="rect">
            <a:avLst/>
          </a:prstGeom>
          <a:noFill/>
          <a:ln w="9525">
            <a:noFill/>
            <a:miter lim="800000"/>
            <a:headEnd/>
            <a:tailEnd/>
          </a:ln>
        </p:spPr>
      </p:pic>
      <p:pic>
        <p:nvPicPr>
          <p:cNvPr id="7" name="Backup alarm.wav">
            <a:hlinkClick r:id="" action="ppaction://media"/>
          </p:cNvPr>
          <p:cNvPicPr>
            <a:picLocks noRot="1" noChangeAspect="1"/>
          </p:cNvPicPr>
          <p:nvPr>
            <a:wavAudioFile r:embed="rId1" name="Backup alarm.wav"/>
          </p:nvPr>
        </p:nvPicPr>
        <p:blipFill>
          <a:blip r:embed="rId5" cstate="print"/>
          <a:stretch>
            <a:fillRect/>
          </a:stretch>
        </p:blipFill>
        <p:spPr>
          <a:xfrm>
            <a:off x="8610600" y="6400800"/>
            <a:ext cx="304800" cy="304800"/>
          </a:xfrm>
          <a:prstGeom prst="rect">
            <a:avLst/>
          </a:prstGeom>
        </p:spPr>
      </p:pic>
      <p:sp>
        <p:nvSpPr>
          <p:cNvPr id="6" name="TextBox 5"/>
          <p:cNvSpPr txBox="1"/>
          <p:nvPr/>
        </p:nvSpPr>
        <p:spPr>
          <a:xfrm>
            <a:off x="228600" y="1219200"/>
            <a:ext cx="3733800" cy="707886"/>
          </a:xfrm>
          <a:prstGeom prst="rect">
            <a:avLst/>
          </a:prstGeom>
          <a:noFill/>
        </p:spPr>
        <p:txBody>
          <a:bodyPr wrap="square" rtlCol="0">
            <a:spAutoFit/>
          </a:bodyPr>
          <a:lstStyle/>
          <a:p>
            <a:r>
              <a:rPr lang="en-US" sz="4000" b="1" u="sng" dirty="0" smtClean="0"/>
              <a:t>Back-Up Alarms</a:t>
            </a:r>
            <a:endParaRPr lang="en-US" sz="4000" b="1" u="sng" dirty="0"/>
          </a:p>
        </p:txBody>
      </p:sp>
      <p:sp>
        <p:nvSpPr>
          <p:cNvPr id="8" name="TextBox 7"/>
          <p:cNvSpPr txBox="1"/>
          <p:nvPr/>
        </p:nvSpPr>
        <p:spPr>
          <a:xfrm>
            <a:off x="533400" y="1905000"/>
            <a:ext cx="3962400" cy="2862322"/>
          </a:xfrm>
          <a:prstGeom prst="rect">
            <a:avLst/>
          </a:prstGeom>
          <a:solidFill>
            <a:schemeClr val="bg2">
              <a:lumMod val="75000"/>
            </a:schemeClr>
          </a:solidFill>
        </p:spPr>
        <p:txBody>
          <a:bodyPr wrap="square" rtlCol="0">
            <a:spAutoFit/>
          </a:bodyPr>
          <a:lstStyle/>
          <a:p>
            <a:r>
              <a:rPr lang="en-US" sz="2000" dirty="0" smtClean="0"/>
              <a:t>ANSI/ITSDF B56.1-2009 Sec. 4.15.2 states: </a:t>
            </a:r>
          </a:p>
          <a:p>
            <a:r>
              <a:rPr lang="en-US" sz="2000" dirty="0" smtClean="0"/>
              <a:t>The  user </a:t>
            </a:r>
            <a:r>
              <a:rPr lang="en-US" sz="2000" b="1" u="sng" dirty="0" smtClean="0"/>
              <a:t>SHALL</a:t>
            </a:r>
            <a:r>
              <a:rPr lang="en-US" sz="2000" dirty="0" smtClean="0"/>
              <a:t> determine if operating conditions require the truck to be equipped with additional sound – producing or visual (such as lights or blinkers) devices, and be responsible  for providing and maintaining such devices.</a:t>
            </a:r>
            <a:endParaRPr lang="en-US" sz="2000" dirty="0"/>
          </a:p>
        </p:txBody>
      </p:sp>
      <p:pic>
        <p:nvPicPr>
          <p:cNvPr id="9" name="Picture 2"/>
          <p:cNvPicPr>
            <a:picLocks noChangeAspect="1" noChangeArrowheads="1"/>
          </p:cNvPicPr>
          <p:nvPr/>
        </p:nvPicPr>
        <p:blipFill>
          <a:blip r:embed="rId6" cstate="print"/>
          <a:srcRect/>
          <a:stretch>
            <a:fillRect/>
          </a:stretch>
        </p:blipFill>
        <p:spPr bwMode="auto">
          <a:xfrm>
            <a:off x="4847772" y="990601"/>
            <a:ext cx="1705428"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2 -0.00556 L 0.825 -0.00556 " pathEditMode="relative" rAng="0" ptsTypes="AA">
                                      <p:cBhvr>
                                        <p:cTn id="6" dur="3000" fill="hold"/>
                                        <p:tgtEl>
                                          <p:spTgt spid="110595"/>
                                        </p:tgtEl>
                                        <p:attrNameLst>
                                          <p:attrName>ppt_x</p:attrName>
                                          <p:attrName>ppt_y</p:attrName>
                                        </p:attrNameLst>
                                      </p:cBhvr>
                                      <p:rCtr x="313" y="0"/>
                                    </p:animMotion>
                                  </p:childTnLst>
                                </p:cTn>
                              </p:par>
                              <p:par>
                                <p:cTn id="7" presetID="1" presetClass="mediacall" presetSubtype="0" fill="hold" nodeType="withEffect">
                                  <p:stCondLst>
                                    <p:cond delay="0"/>
                                  </p:stCondLst>
                                  <p:childTnLst>
                                    <p:cmd type="call" cmd="playFrom(0.0)">
                                      <p:cBhvr>
                                        <p:cTn id="8" dur="3479" fill="hold"/>
                                        <p:tgtEl>
                                          <p:spTgt spid="7"/>
                                        </p:tgtEl>
                                      </p:cBhvr>
                                    </p:cmd>
                                  </p:childTnLst>
                                </p:cTn>
                              </p:par>
                            </p:childTnLst>
                          </p:cTn>
                        </p:par>
                        <p:par>
                          <p:cTn id="9" fill="hold">
                            <p:stCondLst>
                              <p:cond delay="3483"/>
                            </p:stCondLst>
                            <p:childTnLst>
                              <p:par>
                                <p:cTn id="10" presetID="53"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b="1" dirty="0" smtClean="0"/>
              <a:t>Car Versus A Lift Truck</a:t>
            </a:r>
          </a:p>
        </p:txBody>
      </p:sp>
      <p:sp>
        <p:nvSpPr>
          <p:cNvPr id="67589" name="Text Box 5"/>
          <p:cNvSpPr txBox="1">
            <a:spLocks noChangeArrowheads="1"/>
          </p:cNvSpPr>
          <p:nvPr/>
        </p:nvSpPr>
        <p:spPr bwMode="auto">
          <a:xfrm>
            <a:off x="4191000" y="4267200"/>
            <a:ext cx="1066800" cy="701675"/>
          </a:xfrm>
          <a:prstGeom prst="rect">
            <a:avLst/>
          </a:prstGeom>
          <a:noFill/>
          <a:ln w="9525">
            <a:noFill/>
            <a:miter lim="800000"/>
            <a:headEnd/>
            <a:tailEnd/>
          </a:ln>
        </p:spPr>
        <p:txBody>
          <a:bodyPr>
            <a:spAutoFit/>
          </a:bodyPr>
          <a:lstStyle/>
          <a:p>
            <a:pPr algn="l">
              <a:spcBef>
                <a:spcPct val="50000"/>
              </a:spcBef>
            </a:pPr>
            <a:r>
              <a:rPr lang="en-US" sz="4000" b="1" dirty="0"/>
              <a:t>VS.</a:t>
            </a:r>
          </a:p>
        </p:txBody>
      </p:sp>
      <p:pic>
        <p:nvPicPr>
          <p:cNvPr id="295938" name="Picture 2"/>
          <p:cNvPicPr>
            <a:picLocks noChangeAspect="1" noChangeArrowheads="1"/>
          </p:cNvPicPr>
          <p:nvPr/>
        </p:nvPicPr>
        <p:blipFill>
          <a:blip r:embed="rId5" cstate="print"/>
          <a:srcRect/>
          <a:stretch>
            <a:fillRect/>
          </a:stretch>
        </p:blipFill>
        <p:spPr bwMode="auto">
          <a:xfrm>
            <a:off x="5029200" y="2057400"/>
            <a:ext cx="3848100" cy="4042866"/>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b="15421"/>
          <a:stretch>
            <a:fillRect/>
          </a:stretch>
        </p:blipFill>
        <p:spPr bwMode="auto">
          <a:xfrm>
            <a:off x="0" y="3429000"/>
            <a:ext cx="4297652" cy="2209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0"/>
                                  </p:iterate>
                                  <p:childTnLst>
                                    <p:set>
                                      <p:cBhvr>
                                        <p:cTn id="6" dur="1" fill="hold">
                                          <p:stCondLst>
                                            <p:cond delay="0"/>
                                          </p:stCondLst>
                                        </p:cTn>
                                        <p:tgtEl>
                                          <p:spTgt spid="67586"/>
                                        </p:tgtEl>
                                        <p:attrNameLst>
                                          <p:attrName>style.visibility</p:attrName>
                                        </p:attrNameLst>
                                      </p:cBhvr>
                                      <p:to>
                                        <p:strVal val="visible"/>
                                      </p:to>
                                    </p:set>
                                    <p:anim calcmode="lin" valueType="num">
                                      <p:cBhvr additive="base">
                                        <p:cTn id="7" dur="75" fill="hold"/>
                                        <p:tgtEl>
                                          <p:spTgt spid="67586"/>
                                        </p:tgtEl>
                                        <p:attrNameLst>
                                          <p:attrName>ppt_x</p:attrName>
                                        </p:attrNameLst>
                                      </p:cBhvr>
                                      <p:tavLst>
                                        <p:tav tm="0">
                                          <p:val>
                                            <p:strVal val="#ppt_x"/>
                                          </p:val>
                                        </p:tav>
                                        <p:tav tm="100000">
                                          <p:val>
                                            <p:strVal val="#ppt_x"/>
                                          </p:val>
                                        </p:tav>
                                      </p:tavLst>
                                    </p:anim>
                                    <p:anim calcmode="lin" valueType="num">
                                      <p:cBhvr additive="base">
                                        <p:cTn id="8" dur="75" fill="hold"/>
                                        <p:tgtEl>
                                          <p:spTgt spid="6758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par>
                          <p:cTn id="9" fill="hold">
                            <p:stCondLst>
                              <p:cond delay="1425"/>
                            </p:stCondLst>
                            <p:childTnLst>
                              <p:par>
                                <p:cTn id="10" presetID="2" presetClass="entr" presetSubtype="2"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1+#ppt_w/2"/>
                                          </p:val>
                                        </p:tav>
                                        <p:tav tm="100000">
                                          <p:val>
                                            <p:strVal val="#ppt_x"/>
                                          </p:val>
                                        </p:tav>
                                      </p:tavLst>
                                    </p:anim>
                                    <p:anim calcmode="lin" valueType="num">
                                      <p:cBhvr additive="base">
                                        <p:cTn id="13" dur="500" fill="hold"/>
                                        <p:tgtEl>
                                          <p:spTgt spid="20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rbrake.wav"/>
                                        </p:tgtEl>
                                      </p:cMediaNode>
                                    </p:audio>
                                  </p:subTnLst>
                                </p:cTn>
                              </p:par>
                            </p:childTnLst>
                          </p:cTn>
                        </p:par>
                        <p:par>
                          <p:cTn id="14" fill="hold">
                            <p:stCondLst>
                              <p:cond delay="1925"/>
                            </p:stCondLst>
                            <p:childTnLst>
                              <p:par>
                                <p:cTn id="15" presetID="2" presetClass="entr" presetSubtype="4" fill="hold" grpId="0" nodeType="afterEffect">
                                  <p:stCondLst>
                                    <p:cond delay="1000"/>
                                  </p:stCondLst>
                                  <p:childTnLst>
                                    <p:set>
                                      <p:cBhvr>
                                        <p:cTn id="16" dur="1" fill="hold">
                                          <p:stCondLst>
                                            <p:cond delay="0"/>
                                          </p:stCondLst>
                                        </p:cTn>
                                        <p:tgtEl>
                                          <p:spTgt spid="67589"/>
                                        </p:tgtEl>
                                        <p:attrNameLst>
                                          <p:attrName>style.visibility</p:attrName>
                                        </p:attrNameLst>
                                      </p:cBhvr>
                                      <p:to>
                                        <p:strVal val="visible"/>
                                      </p:to>
                                    </p:set>
                                    <p:anim calcmode="lin" valueType="num">
                                      <p:cBhvr additive="base">
                                        <p:cTn id="17" dur="500" fill="hold"/>
                                        <p:tgtEl>
                                          <p:spTgt spid="67589"/>
                                        </p:tgtEl>
                                        <p:attrNameLst>
                                          <p:attrName>ppt_x</p:attrName>
                                        </p:attrNameLst>
                                      </p:cBhvr>
                                      <p:tavLst>
                                        <p:tav tm="0">
                                          <p:val>
                                            <p:strVal val="#ppt_x"/>
                                          </p:val>
                                        </p:tav>
                                        <p:tav tm="100000">
                                          <p:val>
                                            <p:strVal val="#ppt_x"/>
                                          </p:val>
                                        </p:tav>
                                      </p:tavLst>
                                    </p:anim>
                                    <p:anim calcmode="lin" valueType="num">
                                      <p:cBhvr additive="base">
                                        <p:cTn id="18" dur="500" fill="hold"/>
                                        <p:tgtEl>
                                          <p:spTgt spid="67589"/>
                                        </p:tgtEl>
                                        <p:attrNameLst>
                                          <p:attrName>ppt_y</p:attrName>
                                        </p:attrNameLst>
                                      </p:cBhvr>
                                      <p:tavLst>
                                        <p:tav tm="0">
                                          <p:val>
                                            <p:strVal val="1+#ppt_h/2"/>
                                          </p:val>
                                        </p:tav>
                                        <p:tav tm="100000">
                                          <p:val>
                                            <p:strVal val="#ppt_y"/>
                                          </p:val>
                                        </p:tav>
                                      </p:tavLst>
                                    </p:anim>
                                  </p:childTnLst>
                                </p:cTn>
                              </p:par>
                            </p:childTnLst>
                          </p:cTn>
                        </p:par>
                        <p:par>
                          <p:cTn id="19" fill="hold">
                            <p:stCondLst>
                              <p:cond delay="3425"/>
                            </p:stCondLst>
                            <p:childTnLst>
                              <p:par>
                                <p:cTn id="20" presetID="2" presetClass="entr" presetSubtype="2" fill="hold" nodeType="afterEffect">
                                  <p:stCondLst>
                                    <p:cond delay="0"/>
                                  </p:stCondLst>
                                  <p:childTnLst>
                                    <p:set>
                                      <p:cBhvr>
                                        <p:cTn id="21" dur="1" fill="hold">
                                          <p:stCondLst>
                                            <p:cond delay="0"/>
                                          </p:stCondLst>
                                        </p:cTn>
                                        <p:tgtEl>
                                          <p:spTgt spid="295938"/>
                                        </p:tgtEl>
                                        <p:attrNameLst>
                                          <p:attrName>style.visibility</p:attrName>
                                        </p:attrNameLst>
                                      </p:cBhvr>
                                      <p:to>
                                        <p:strVal val="visible"/>
                                      </p:to>
                                    </p:set>
                                    <p:anim calcmode="lin" valueType="num">
                                      <p:cBhvr additive="base">
                                        <p:cTn id="22" dur="500" fill="hold"/>
                                        <p:tgtEl>
                                          <p:spTgt spid="295938"/>
                                        </p:tgtEl>
                                        <p:attrNameLst>
                                          <p:attrName>ppt_x</p:attrName>
                                        </p:attrNameLst>
                                      </p:cBhvr>
                                      <p:tavLst>
                                        <p:tav tm="0">
                                          <p:val>
                                            <p:strVal val="1+#ppt_w/2"/>
                                          </p:val>
                                        </p:tav>
                                        <p:tav tm="100000">
                                          <p:val>
                                            <p:strVal val="#ppt_x"/>
                                          </p:val>
                                        </p:tav>
                                      </p:tavLst>
                                    </p:anim>
                                    <p:anim calcmode="lin" valueType="num">
                                      <p:cBhvr additive="base">
                                        <p:cTn id="23" dur="500" fill="hold"/>
                                        <p:tgtEl>
                                          <p:spTgt spid="2959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Backup alar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utoUpdateAnimBg="0"/>
      <p:bldP spid="6758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b="1" dirty="0" smtClean="0"/>
              <a:t>Steering Systems</a:t>
            </a:r>
          </a:p>
        </p:txBody>
      </p:sp>
      <p:sp>
        <p:nvSpPr>
          <p:cNvPr id="26629" name="Text Box 5"/>
          <p:cNvSpPr txBox="1">
            <a:spLocks noChangeArrowheads="1"/>
          </p:cNvSpPr>
          <p:nvPr/>
        </p:nvSpPr>
        <p:spPr bwMode="auto">
          <a:xfrm>
            <a:off x="457200" y="3124200"/>
            <a:ext cx="7772400" cy="519113"/>
          </a:xfrm>
          <a:prstGeom prst="rect">
            <a:avLst/>
          </a:prstGeom>
          <a:noFill/>
          <a:ln w="9525">
            <a:noFill/>
            <a:miter lim="800000"/>
            <a:headEnd/>
            <a:tailEnd/>
          </a:ln>
        </p:spPr>
        <p:txBody>
          <a:bodyPr>
            <a:spAutoFit/>
          </a:bodyPr>
          <a:lstStyle/>
          <a:p>
            <a:pPr algn="l">
              <a:spcBef>
                <a:spcPct val="50000"/>
              </a:spcBef>
            </a:pPr>
            <a:r>
              <a:rPr lang="en-US" sz="2800" dirty="0"/>
              <a:t>Lift Truck       Rear Steering         0</a:t>
            </a:r>
            <a:r>
              <a:rPr lang="en-US" sz="2800" dirty="0">
                <a:cs typeface="Tahoma" pitchFamily="34" charset="0"/>
              </a:rPr>
              <a:t>º - 90º</a:t>
            </a:r>
            <a:endParaRPr lang="en-US" sz="2800" dirty="0"/>
          </a:p>
        </p:txBody>
      </p:sp>
      <p:sp>
        <p:nvSpPr>
          <p:cNvPr id="26630" name="Text Box 6"/>
          <p:cNvSpPr txBox="1">
            <a:spLocks noChangeArrowheads="1"/>
          </p:cNvSpPr>
          <p:nvPr/>
        </p:nvSpPr>
        <p:spPr bwMode="auto">
          <a:xfrm>
            <a:off x="457200" y="2514600"/>
            <a:ext cx="8153400" cy="519113"/>
          </a:xfrm>
          <a:prstGeom prst="rect">
            <a:avLst/>
          </a:prstGeom>
          <a:noFill/>
          <a:ln w="9525">
            <a:noFill/>
            <a:miter lim="800000"/>
            <a:headEnd/>
            <a:tailEnd/>
          </a:ln>
        </p:spPr>
        <p:txBody>
          <a:bodyPr>
            <a:spAutoFit/>
          </a:bodyPr>
          <a:lstStyle/>
          <a:p>
            <a:pPr algn="l">
              <a:spcBef>
                <a:spcPct val="50000"/>
              </a:spcBef>
            </a:pPr>
            <a:r>
              <a:rPr lang="en-US" sz="2800" dirty="0"/>
              <a:t>Automobile     Front Steering         0</a:t>
            </a:r>
            <a:r>
              <a:rPr lang="en-US" sz="2800" dirty="0">
                <a:cs typeface="Tahoma" pitchFamily="34" charset="0"/>
              </a:rPr>
              <a:t>º - 55º</a:t>
            </a:r>
            <a:endParaRPr lang="en-US" sz="2800" dirty="0"/>
          </a:p>
        </p:txBody>
      </p:sp>
      <p:pic>
        <p:nvPicPr>
          <p:cNvPr id="26632" name="Picture 8" descr="msotw9_temp0"/>
          <p:cNvPicPr>
            <a:picLocks noChangeAspect="1" noChangeArrowheads="1"/>
          </p:cNvPicPr>
          <p:nvPr/>
        </p:nvPicPr>
        <p:blipFill>
          <a:blip r:embed="rId2" cstate="print">
            <a:lum bright="-18000" contrast="36000"/>
          </a:blip>
          <a:srcRect/>
          <a:stretch>
            <a:fillRect/>
          </a:stretch>
        </p:blipFill>
        <p:spPr bwMode="auto">
          <a:xfrm>
            <a:off x="1295400" y="3886199"/>
            <a:ext cx="2743200" cy="2777235"/>
          </a:xfrm>
          <a:prstGeom prst="rect">
            <a:avLst/>
          </a:prstGeom>
          <a:noFill/>
          <a:ln w="19050">
            <a:solidFill>
              <a:schemeClr val="tx1"/>
            </a:solidFill>
            <a:miter lim="800000"/>
            <a:headEnd/>
            <a:tailEnd/>
          </a:ln>
        </p:spPr>
      </p:pic>
      <p:pic>
        <p:nvPicPr>
          <p:cNvPr id="30726" name="Picture 9" descr="bd07175_"/>
          <p:cNvPicPr>
            <a:picLocks noChangeAspect="1" noChangeArrowheads="1"/>
          </p:cNvPicPr>
          <p:nvPr/>
        </p:nvPicPr>
        <p:blipFill>
          <a:blip r:embed="rId3" cstate="print"/>
          <a:srcRect/>
          <a:stretch>
            <a:fillRect/>
          </a:stretch>
        </p:blipFill>
        <p:spPr bwMode="auto">
          <a:xfrm>
            <a:off x="6781799" y="685800"/>
            <a:ext cx="2077751" cy="1371600"/>
          </a:xfrm>
          <a:prstGeom prst="rect">
            <a:avLst/>
          </a:prstGeom>
          <a:noFill/>
          <a:ln w="9525">
            <a:noFill/>
            <a:miter lim="800000"/>
            <a:headEnd/>
            <a:tailEnd/>
          </a:ln>
        </p:spPr>
      </p:pic>
      <p:sp>
        <p:nvSpPr>
          <p:cNvPr id="26634" name="Text Box 10"/>
          <p:cNvSpPr txBox="1">
            <a:spLocks noChangeArrowheads="1"/>
          </p:cNvSpPr>
          <p:nvPr/>
        </p:nvSpPr>
        <p:spPr bwMode="auto">
          <a:xfrm>
            <a:off x="4953000" y="4419600"/>
            <a:ext cx="3200400" cy="1384995"/>
          </a:xfrm>
          <a:prstGeom prst="rect">
            <a:avLst/>
          </a:prstGeom>
          <a:solidFill>
            <a:schemeClr val="bg2">
              <a:lumMod val="50000"/>
            </a:schemeClr>
          </a:solidFill>
          <a:ln w="19050">
            <a:solidFill>
              <a:schemeClr val="tx1"/>
            </a:solidFill>
            <a:miter lim="800000"/>
            <a:headEnd/>
            <a:tailEnd/>
          </a:ln>
        </p:spPr>
        <p:txBody>
          <a:bodyPr wrap="square">
            <a:spAutoFit/>
          </a:bodyPr>
          <a:lstStyle/>
          <a:p>
            <a:pPr algn="l">
              <a:spcBef>
                <a:spcPct val="50000"/>
              </a:spcBef>
            </a:pPr>
            <a:r>
              <a:rPr lang="en-US" sz="2400" b="1" dirty="0"/>
              <a:t>Remember</a:t>
            </a:r>
            <a:r>
              <a:rPr lang="en-US" sz="2400" b="1" dirty="0" smtClean="0"/>
              <a:t>,</a:t>
            </a:r>
          </a:p>
          <a:p>
            <a:pPr algn="l">
              <a:spcBef>
                <a:spcPct val="50000"/>
              </a:spcBef>
            </a:pPr>
            <a:r>
              <a:rPr lang="en-US" sz="2400" dirty="0" smtClean="0"/>
              <a:t>Provide </a:t>
            </a:r>
            <a:r>
              <a:rPr lang="en-US" sz="2400" dirty="0"/>
              <a:t>Adequate Clearance</a:t>
            </a:r>
          </a:p>
        </p:txBody>
      </p:sp>
      <p:sp>
        <p:nvSpPr>
          <p:cNvPr id="26635" name="AutoShape 11"/>
          <p:cNvSpPr>
            <a:spLocks noChangeArrowheads="1"/>
          </p:cNvSpPr>
          <p:nvPr/>
        </p:nvSpPr>
        <p:spPr bwMode="auto">
          <a:xfrm>
            <a:off x="4267200" y="4419600"/>
            <a:ext cx="457200" cy="304800"/>
          </a:xfrm>
          <a:prstGeom prst="leftArrow">
            <a:avLst>
              <a:gd name="adj1" fmla="val 50000"/>
              <a:gd name="adj2" fmla="val 37500"/>
            </a:avLst>
          </a:prstGeom>
          <a:solidFill>
            <a:schemeClr val="hlink"/>
          </a:solidFill>
          <a:ln w="9525">
            <a:solidFill>
              <a:schemeClr val="tx1"/>
            </a:solidFill>
            <a:miter lim="800000"/>
            <a:headEnd/>
            <a:tailEnd/>
          </a:ln>
        </p:spPr>
        <p:txBody>
          <a:bodyPr wrap="none" anchor="ctr"/>
          <a:lstStyle/>
          <a:p>
            <a:endParaRPr lang="en-US" dirty="0"/>
          </a:p>
        </p:txBody>
      </p:sp>
      <p:pic>
        <p:nvPicPr>
          <p:cNvPr id="9" name="Picture 9" descr="bd07175_"/>
          <p:cNvPicPr>
            <a:picLocks noChangeAspect="1" noChangeArrowheads="1"/>
          </p:cNvPicPr>
          <p:nvPr/>
        </p:nvPicPr>
        <p:blipFill>
          <a:blip r:embed="rId3" cstate="print"/>
          <a:srcRect/>
          <a:stretch>
            <a:fillRect/>
          </a:stretch>
        </p:blipFill>
        <p:spPr bwMode="auto">
          <a:xfrm>
            <a:off x="457200" y="457200"/>
            <a:ext cx="2077751"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26629"/>
                                        </p:tgtEl>
                                        <p:attrNameLst>
                                          <p:attrName>style.visibility</p:attrName>
                                        </p:attrNameLst>
                                      </p:cBhvr>
                                      <p:to>
                                        <p:strVal val="visible"/>
                                      </p:to>
                                    </p:set>
                                    <p:anim calcmode="lin" valueType="num">
                                      <p:cBhvr additive="base">
                                        <p:cTn id="12" dur="500" fill="hold"/>
                                        <p:tgtEl>
                                          <p:spTgt spid="26629"/>
                                        </p:tgtEl>
                                        <p:attrNameLst>
                                          <p:attrName>ppt_x</p:attrName>
                                        </p:attrNameLst>
                                      </p:cBhvr>
                                      <p:tavLst>
                                        <p:tav tm="0">
                                          <p:val>
                                            <p:strVal val="0-#ppt_w/2"/>
                                          </p:val>
                                        </p:tav>
                                        <p:tav tm="100000">
                                          <p:val>
                                            <p:strVal val="#ppt_x"/>
                                          </p:val>
                                        </p:tav>
                                      </p:tavLst>
                                    </p:anim>
                                    <p:anim calcmode="lin" valueType="num">
                                      <p:cBhvr additive="base">
                                        <p:cTn id="13" dur="500" fill="hold"/>
                                        <p:tgtEl>
                                          <p:spTgt spid="2662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5" presetClass="entr" presetSubtype="0" fill="hold" nodeType="afterEffect">
                                  <p:stCondLst>
                                    <p:cond delay="1000"/>
                                  </p:stCondLst>
                                  <p:childTnLst>
                                    <p:set>
                                      <p:cBhvr>
                                        <p:cTn id="16" dur="1" fill="hold">
                                          <p:stCondLst>
                                            <p:cond delay="0"/>
                                          </p:stCondLst>
                                        </p:cTn>
                                        <p:tgtEl>
                                          <p:spTgt spid="26632"/>
                                        </p:tgtEl>
                                        <p:attrNameLst>
                                          <p:attrName>style.visibility</p:attrName>
                                        </p:attrNameLst>
                                      </p:cBhvr>
                                      <p:to>
                                        <p:strVal val="visible"/>
                                      </p:to>
                                    </p:set>
                                    <p:anim calcmode="lin" valueType="num">
                                      <p:cBhvr>
                                        <p:cTn id="17" dur="1000" fill="hold"/>
                                        <p:tgtEl>
                                          <p:spTgt spid="26632"/>
                                        </p:tgtEl>
                                        <p:attrNameLst>
                                          <p:attrName>ppt_w</p:attrName>
                                        </p:attrNameLst>
                                      </p:cBhvr>
                                      <p:tavLst>
                                        <p:tav tm="0">
                                          <p:val>
                                            <p:fltVal val="0"/>
                                          </p:val>
                                        </p:tav>
                                        <p:tav tm="100000">
                                          <p:val>
                                            <p:strVal val="#ppt_w"/>
                                          </p:val>
                                        </p:tav>
                                      </p:tavLst>
                                    </p:anim>
                                    <p:anim calcmode="lin" valueType="num">
                                      <p:cBhvr>
                                        <p:cTn id="18" dur="1000" fill="hold"/>
                                        <p:tgtEl>
                                          <p:spTgt spid="26632"/>
                                        </p:tgtEl>
                                        <p:attrNameLst>
                                          <p:attrName>ppt_h</p:attrName>
                                        </p:attrNameLst>
                                      </p:cBhvr>
                                      <p:tavLst>
                                        <p:tav tm="0">
                                          <p:val>
                                            <p:fltVal val="0"/>
                                          </p:val>
                                        </p:tav>
                                        <p:tav tm="100000">
                                          <p:val>
                                            <p:strVal val="#ppt_h"/>
                                          </p:val>
                                        </p:tav>
                                      </p:tavLst>
                                    </p:anim>
                                    <p:anim calcmode="lin" valueType="num">
                                      <p:cBhvr>
                                        <p:cTn id="19" dur="1000" fill="hold"/>
                                        <p:tgtEl>
                                          <p:spTgt spid="2663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6632"/>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4000"/>
                            </p:stCondLst>
                            <p:childTnLst>
                              <p:par>
                                <p:cTn id="22" presetID="15" presetClass="entr" presetSubtype="0" fill="hold" grpId="0" nodeType="afterEffect">
                                  <p:stCondLst>
                                    <p:cond delay="1000"/>
                                  </p:stCondLst>
                                  <p:childTnLst>
                                    <p:set>
                                      <p:cBhvr>
                                        <p:cTn id="23" dur="1" fill="hold">
                                          <p:stCondLst>
                                            <p:cond delay="0"/>
                                          </p:stCondLst>
                                        </p:cTn>
                                        <p:tgtEl>
                                          <p:spTgt spid="26635"/>
                                        </p:tgtEl>
                                        <p:attrNameLst>
                                          <p:attrName>style.visibility</p:attrName>
                                        </p:attrNameLst>
                                      </p:cBhvr>
                                      <p:to>
                                        <p:strVal val="visible"/>
                                      </p:to>
                                    </p:set>
                                    <p:anim calcmode="lin" valueType="num">
                                      <p:cBhvr>
                                        <p:cTn id="24" dur="1000" fill="hold"/>
                                        <p:tgtEl>
                                          <p:spTgt spid="26635"/>
                                        </p:tgtEl>
                                        <p:attrNameLst>
                                          <p:attrName>ppt_w</p:attrName>
                                        </p:attrNameLst>
                                      </p:cBhvr>
                                      <p:tavLst>
                                        <p:tav tm="0">
                                          <p:val>
                                            <p:fltVal val="0"/>
                                          </p:val>
                                        </p:tav>
                                        <p:tav tm="100000">
                                          <p:val>
                                            <p:strVal val="#ppt_w"/>
                                          </p:val>
                                        </p:tav>
                                      </p:tavLst>
                                    </p:anim>
                                    <p:anim calcmode="lin" valueType="num">
                                      <p:cBhvr>
                                        <p:cTn id="25" dur="1000" fill="hold"/>
                                        <p:tgtEl>
                                          <p:spTgt spid="26635"/>
                                        </p:tgtEl>
                                        <p:attrNameLst>
                                          <p:attrName>ppt_h</p:attrName>
                                        </p:attrNameLst>
                                      </p:cBhvr>
                                      <p:tavLst>
                                        <p:tav tm="0">
                                          <p:val>
                                            <p:fltVal val="0"/>
                                          </p:val>
                                        </p:tav>
                                        <p:tav tm="100000">
                                          <p:val>
                                            <p:strVal val="#ppt_h"/>
                                          </p:val>
                                        </p:tav>
                                      </p:tavLst>
                                    </p:anim>
                                    <p:anim calcmode="lin" valueType="num">
                                      <p:cBhvr>
                                        <p:cTn id="26" dur="1000" fill="hold"/>
                                        <p:tgtEl>
                                          <p:spTgt spid="2663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26635"/>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6000"/>
                            </p:stCondLst>
                            <p:childTnLst>
                              <p:par>
                                <p:cTn id="29" presetID="25" presetClass="entr" presetSubtype="0" fill="hold" grpId="0" nodeType="afterEffect">
                                  <p:stCondLst>
                                    <p:cond delay="0"/>
                                  </p:stCondLst>
                                  <p:childTnLst>
                                    <p:set>
                                      <p:cBhvr>
                                        <p:cTn id="30" dur="1" fill="hold">
                                          <p:stCondLst>
                                            <p:cond delay="0"/>
                                          </p:stCondLst>
                                        </p:cTn>
                                        <p:tgtEl>
                                          <p:spTgt spid="26634"/>
                                        </p:tgtEl>
                                        <p:attrNameLst>
                                          <p:attrName>style.visibility</p:attrName>
                                        </p:attrNameLst>
                                      </p:cBhvr>
                                      <p:to>
                                        <p:strVal val="visible"/>
                                      </p:to>
                                    </p:set>
                                    <p:anim calcmode="lin" valueType="num">
                                      <p:cBhvr>
                                        <p:cTn id="31" dur="500" decel="50000" fill="hold">
                                          <p:stCondLst>
                                            <p:cond delay="0"/>
                                          </p:stCondLst>
                                        </p:cTn>
                                        <p:tgtEl>
                                          <p:spTgt spid="2663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663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6634"/>
                                        </p:tgtEl>
                                        <p:attrNameLst>
                                          <p:attrName>ppt_w</p:attrName>
                                        </p:attrNameLst>
                                      </p:cBhvr>
                                      <p:tavLst>
                                        <p:tav tm="0">
                                          <p:val>
                                            <p:strVal val="#ppt_w*.05"/>
                                          </p:val>
                                        </p:tav>
                                        <p:tav tm="100000">
                                          <p:val>
                                            <p:strVal val="#ppt_w"/>
                                          </p:val>
                                        </p:tav>
                                      </p:tavLst>
                                    </p:anim>
                                    <p:anim calcmode="lin" valueType="num">
                                      <p:cBhvr>
                                        <p:cTn id="34" dur="1000" fill="hold"/>
                                        <p:tgtEl>
                                          <p:spTgt spid="2663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663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663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663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P spid="26630" grpId="0" autoUpdateAnimBg="0"/>
      <p:bldP spid="26634" grpId="0" animBg="1"/>
      <p:bldP spid="2663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b="1" dirty="0" smtClean="0"/>
              <a:t>Points Of Suspension</a:t>
            </a:r>
          </a:p>
        </p:txBody>
      </p:sp>
      <p:sp>
        <p:nvSpPr>
          <p:cNvPr id="69635" name="Text Box 3"/>
          <p:cNvSpPr txBox="1">
            <a:spLocks noChangeArrowheads="1"/>
          </p:cNvSpPr>
          <p:nvPr/>
        </p:nvSpPr>
        <p:spPr bwMode="auto">
          <a:xfrm>
            <a:off x="533400" y="2057400"/>
            <a:ext cx="8077200" cy="641350"/>
          </a:xfrm>
          <a:prstGeom prst="rect">
            <a:avLst/>
          </a:prstGeom>
          <a:noFill/>
          <a:ln w="9525">
            <a:noFill/>
            <a:miter lim="800000"/>
            <a:headEnd/>
            <a:tailEnd/>
          </a:ln>
        </p:spPr>
        <p:txBody>
          <a:bodyPr>
            <a:spAutoFit/>
          </a:bodyPr>
          <a:lstStyle/>
          <a:p>
            <a:pPr>
              <a:spcBef>
                <a:spcPct val="50000"/>
              </a:spcBef>
            </a:pPr>
            <a:r>
              <a:rPr lang="en-US" sz="3600" dirty="0"/>
              <a:t>Automobile – 4 point suspension</a:t>
            </a:r>
          </a:p>
        </p:txBody>
      </p:sp>
      <p:sp>
        <p:nvSpPr>
          <p:cNvPr id="69636" name="Text Box 4"/>
          <p:cNvSpPr txBox="1">
            <a:spLocks noChangeArrowheads="1"/>
          </p:cNvSpPr>
          <p:nvPr/>
        </p:nvSpPr>
        <p:spPr bwMode="auto">
          <a:xfrm>
            <a:off x="228600" y="4267200"/>
            <a:ext cx="8610600" cy="641350"/>
          </a:xfrm>
          <a:prstGeom prst="rect">
            <a:avLst/>
          </a:prstGeom>
          <a:noFill/>
          <a:ln w="9525">
            <a:noFill/>
            <a:miter lim="800000"/>
            <a:headEnd/>
            <a:tailEnd/>
          </a:ln>
        </p:spPr>
        <p:txBody>
          <a:bodyPr>
            <a:spAutoFit/>
          </a:bodyPr>
          <a:lstStyle/>
          <a:p>
            <a:pPr>
              <a:spcBef>
                <a:spcPct val="50000"/>
              </a:spcBef>
            </a:pPr>
            <a:r>
              <a:rPr lang="en-US" sz="3600" dirty="0"/>
              <a:t>Lift Truck – 3 point suspension</a:t>
            </a:r>
          </a:p>
        </p:txBody>
      </p:sp>
      <p:pic>
        <p:nvPicPr>
          <p:cNvPr id="69638" name="Picture 6" descr="Car, 4 Point Suspension"/>
          <p:cNvPicPr>
            <a:picLocks noChangeAspect="1" noChangeArrowheads="1"/>
          </p:cNvPicPr>
          <p:nvPr/>
        </p:nvPicPr>
        <p:blipFill>
          <a:blip r:embed="rId2" cstate="print">
            <a:lum bright="18000" contrast="24000"/>
          </a:blip>
          <a:srcRect/>
          <a:stretch>
            <a:fillRect/>
          </a:stretch>
        </p:blipFill>
        <p:spPr bwMode="auto">
          <a:xfrm>
            <a:off x="2819400" y="2743200"/>
            <a:ext cx="3035300" cy="1362075"/>
          </a:xfrm>
          <a:prstGeom prst="rect">
            <a:avLst/>
          </a:prstGeom>
          <a:noFill/>
          <a:ln w="9525">
            <a:noFill/>
            <a:miter lim="800000"/>
            <a:headEnd/>
            <a:tailEnd/>
          </a:ln>
        </p:spPr>
      </p:pic>
      <p:pic>
        <p:nvPicPr>
          <p:cNvPr id="69639" name="Picture 7" descr="Forklift, 3 Point Suspension"/>
          <p:cNvPicPr>
            <a:picLocks noChangeAspect="1" noChangeArrowheads="1"/>
          </p:cNvPicPr>
          <p:nvPr/>
        </p:nvPicPr>
        <p:blipFill>
          <a:blip r:embed="rId3" cstate="print"/>
          <a:srcRect/>
          <a:stretch>
            <a:fillRect/>
          </a:stretch>
        </p:blipFill>
        <p:spPr bwMode="auto">
          <a:xfrm>
            <a:off x="2667000" y="5105400"/>
            <a:ext cx="3387725" cy="1333500"/>
          </a:xfrm>
          <a:prstGeom prst="rect">
            <a:avLst/>
          </a:prstGeom>
          <a:noFill/>
          <a:ln w="9525">
            <a:noFill/>
            <a:miter lim="800000"/>
            <a:headEnd/>
            <a:tailEnd/>
          </a:ln>
        </p:spPr>
      </p:pic>
      <p:sp>
        <p:nvSpPr>
          <p:cNvPr id="69641" name="Line 9"/>
          <p:cNvSpPr>
            <a:spLocks noChangeShapeType="1"/>
          </p:cNvSpPr>
          <p:nvPr/>
        </p:nvSpPr>
        <p:spPr bwMode="auto">
          <a:xfrm>
            <a:off x="3657600" y="3124200"/>
            <a:ext cx="0" cy="685800"/>
          </a:xfrm>
          <a:prstGeom prst="line">
            <a:avLst/>
          </a:prstGeom>
          <a:noFill/>
          <a:ln w="28575">
            <a:solidFill>
              <a:srgbClr val="FF0000"/>
            </a:solidFill>
            <a:miter lim="800000"/>
            <a:headEnd/>
            <a:tailEnd/>
          </a:ln>
        </p:spPr>
        <p:txBody>
          <a:bodyPr wrap="none"/>
          <a:lstStyle/>
          <a:p>
            <a:endParaRPr lang="en-US" dirty="0"/>
          </a:p>
        </p:txBody>
      </p:sp>
      <p:sp>
        <p:nvSpPr>
          <p:cNvPr id="69642" name="Line 10"/>
          <p:cNvSpPr>
            <a:spLocks noChangeShapeType="1"/>
          </p:cNvSpPr>
          <p:nvPr/>
        </p:nvSpPr>
        <p:spPr bwMode="auto">
          <a:xfrm>
            <a:off x="3657600" y="3124200"/>
            <a:ext cx="1752600" cy="0"/>
          </a:xfrm>
          <a:prstGeom prst="line">
            <a:avLst/>
          </a:prstGeom>
          <a:noFill/>
          <a:ln w="28575">
            <a:solidFill>
              <a:srgbClr val="FF0000"/>
            </a:solidFill>
            <a:miter lim="800000"/>
            <a:headEnd/>
            <a:tailEnd/>
          </a:ln>
        </p:spPr>
        <p:txBody>
          <a:bodyPr wrap="none"/>
          <a:lstStyle/>
          <a:p>
            <a:endParaRPr lang="en-US" dirty="0"/>
          </a:p>
        </p:txBody>
      </p:sp>
      <p:sp>
        <p:nvSpPr>
          <p:cNvPr id="69644" name="Line 12"/>
          <p:cNvSpPr>
            <a:spLocks noChangeShapeType="1"/>
          </p:cNvSpPr>
          <p:nvPr/>
        </p:nvSpPr>
        <p:spPr bwMode="auto">
          <a:xfrm>
            <a:off x="3657600" y="3810000"/>
            <a:ext cx="1752600" cy="0"/>
          </a:xfrm>
          <a:prstGeom prst="line">
            <a:avLst/>
          </a:prstGeom>
          <a:noFill/>
          <a:ln w="28575">
            <a:solidFill>
              <a:srgbClr val="FF0000"/>
            </a:solidFill>
            <a:miter lim="800000"/>
            <a:headEnd/>
            <a:tailEnd/>
          </a:ln>
        </p:spPr>
        <p:txBody>
          <a:bodyPr wrap="none"/>
          <a:lstStyle/>
          <a:p>
            <a:endParaRPr lang="en-US" dirty="0"/>
          </a:p>
        </p:txBody>
      </p:sp>
      <p:sp>
        <p:nvSpPr>
          <p:cNvPr id="69646" name="Line 14"/>
          <p:cNvSpPr>
            <a:spLocks noChangeShapeType="1"/>
          </p:cNvSpPr>
          <p:nvPr/>
        </p:nvSpPr>
        <p:spPr bwMode="auto">
          <a:xfrm>
            <a:off x="5410200" y="3124200"/>
            <a:ext cx="0" cy="685800"/>
          </a:xfrm>
          <a:prstGeom prst="line">
            <a:avLst/>
          </a:prstGeom>
          <a:noFill/>
          <a:ln w="28575">
            <a:solidFill>
              <a:srgbClr val="FF0000"/>
            </a:solidFill>
            <a:miter lim="800000"/>
            <a:headEnd/>
            <a:tailEnd/>
          </a:ln>
        </p:spPr>
        <p:txBody>
          <a:bodyPr wrap="none"/>
          <a:lstStyle/>
          <a:p>
            <a:endParaRPr lang="en-US" dirty="0"/>
          </a:p>
        </p:txBody>
      </p:sp>
      <p:sp>
        <p:nvSpPr>
          <p:cNvPr id="69647" name="Line 15"/>
          <p:cNvSpPr>
            <a:spLocks noChangeShapeType="1"/>
          </p:cNvSpPr>
          <p:nvPr/>
        </p:nvSpPr>
        <p:spPr bwMode="auto">
          <a:xfrm>
            <a:off x="4648200" y="5410200"/>
            <a:ext cx="0" cy="685800"/>
          </a:xfrm>
          <a:prstGeom prst="line">
            <a:avLst/>
          </a:prstGeom>
          <a:noFill/>
          <a:ln w="28575">
            <a:solidFill>
              <a:srgbClr val="FF0000"/>
            </a:solidFill>
            <a:miter lim="800000"/>
            <a:headEnd/>
            <a:tailEnd/>
          </a:ln>
        </p:spPr>
        <p:txBody>
          <a:bodyPr wrap="none"/>
          <a:lstStyle/>
          <a:p>
            <a:endParaRPr lang="en-US" dirty="0"/>
          </a:p>
        </p:txBody>
      </p:sp>
      <p:sp>
        <p:nvSpPr>
          <p:cNvPr id="69655" name="Line 23"/>
          <p:cNvSpPr>
            <a:spLocks noChangeShapeType="1"/>
          </p:cNvSpPr>
          <p:nvPr/>
        </p:nvSpPr>
        <p:spPr bwMode="auto">
          <a:xfrm flipH="1" flipV="1">
            <a:off x="3124200" y="5715000"/>
            <a:ext cx="1524000" cy="381000"/>
          </a:xfrm>
          <a:prstGeom prst="line">
            <a:avLst/>
          </a:prstGeom>
          <a:noFill/>
          <a:ln w="28575">
            <a:solidFill>
              <a:srgbClr val="FF0000"/>
            </a:solidFill>
            <a:miter lim="800000"/>
            <a:headEnd/>
            <a:tailEnd/>
          </a:ln>
        </p:spPr>
        <p:txBody>
          <a:bodyPr wrap="none"/>
          <a:lstStyle/>
          <a:p>
            <a:endParaRPr lang="en-US" dirty="0"/>
          </a:p>
        </p:txBody>
      </p:sp>
      <p:sp>
        <p:nvSpPr>
          <p:cNvPr id="69656" name="Line 24"/>
          <p:cNvSpPr>
            <a:spLocks noChangeShapeType="1"/>
          </p:cNvSpPr>
          <p:nvPr/>
        </p:nvSpPr>
        <p:spPr bwMode="auto">
          <a:xfrm flipH="1">
            <a:off x="3124200" y="5410200"/>
            <a:ext cx="1524000" cy="304800"/>
          </a:xfrm>
          <a:prstGeom prst="line">
            <a:avLst/>
          </a:prstGeom>
          <a:noFill/>
          <a:ln w="28575">
            <a:solidFill>
              <a:srgbClr val="FF0000"/>
            </a:solidFill>
            <a:miter lim="800000"/>
            <a:headEnd/>
            <a:tailEnd/>
          </a:ln>
        </p:spPr>
        <p:txBody>
          <a:bodyPr wrap="none"/>
          <a:lstStyle/>
          <a:p>
            <a:endParaRPr lang="en-US" dirty="0"/>
          </a:p>
        </p:txBody>
      </p:sp>
      <p:sp>
        <p:nvSpPr>
          <p:cNvPr id="14" name="TextBox 13"/>
          <p:cNvSpPr txBox="1"/>
          <p:nvPr/>
        </p:nvSpPr>
        <p:spPr>
          <a:xfrm>
            <a:off x="6553200" y="2819400"/>
            <a:ext cx="1905000" cy="1200329"/>
          </a:xfrm>
          <a:prstGeom prst="rect">
            <a:avLst/>
          </a:prstGeom>
          <a:solidFill>
            <a:schemeClr val="tx2">
              <a:lumMod val="20000"/>
              <a:lumOff val="80000"/>
            </a:schemeClr>
          </a:solidFill>
        </p:spPr>
        <p:txBody>
          <a:bodyPr wrap="square" rtlCol="0">
            <a:spAutoFit/>
          </a:bodyPr>
          <a:lstStyle/>
          <a:p>
            <a:r>
              <a:rPr lang="en-US" sz="2400" b="1" dirty="0" smtClean="0"/>
              <a:t>Shocks, Springs, Leaf Springs</a:t>
            </a:r>
            <a:endParaRPr lang="en-US" sz="2400" b="1" dirty="0"/>
          </a:p>
        </p:txBody>
      </p:sp>
      <p:sp>
        <p:nvSpPr>
          <p:cNvPr id="15" name="TextBox 14"/>
          <p:cNvSpPr txBox="1"/>
          <p:nvPr/>
        </p:nvSpPr>
        <p:spPr>
          <a:xfrm>
            <a:off x="6858000" y="5486400"/>
            <a:ext cx="1676400" cy="523220"/>
          </a:xfrm>
          <a:prstGeom prst="rect">
            <a:avLst/>
          </a:prstGeom>
          <a:solidFill>
            <a:schemeClr val="tx2">
              <a:lumMod val="20000"/>
              <a:lumOff val="80000"/>
            </a:schemeClr>
          </a:solidFill>
        </p:spPr>
        <p:txBody>
          <a:bodyPr wrap="square" rtlCol="0">
            <a:spAutoFit/>
          </a:bodyPr>
          <a:lstStyle/>
          <a:p>
            <a:pPr algn="ctr"/>
            <a:r>
              <a:rPr lang="en-US" sz="2800" b="1" dirty="0" smtClean="0"/>
              <a:t>TIRES?</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0-#ppt_w/2"/>
                                          </p:val>
                                        </p:tav>
                                        <p:tav tm="100000">
                                          <p:val>
                                            <p:strVal val="#ppt_x"/>
                                          </p:val>
                                        </p:tav>
                                      </p:tavLst>
                                    </p:anim>
                                    <p:anim calcmode="lin" valueType="num">
                                      <p:cBhvr additive="base">
                                        <p:cTn id="8" dur="500" fill="hold"/>
                                        <p:tgtEl>
                                          <p:spTgt spid="696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000"/>
                                  </p:stCondLst>
                                  <p:childTnLst>
                                    <p:set>
                                      <p:cBhvr>
                                        <p:cTn id="11" dur="1" fill="hold">
                                          <p:stCondLst>
                                            <p:cond delay="0"/>
                                          </p:stCondLst>
                                        </p:cTn>
                                        <p:tgtEl>
                                          <p:spTgt spid="69638"/>
                                        </p:tgtEl>
                                        <p:attrNameLst>
                                          <p:attrName>style.visibility</p:attrName>
                                        </p:attrNameLst>
                                      </p:cBhvr>
                                      <p:to>
                                        <p:strVal val="visible"/>
                                      </p:to>
                                    </p:set>
                                    <p:anim calcmode="lin" valueType="num">
                                      <p:cBhvr additive="base">
                                        <p:cTn id="12" dur="500" fill="hold"/>
                                        <p:tgtEl>
                                          <p:spTgt spid="69638"/>
                                        </p:tgtEl>
                                        <p:attrNameLst>
                                          <p:attrName>ppt_x</p:attrName>
                                        </p:attrNameLst>
                                      </p:cBhvr>
                                      <p:tavLst>
                                        <p:tav tm="0">
                                          <p:val>
                                            <p:strVal val="0-#ppt_w/2"/>
                                          </p:val>
                                        </p:tav>
                                        <p:tav tm="100000">
                                          <p:val>
                                            <p:strVal val="#ppt_x"/>
                                          </p:val>
                                        </p:tav>
                                      </p:tavLst>
                                    </p:anim>
                                    <p:anim calcmode="lin" valueType="num">
                                      <p:cBhvr additive="base">
                                        <p:cTn id="13" dur="500" fill="hold"/>
                                        <p:tgtEl>
                                          <p:spTgt spid="6963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69641"/>
                                        </p:tgtEl>
                                        <p:attrNameLst>
                                          <p:attrName>style.visibility</p:attrName>
                                        </p:attrNameLst>
                                      </p:cBhvr>
                                      <p:to>
                                        <p:strVal val="visible"/>
                                      </p:to>
                                    </p:set>
                                    <p:anim calcmode="lin" valueType="num">
                                      <p:cBhvr additive="base">
                                        <p:cTn id="17" dur="500" fill="hold"/>
                                        <p:tgtEl>
                                          <p:spTgt spid="69641"/>
                                        </p:tgtEl>
                                        <p:attrNameLst>
                                          <p:attrName>ppt_x</p:attrName>
                                        </p:attrNameLst>
                                      </p:cBhvr>
                                      <p:tavLst>
                                        <p:tav tm="0">
                                          <p:val>
                                            <p:strVal val="0-#ppt_w/2"/>
                                          </p:val>
                                        </p:tav>
                                        <p:tav tm="100000">
                                          <p:val>
                                            <p:strVal val="#ppt_x"/>
                                          </p:val>
                                        </p:tav>
                                      </p:tavLst>
                                    </p:anim>
                                    <p:anim calcmode="lin" valueType="num">
                                      <p:cBhvr additive="base">
                                        <p:cTn id="18" dur="500" fill="hold"/>
                                        <p:tgtEl>
                                          <p:spTgt spid="69641"/>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1" fill="hold" grpId="0" nodeType="afterEffect">
                                  <p:stCondLst>
                                    <p:cond delay="1000"/>
                                  </p:stCondLst>
                                  <p:childTnLst>
                                    <p:set>
                                      <p:cBhvr>
                                        <p:cTn id="21" dur="1" fill="hold">
                                          <p:stCondLst>
                                            <p:cond delay="0"/>
                                          </p:stCondLst>
                                        </p:cTn>
                                        <p:tgtEl>
                                          <p:spTgt spid="69642"/>
                                        </p:tgtEl>
                                        <p:attrNameLst>
                                          <p:attrName>style.visibility</p:attrName>
                                        </p:attrNameLst>
                                      </p:cBhvr>
                                      <p:to>
                                        <p:strVal val="visible"/>
                                      </p:to>
                                    </p:set>
                                    <p:anim calcmode="lin" valueType="num">
                                      <p:cBhvr additive="base">
                                        <p:cTn id="22" dur="500" fill="hold"/>
                                        <p:tgtEl>
                                          <p:spTgt spid="69642"/>
                                        </p:tgtEl>
                                        <p:attrNameLst>
                                          <p:attrName>ppt_x</p:attrName>
                                        </p:attrNameLst>
                                      </p:cBhvr>
                                      <p:tavLst>
                                        <p:tav tm="0">
                                          <p:val>
                                            <p:strVal val="#ppt_x"/>
                                          </p:val>
                                        </p:tav>
                                        <p:tav tm="100000">
                                          <p:val>
                                            <p:strVal val="#ppt_x"/>
                                          </p:val>
                                        </p:tav>
                                      </p:tavLst>
                                    </p:anim>
                                    <p:anim calcmode="lin" valueType="num">
                                      <p:cBhvr additive="base">
                                        <p:cTn id="23" dur="500" fill="hold"/>
                                        <p:tgtEl>
                                          <p:spTgt spid="69642"/>
                                        </p:tgtEl>
                                        <p:attrNameLst>
                                          <p:attrName>ppt_y</p:attrName>
                                        </p:attrNameLst>
                                      </p:cBhvr>
                                      <p:tavLst>
                                        <p:tav tm="0">
                                          <p:val>
                                            <p:strVal val="0-#ppt_h/2"/>
                                          </p:val>
                                        </p:tav>
                                        <p:tav tm="100000">
                                          <p:val>
                                            <p:strVal val="#ppt_y"/>
                                          </p:val>
                                        </p:tav>
                                      </p:tavLst>
                                    </p:anim>
                                  </p:childTnLst>
                                </p:cTn>
                              </p:par>
                            </p:childTnLst>
                          </p:cTn>
                        </p:par>
                        <p:par>
                          <p:cTn id="24" fill="hold">
                            <p:stCondLst>
                              <p:cond delay="5000"/>
                            </p:stCondLst>
                            <p:childTnLst>
                              <p:par>
                                <p:cTn id="25" presetID="2" presetClass="entr" presetSubtype="4" fill="hold" grpId="0" nodeType="afterEffect">
                                  <p:stCondLst>
                                    <p:cond delay="1000"/>
                                  </p:stCondLst>
                                  <p:childTnLst>
                                    <p:set>
                                      <p:cBhvr>
                                        <p:cTn id="26" dur="1" fill="hold">
                                          <p:stCondLst>
                                            <p:cond delay="0"/>
                                          </p:stCondLst>
                                        </p:cTn>
                                        <p:tgtEl>
                                          <p:spTgt spid="69644"/>
                                        </p:tgtEl>
                                        <p:attrNameLst>
                                          <p:attrName>style.visibility</p:attrName>
                                        </p:attrNameLst>
                                      </p:cBhvr>
                                      <p:to>
                                        <p:strVal val="visible"/>
                                      </p:to>
                                    </p:set>
                                    <p:anim calcmode="lin" valueType="num">
                                      <p:cBhvr additive="base">
                                        <p:cTn id="27" dur="500" fill="hold"/>
                                        <p:tgtEl>
                                          <p:spTgt spid="69644"/>
                                        </p:tgtEl>
                                        <p:attrNameLst>
                                          <p:attrName>ppt_x</p:attrName>
                                        </p:attrNameLst>
                                      </p:cBhvr>
                                      <p:tavLst>
                                        <p:tav tm="0">
                                          <p:val>
                                            <p:strVal val="#ppt_x"/>
                                          </p:val>
                                        </p:tav>
                                        <p:tav tm="100000">
                                          <p:val>
                                            <p:strVal val="#ppt_x"/>
                                          </p:val>
                                        </p:tav>
                                      </p:tavLst>
                                    </p:anim>
                                    <p:anim calcmode="lin" valueType="num">
                                      <p:cBhvr additive="base">
                                        <p:cTn id="28" dur="500" fill="hold"/>
                                        <p:tgtEl>
                                          <p:spTgt spid="69644"/>
                                        </p:tgtEl>
                                        <p:attrNameLst>
                                          <p:attrName>ppt_y</p:attrName>
                                        </p:attrNameLst>
                                      </p:cBhvr>
                                      <p:tavLst>
                                        <p:tav tm="0">
                                          <p:val>
                                            <p:strVal val="1+#ppt_h/2"/>
                                          </p:val>
                                        </p:tav>
                                        <p:tav tm="100000">
                                          <p:val>
                                            <p:strVal val="#ppt_y"/>
                                          </p:val>
                                        </p:tav>
                                      </p:tavLst>
                                    </p:anim>
                                  </p:childTnLst>
                                </p:cTn>
                              </p:par>
                            </p:childTnLst>
                          </p:cTn>
                        </p:par>
                        <p:par>
                          <p:cTn id="29" fill="hold">
                            <p:stCondLst>
                              <p:cond delay="6500"/>
                            </p:stCondLst>
                            <p:childTnLst>
                              <p:par>
                                <p:cTn id="30" presetID="2" presetClass="entr" presetSubtype="2" fill="hold" grpId="0" nodeType="afterEffect">
                                  <p:stCondLst>
                                    <p:cond delay="1000"/>
                                  </p:stCondLst>
                                  <p:childTnLst>
                                    <p:set>
                                      <p:cBhvr>
                                        <p:cTn id="31" dur="1" fill="hold">
                                          <p:stCondLst>
                                            <p:cond delay="0"/>
                                          </p:stCondLst>
                                        </p:cTn>
                                        <p:tgtEl>
                                          <p:spTgt spid="69646"/>
                                        </p:tgtEl>
                                        <p:attrNameLst>
                                          <p:attrName>style.visibility</p:attrName>
                                        </p:attrNameLst>
                                      </p:cBhvr>
                                      <p:to>
                                        <p:strVal val="visible"/>
                                      </p:to>
                                    </p:set>
                                    <p:anim calcmode="lin" valueType="num">
                                      <p:cBhvr additive="base">
                                        <p:cTn id="32" dur="500" fill="hold"/>
                                        <p:tgtEl>
                                          <p:spTgt spid="69646"/>
                                        </p:tgtEl>
                                        <p:attrNameLst>
                                          <p:attrName>ppt_x</p:attrName>
                                        </p:attrNameLst>
                                      </p:cBhvr>
                                      <p:tavLst>
                                        <p:tav tm="0">
                                          <p:val>
                                            <p:strVal val="1+#ppt_w/2"/>
                                          </p:val>
                                        </p:tav>
                                        <p:tav tm="100000">
                                          <p:val>
                                            <p:strVal val="#ppt_x"/>
                                          </p:val>
                                        </p:tav>
                                      </p:tavLst>
                                    </p:anim>
                                    <p:anim calcmode="lin" valueType="num">
                                      <p:cBhvr additive="base">
                                        <p:cTn id="33" dur="500" fill="hold"/>
                                        <p:tgtEl>
                                          <p:spTgt spid="6964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69636"/>
                                        </p:tgtEl>
                                        <p:attrNameLst>
                                          <p:attrName>style.visibility</p:attrName>
                                        </p:attrNameLst>
                                      </p:cBhvr>
                                      <p:to>
                                        <p:strVal val="visible"/>
                                      </p:to>
                                    </p:set>
                                    <p:anim calcmode="lin" valueType="num">
                                      <p:cBhvr additive="base">
                                        <p:cTn id="50" dur="500" fill="hold"/>
                                        <p:tgtEl>
                                          <p:spTgt spid="69636"/>
                                        </p:tgtEl>
                                        <p:attrNameLst>
                                          <p:attrName>ppt_x</p:attrName>
                                        </p:attrNameLst>
                                      </p:cBhvr>
                                      <p:tavLst>
                                        <p:tav tm="0">
                                          <p:val>
                                            <p:strVal val="0-#ppt_w/2"/>
                                          </p:val>
                                        </p:tav>
                                        <p:tav tm="100000">
                                          <p:val>
                                            <p:strVal val="#ppt_x"/>
                                          </p:val>
                                        </p:tav>
                                      </p:tavLst>
                                    </p:anim>
                                    <p:anim calcmode="lin" valueType="num">
                                      <p:cBhvr additive="base">
                                        <p:cTn id="51" dur="500" fill="hold"/>
                                        <p:tgtEl>
                                          <p:spTgt spid="69636"/>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 presetClass="entr" presetSubtype="8" fill="hold" nodeType="afterEffect">
                                  <p:stCondLst>
                                    <p:cond delay="1000"/>
                                  </p:stCondLst>
                                  <p:childTnLst>
                                    <p:set>
                                      <p:cBhvr>
                                        <p:cTn id="54" dur="1" fill="hold">
                                          <p:stCondLst>
                                            <p:cond delay="0"/>
                                          </p:stCondLst>
                                        </p:cTn>
                                        <p:tgtEl>
                                          <p:spTgt spid="69639"/>
                                        </p:tgtEl>
                                        <p:attrNameLst>
                                          <p:attrName>style.visibility</p:attrName>
                                        </p:attrNameLst>
                                      </p:cBhvr>
                                      <p:to>
                                        <p:strVal val="visible"/>
                                      </p:to>
                                    </p:set>
                                    <p:anim calcmode="lin" valueType="num">
                                      <p:cBhvr additive="base">
                                        <p:cTn id="55" dur="500" fill="hold"/>
                                        <p:tgtEl>
                                          <p:spTgt spid="69639"/>
                                        </p:tgtEl>
                                        <p:attrNameLst>
                                          <p:attrName>ppt_x</p:attrName>
                                        </p:attrNameLst>
                                      </p:cBhvr>
                                      <p:tavLst>
                                        <p:tav tm="0">
                                          <p:val>
                                            <p:strVal val="0-#ppt_w/2"/>
                                          </p:val>
                                        </p:tav>
                                        <p:tav tm="100000">
                                          <p:val>
                                            <p:strVal val="#ppt_x"/>
                                          </p:val>
                                        </p:tav>
                                      </p:tavLst>
                                    </p:anim>
                                    <p:anim calcmode="lin" valueType="num">
                                      <p:cBhvr additive="base">
                                        <p:cTn id="56" dur="500" fill="hold"/>
                                        <p:tgtEl>
                                          <p:spTgt spid="69639"/>
                                        </p:tgtEl>
                                        <p:attrNameLst>
                                          <p:attrName>ppt_y</p:attrName>
                                        </p:attrNameLst>
                                      </p:cBhvr>
                                      <p:tavLst>
                                        <p:tav tm="0">
                                          <p:val>
                                            <p:strVal val="#ppt_y"/>
                                          </p:val>
                                        </p:tav>
                                        <p:tav tm="100000">
                                          <p:val>
                                            <p:strVal val="#ppt_y"/>
                                          </p:val>
                                        </p:tav>
                                      </p:tavLst>
                                    </p:anim>
                                  </p:childTnLst>
                                </p:cTn>
                              </p:par>
                            </p:childTnLst>
                          </p:cTn>
                        </p:par>
                        <p:par>
                          <p:cTn id="57" fill="hold">
                            <p:stCondLst>
                              <p:cond delay="2000"/>
                            </p:stCondLst>
                            <p:childTnLst>
                              <p:par>
                                <p:cTn id="58" presetID="2" presetClass="entr" presetSubtype="9" fill="hold" grpId="0" nodeType="afterEffect">
                                  <p:stCondLst>
                                    <p:cond delay="1000"/>
                                  </p:stCondLst>
                                  <p:childTnLst>
                                    <p:set>
                                      <p:cBhvr>
                                        <p:cTn id="59" dur="1" fill="hold">
                                          <p:stCondLst>
                                            <p:cond delay="0"/>
                                          </p:stCondLst>
                                        </p:cTn>
                                        <p:tgtEl>
                                          <p:spTgt spid="69656"/>
                                        </p:tgtEl>
                                        <p:attrNameLst>
                                          <p:attrName>style.visibility</p:attrName>
                                        </p:attrNameLst>
                                      </p:cBhvr>
                                      <p:to>
                                        <p:strVal val="visible"/>
                                      </p:to>
                                    </p:set>
                                    <p:anim calcmode="lin" valueType="num">
                                      <p:cBhvr additive="base">
                                        <p:cTn id="60" dur="500" fill="hold"/>
                                        <p:tgtEl>
                                          <p:spTgt spid="69656"/>
                                        </p:tgtEl>
                                        <p:attrNameLst>
                                          <p:attrName>ppt_x</p:attrName>
                                        </p:attrNameLst>
                                      </p:cBhvr>
                                      <p:tavLst>
                                        <p:tav tm="0">
                                          <p:val>
                                            <p:strVal val="0-#ppt_w/2"/>
                                          </p:val>
                                        </p:tav>
                                        <p:tav tm="100000">
                                          <p:val>
                                            <p:strVal val="#ppt_x"/>
                                          </p:val>
                                        </p:tav>
                                      </p:tavLst>
                                    </p:anim>
                                    <p:anim calcmode="lin" valueType="num">
                                      <p:cBhvr additive="base">
                                        <p:cTn id="61" dur="500" fill="hold"/>
                                        <p:tgtEl>
                                          <p:spTgt spid="69656"/>
                                        </p:tgtEl>
                                        <p:attrNameLst>
                                          <p:attrName>ppt_y</p:attrName>
                                        </p:attrNameLst>
                                      </p:cBhvr>
                                      <p:tavLst>
                                        <p:tav tm="0">
                                          <p:val>
                                            <p:strVal val="0-#ppt_h/2"/>
                                          </p:val>
                                        </p:tav>
                                        <p:tav tm="100000">
                                          <p:val>
                                            <p:strVal val="#ppt_y"/>
                                          </p:val>
                                        </p:tav>
                                      </p:tavLst>
                                    </p:anim>
                                  </p:childTnLst>
                                </p:cTn>
                              </p:par>
                            </p:childTnLst>
                          </p:cTn>
                        </p:par>
                        <p:par>
                          <p:cTn id="62" fill="hold">
                            <p:stCondLst>
                              <p:cond delay="3500"/>
                            </p:stCondLst>
                            <p:childTnLst>
                              <p:par>
                                <p:cTn id="63" presetID="2" presetClass="entr" presetSubtype="12" fill="hold" grpId="0" nodeType="afterEffect">
                                  <p:stCondLst>
                                    <p:cond delay="1000"/>
                                  </p:stCondLst>
                                  <p:childTnLst>
                                    <p:set>
                                      <p:cBhvr>
                                        <p:cTn id="64" dur="1" fill="hold">
                                          <p:stCondLst>
                                            <p:cond delay="0"/>
                                          </p:stCondLst>
                                        </p:cTn>
                                        <p:tgtEl>
                                          <p:spTgt spid="69655"/>
                                        </p:tgtEl>
                                        <p:attrNameLst>
                                          <p:attrName>style.visibility</p:attrName>
                                        </p:attrNameLst>
                                      </p:cBhvr>
                                      <p:to>
                                        <p:strVal val="visible"/>
                                      </p:to>
                                    </p:set>
                                    <p:anim calcmode="lin" valueType="num">
                                      <p:cBhvr additive="base">
                                        <p:cTn id="65" dur="500" fill="hold"/>
                                        <p:tgtEl>
                                          <p:spTgt spid="69655"/>
                                        </p:tgtEl>
                                        <p:attrNameLst>
                                          <p:attrName>ppt_x</p:attrName>
                                        </p:attrNameLst>
                                      </p:cBhvr>
                                      <p:tavLst>
                                        <p:tav tm="0">
                                          <p:val>
                                            <p:strVal val="0-#ppt_w/2"/>
                                          </p:val>
                                        </p:tav>
                                        <p:tav tm="100000">
                                          <p:val>
                                            <p:strVal val="#ppt_x"/>
                                          </p:val>
                                        </p:tav>
                                      </p:tavLst>
                                    </p:anim>
                                    <p:anim calcmode="lin" valueType="num">
                                      <p:cBhvr additive="base">
                                        <p:cTn id="66" dur="500" fill="hold"/>
                                        <p:tgtEl>
                                          <p:spTgt spid="69655"/>
                                        </p:tgtEl>
                                        <p:attrNameLst>
                                          <p:attrName>ppt_y</p:attrName>
                                        </p:attrNameLst>
                                      </p:cBhvr>
                                      <p:tavLst>
                                        <p:tav tm="0">
                                          <p:val>
                                            <p:strVal val="1+#ppt_h/2"/>
                                          </p:val>
                                        </p:tav>
                                        <p:tav tm="100000">
                                          <p:val>
                                            <p:strVal val="#ppt_y"/>
                                          </p:val>
                                        </p:tav>
                                      </p:tavLst>
                                    </p:anim>
                                  </p:childTnLst>
                                </p:cTn>
                              </p:par>
                            </p:childTnLst>
                          </p:cTn>
                        </p:par>
                        <p:par>
                          <p:cTn id="67" fill="hold">
                            <p:stCondLst>
                              <p:cond delay="5000"/>
                            </p:stCondLst>
                            <p:childTnLst>
                              <p:par>
                                <p:cTn id="68" presetID="2" presetClass="entr" presetSubtype="2" fill="hold" grpId="0" nodeType="afterEffect">
                                  <p:stCondLst>
                                    <p:cond delay="1000"/>
                                  </p:stCondLst>
                                  <p:childTnLst>
                                    <p:set>
                                      <p:cBhvr>
                                        <p:cTn id="69" dur="1" fill="hold">
                                          <p:stCondLst>
                                            <p:cond delay="0"/>
                                          </p:stCondLst>
                                        </p:cTn>
                                        <p:tgtEl>
                                          <p:spTgt spid="69647"/>
                                        </p:tgtEl>
                                        <p:attrNameLst>
                                          <p:attrName>style.visibility</p:attrName>
                                        </p:attrNameLst>
                                      </p:cBhvr>
                                      <p:to>
                                        <p:strVal val="visible"/>
                                      </p:to>
                                    </p:set>
                                    <p:anim calcmode="lin" valueType="num">
                                      <p:cBhvr additive="base">
                                        <p:cTn id="70" dur="500" fill="hold"/>
                                        <p:tgtEl>
                                          <p:spTgt spid="69647"/>
                                        </p:tgtEl>
                                        <p:attrNameLst>
                                          <p:attrName>ppt_x</p:attrName>
                                        </p:attrNameLst>
                                      </p:cBhvr>
                                      <p:tavLst>
                                        <p:tav tm="0">
                                          <p:val>
                                            <p:strVal val="1+#ppt_w/2"/>
                                          </p:val>
                                        </p:tav>
                                        <p:tav tm="100000">
                                          <p:val>
                                            <p:strVal val="#ppt_x"/>
                                          </p:val>
                                        </p:tav>
                                      </p:tavLst>
                                    </p:anim>
                                    <p:anim calcmode="lin" valueType="num">
                                      <p:cBhvr additive="base">
                                        <p:cTn id="71" dur="500" fill="hold"/>
                                        <p:tgtEl>
                                          <p:spTgt spid="69647"/>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5"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79" dur="1000" fill="hold"/>
                                        <p:tgtEl>
                                          <p:spTgt spid="15"/>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P spid="69636" grpId="0" autoUpdateAnimBg="0"/>
      <p:bldP spid="69641" grpId="0" animBg="1"/>
      <p:bldP spid="69642" grpId="0" animBg="1"/>
      <p:bldP spid="69644" grpId="0" animBg="1"/>
      <p:bldP spid="69646" grpId="0" animBg="1"/>
      <p:bldP spid="69647" grpId="0" animBg="1"/>
      <p:bldP spid="69655" grpId="0" animBg="1"/>
      <p:bldP spid="69656"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cstate="print"/>
          <a:srcRect l="15385" t="12726" r="19231" b="23643"/>
          <a:stretch>
            <a:fillRect/>
          </a:stretch>
        </p:blipFill>
        <p:spPr bwMode="auto">
          <a:xfrm>
            <a:off x="685800" y="0"/>
            <a:ext cx="1295400" cy="1143000"/>
          </a:xfrm>
          <a:prstGeom prst="rect">
            <a:avLst/>
          </a:prstGeom>
          <a:noFill/>
          <a:ln w="9525">
            <a:noFill/>
            <a:miter lim="800000"/>
            <a:headEnd/>
            <a:tailEnd/>
          </a:ln>
        </p:spPr>
      </p:pic>
      <p:sp>
        <p:nvSpPr>
          <p:cNvPr id="32770" name="Rectangle 2"/>
          <p:cNvSpPr>
            <a:spLocks noGrp="1" noChangeArrowheads="1"/>
          </p:cNvSpPr>
          <p:nvPr>
            <p:ph type="title"/>
          </p:nvPr>
        </p:nvSpPr>
        <p:spPr>
          <a:xfrm>
            <a:off x="0" y="304800"/>
            <a:ext cx="8229600" cy="1143000"/>
          </a:xfrm>
        </p:spPr>
        <p:txBody>
          <a:bodyPr/>
          <a:lstStyle/>
          <a:p>
            <a:pPr eaLnBrk="1" hangingPunct="1"/>
            <a:r>
              <a:rPr lang="en-US" b="1" dirty="0" smtClean="0"/>
              <a:t>Center Of Gravity</a:t>
            </a:r>
          </a:p>
        </p:txBody>
      </p:sp>
      <p:sp>
        <p:nvSpPr>
          <p:cNvPr id="32771" name="Text Box 3"/>
          <p:cNvSpPr txBox="1">
            <a:spLocks noChangeArrowheads="1"/>
          </p:cNvSpPr>
          <p:nvPr/>
        </p:nvSpPr>
        <p:spPr bwMode="auto">
          <a:xfrm>
            <a:off x="838200" y="2362200"/>
            <a:ext cx="7315200" cy="519113"/>
          </a:xfrm>
          <a:prstGeom prst="rect">
            <a:avLst/>
          </a:prstGeom>
          <a:noFill/>
          <a:ln w="9525">
            <a:noFill/>
            <a:miter lim="800000"/>
            <a:headEnd/>
            <a:tailEnd/>
          </a:ln>
        </p:spPr>
        <p:txBody>
          <a:bodyPr>
            <a:spAutoFit/>
          </a:bodyPr>
          <a:lstStyle/>
          <a:p>
            <a:pPr algn="l">
              <a:spcBef>
                <a:spcPct val="50000"/>
              </a:spcBef>
            </a:pPr>
            <a:endParaRPr lang="en-US" sz="2800" dirty="0"/>
          </a:p>
        </p:txBody>
      </p:sp>
      <p:sp>
        <p:nvSpPr>
          <p:cNvPr id="30724" name="Text Box 4"/>
          <p:cNvSpPr txBox="1">
            <a:spLocks noChangeArrowheads="1"/>
          </p:cNvSpPr>
          <p:nvPr/>
        </p:nvSpPr>
        <p:spPr bwMode="auto">
          <a:xfrm>
            <a:off x="2362200" y="3124200"/>
            <a:ext cx="4191000" cy="2862322"/>
          </a:xfrm>
          <a:prstGeom prst="rect">
            <a:avLst/>
          </a:prstGeom>
          <a:noFill/>
          <a:ln w="9525">
            <a:noFill/>
            <a:miter lim="800000"/>
            <a:headEnd/>
            <a:tailEnd/>
          </a:ln>
        </p:spPr>
        <p:txBody>
          <a:bodyPr wrap="square">
            <a:spAutoFit/>
          </a:bodyPr>
          <a:lstStyle/>
          <a:p>
            <a:pPr algn="l">
              <a:spcBef>
                <a:spcPct val="50000"/>
              </a:spcBef>
              <a:buClr>
                <a:srgbClr val="FF0000"/>
              </a:buClr>
              <a:buFont typeface="Wingdings" pitchFamily="2" charset="2"/>
              <a:buChar char="Ø"/>
            </a:pPr>
            <a:r>
              <a:rPr lang="en-US" sz="3600" dirty="0" smtClean="0"/>
              <a:t>A Lift Trucks CG Is  Variable depending on load, center of load and condition of surface.</a:t>
            </a:r>
            <a:endParaRPr lang="en-US" sz="3600" dirty="0"/>
          </a:p>
        </p:txBody>
      </p:sp>
      <p:sp>
        <p:nvSpPr>
          <p:cNvPr id="30725" name="Text Box 5"/>
          <p:cNvSpPr txBox="1">
            <a:spLocks noChangeArrowheads="1"/>
          </p:cNvSpPr>
          <p:nvPr/>
        </p:nvSpPr>
        <p:spPr bwMode="auto">
          <a:xfrm>
            <a:off x="2362200" y="1295400"/>
            <a:ext cx="4114800" cy="1323439"/>
          </a:xfrm>
          <a:prstGeom prst="rect">
            <a:avLst/>
          </a:prstGeom>
          <a:noFill/>
          <a:ln w="9525">
            <a:noFill/>
            <a:miter lim="800000"/>
            <a:headEnd/>
            <a:tailEnd/>
          </a:ln>
        </p:spPr>
        <p:txBody>
          <a:bodyPr wrap="square">
            <a:spAutoFit/>
          </a:bodyPr>
          <a:lstStyle/>
          <a:p>
            <a:pPr algn="ctr">
              <a:spcBef>
                <a:spcPct val="50000"/>
              </a:spcBef>
              <a:buClr>
                <a:srgbClr val="FF0000"/>
              </a:buClr>
              <a:buFont typeface="Wingdings" pitchFamily="2" charset="2"/>
              <a:buChar char="Ø"/>
            </a:pPr>
            <a:r>
              <a:rPr lang="en-US" sz="4000" dirty="0" smtClean="0"/>
              <a:t>An Automobiles CG IS Constant.</a:t>
            </a:r>
            <a:endParaRPr lang="en-US" sz="4000" dirty="0"/>
          </a:p>
        </p:txBody>
      </p:sp>
      <p:pic>
        <p:nvPicPr>
          <p:cNvPr id="32774" name="Picture 9" descr="msotw9_temp0"/>
          <p:cNvPicPr>
            <a:picLocks noChangeAspect="1" noChangeArrowheads="1"/>
          </p:cNvPicPr>
          <p:nvPr/>
        </p:nvPicPr>
        <p:blipFill>
          <a:blip r:embed="rId3" cstate="print"/>
          <a:srcRect/>
          <a:stretch>
            <a:fillRect/>
          </a:stretch>
        </p:blipFill>
        <p:spPr bwMode="auto">
          <a:xfrm>
            <a:off x="6477000" y="1066800"/>
            <a:ext cx="2128838" cy="5003800"/>
          </a:xfrm>
          <a:prstGeom prst="rect">
            <a:avLst/>
          </a:prstGeom>
          <a:noFill/>
          <a:ln w="9525">
            <a:noFill/>
            <a:miter lim="800000"/>
            <a:headEnd/>
            <a:tailEnd/>
          </a:ln>
        </p:spPr>
      </p:pic>
      <p:sp>
        <p:nvSpPr>
          <p:cNvPr id="32775" name="Line 10"/>
          <p:cNvSpPr>
            <a:spLocks noChangeShapeType="1"/>
          </p:cNvSpPr>
          <p:nvPr/>
        </p:nvSpPr>
        <p:spPr bwMode="auto">
          <a:xfrm flipH="1">
            <a:off x="6781800" y="1828800"/>
            <a:ext cx="762000" cy="2133600"/>
          </a:xfrm>
          <a:prstGeom prst="line">
            <a:avLst/>
          </a:prstGeom>
          <a:noFill/>
          <a:ln w="28575">
            <a:solidFill>
              <a:schemeClr val="bg1"/>
            </a:solidFill>
            <a:miter lim="800000"/>
            <a:headEnd/>
            <a:tailEnd/>
          </a:ln>
        </p:spPr>
        <p:txBody>
          <a:bodyPr wrap="none"/>
          <a:lstStyle/>
          <a:p>
            <a:endParaRPr lang="en-US" dirty="0"/>
          </a:p>
        </p:txBody>
      </p:sp>
      <p:sp>
        <p:nvSpPr>
          <p:cNvPr id="32776" name="Line 11"/>
          <p:cNvSpPr>
            <a:spLocks noChangeShapeType="1"/>
          </p:cNvSpPr>
          <p:nvPr/>
        </p:nvSpPr>
        <p:spPr bwMode="auto">
          <a:xfrm>
            <a:off x="7543800" y="1828800"/>
            <a:ext cx="762000" cy="2133600"/>
          </a:xfrm>
          <a:prstGeom prst="line">
            <a:avLst/>
          </a:prstGeom>
          <a:noFill/>
          <a:ln w="28575">
            <a:solidFill>
              <a:schemeClr val="bg1"/>
            </a:solidFill>
            <a:miter lim="800000"/>
            <a:headEnd/>
            <a:tailEnd/>
          </a:ln>
        </p:spPr>
        <p:txBody>
          <a:bodyPr wrap="none"/>
          <a:lstStyle/>
          <a:p>
            <a:endParaRPr lang="en-US" dirty="0"/>
          </a:p>
        </p:txBody>
      </p:sp>
      <p:sp>
        <p:nvSpPr>
          <p:cNvPr id="32777" name="Line 12"/>
          <p:cNvSpPr>
            <a:spLocks noChangeShapeType="1"/>
          </p:cNvSpPr>
          <p:nvPr/>
        </p:nvSpPr>
        <p:spPr bwMode="auto">
          <a:xfrm>
            <a:off x="6781800" y="3962400"/>
            <a:ext cx="1524000" cy="0"/>
          </a:xfrm>
          <a:prstGeom prst="line">
            <a:avLst/>
          </a:prstGeom>
          <a:noFill/>
          <a:ln w="28575">
            <a:solidFill>
              <a:schemeClr val="bg1"/>
            </a:solidFill>
            <a:miter lim="800000"/>
            <a:headEnd/>
            <a:tailEnd/>
          </a:ln>
        </p:spPr>
        <p:txBody>
          <a:bodyPr wrap="none"/>
          <a:lstStyle/>
          <a:p>
            <a:endParaRPr lang="en-US" dirty="0"/>
          </a:p>
        </p:txBody>
      </p:sp>
      <p:sp>
        <p:nvSpPr>
          <p:cNvPr id="32778" name="Text Box 14"/>
          <p:cNvSpPr txBox="1">
            <a:spLocks noChangeArrowheads="1"/>
          </p:cNvSpPr>
          <p:nvPr/>
        </p:nvSpPr>
        <p:spPr bwMode="auto">
          <a:xfrm>
            <a:off x="6324600" y="6172200"/>
            <a:ext cx="2819400" cy="457200"/>
          </a:xfrm>
          <a:prstGeom prst="rect">
            <a:avLst/>
          </a:prstGeom>
          <a:noFill/>
          <a:ln w="9525">
            <a:noFill/>
            <a:miter lim="800000"/>
            <a:headEnd/>
            <a:tailEnd/>
          </a:ln>
        </p:spPr>
        <p:txBody>
          <a:bodyPr>
            <a:spAutoFit/>
          </a:bodyPr>
          <a:lstStyle/>
          <a:p>
            <a:pPr algn="l">
              <a:spcBef>
                <a:spcPct val="50000"/>
              </a:spcBef>
            </a:pPr>
            <a:r>
              <a:rPr lang="en-US" sz="2400" dirty="0"/>
              <a:t>No Load On Forks</a:t>
            </a:r>
          </a:p>
        </p:txBody>
      </p:sp>
      <p:pic>
        <p:nvPicPr>
          <p:cNvPr id="289795" name="Picture 3"/>
          <p:cNvPicPr>
            <a:picLocks noChangeAspect="1" noChangeArrowheads="1"/>
          </p:cNvPicPr>
          <p:nvPr/>
        </p:nvPicPr>
        <p:blipFill>
          <a:blip r:embed="rId4" cstate="print"/>
          <a:srcRect/>
          <a:stretch>
            <a:fillRect/>
          </a:stretch>
        </p:blipFill>
        <p:spPr bwMode="auto">
          <a:xfrm>
            <a:off x="7315200" y="2514600"/>
            <a:ext cx="457200" cy="381000"/>
          </a:xfrm>
          <a:prstGeom prst="rect">
            <a:avLst/>
          </a:prstGeom>
          <a:noFill/>
          <a:ln w="9525">
            <a:noFill/>
            <a:miter lim="800000"/>
            <a:headEnd/>
            <a:tailEnd/>
          </a:ln>
        </p:spPr>
      </p:pic>
      <p:pic>
        <p:nvPicPr>
          <p:cNvPr id="14" name="Picture 6" descr="Car, 4 Point Suspension"/>
          <p:cNvPicPr>
            <a:picLocks noChangeAspect="1" noChangeArrowheads="1"/>
          </p:cNvPicPr>
          <p:nvPr/>
        </p:nvPicPr>
        <p:blipFill>
          <a:blip r:embed="rId5" cstate="print">
            <a:lum bright="18000" contrast="24000"/>
          </a:blip>
          <a:srcRect/>
          <a:stretch>
            <a:fillRect/>
          </a:stretch>
        </p:blipFill>
        <p:spPr bwMode="auto">
          <a:xfrm rot="5400000">
            <a:off x="-1407191" y="2550190"/>
            <a:ext cx="5105402" cy="2291022"/>
          </a:xfrm>
          <a:prstGeom prst="rect">
            <a:avLst/>
          </a:prstGeom>
          <a:noFill/>
          <a:ln w="9525">
            <a:noFill/>
            <a:miter lim="800000"/>
            <a:headEnd/>
            <a:tailEnd/>
          </a:ln>
        </p:spPr>
      </p:pic>
      <p:pic>
        <p:nvPicPr>
          <p:cNvPr id="15" name="Picture 3"/>
          <p:cNvPicPr>
            <a:picLocks noChangeAspect="1" noChangeArrowheads="1"/>
          </p:cNvPicPr>
          <p:nvPr/>
        </p:nvPicPr>
        <p:blipFill>
          <a:blip r:embed="rId4" cstate="print"/>
          <a:srcRect/>
          <a:stretch>
            <a:fillRect/>
          </a:stretch>
        </p:blipFill>
        <p:spPr bwMode="auto">
          <a:xfrm>
            <a:off x="914400" y="3429000"/>
            <a:ext cx="457200" cy="38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 fill="hold"/>
                                        <p:tgtEl>
                                          <p:spTgt spid="30725"/>
                                        </p:tgtEl>
                                        <p:attrNameLst>
                                          <p:attrName>ppt_x</p:attrName>
                                        </p:attrNameLst>
                                      </p:cBhvr>
                                      <p:tavLst>
                                        <p:tav tm="0">
                                          <p:val>
                                            <p:strVal val="0-#ppt_w/2"/>
                                          </p:val>
                                        </p:tav>
                                        <p:tav tm="100000">
                                          <p:val>
                                            <p:strVal val="#ppt_x"/>
                                          </p:val>
                                        </p:tav>
                                      </p:tavLst>
                                    </p:anim>
                                    <p:anim calcmode="lin" valueType="num">
                                      <p:cBhvr additive="base">
                                        <p:cTn id="8" dur="500" fill="hold"/>
                                        <p:tgtEl>
                                          <p:spTgt spid="307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4"/>
                                        </p:tgtEl>
                                        <p:attrNameLst>
                                          <p:attrName>style.visibility</p:attrName>
                                        </p:attrNameLst>
                                      </p:cBhvr>
                                      <p:to>
                                        <p:strVal val="visible"/>
                                      </p:to>
                                    </p:set>
                                    <p:anim calcmode="lin" valueType="num">
                                      <p:cBhvr additive="base">
                                        <p:cTn id="13" dur="500" fill="hold"/>
                                        <p:tgtEl>
                                          <p:spTgt spid="30724"/>
                                        </p:tgtEl>
                                        <p:attrNameLst>
                                          <p:attrName>ppt_x</p:attrName>
                                        </p:attrNameLst>
                                      </p:cBhvr>
                                      <p:tavLst>
                                        <p:tav tm="0">
                                          <p:val>
                                            <p:strVal val="0-#ppt_w/2"/>
                                          </p:val>
                                        </p:tav>
                                        <p:tav tm="100000">
                                          <p:val>
                                            <p:strVal val="#ppt_x"/>
                                          </p:val>
                                        </p:tav>
                                      </p:tavLst>
                                    </p:anim>
                                    <p:anim calcmode="lin" valueType="num">
                                      <p:cBhvr additive="base">
                                        <p:cTn id="14" dur="500" fill="hold"/>
                                        <p:tgtEl>
                                          <p:spTgt spid="307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autoRev="1" fill="hold" nodeType="clickEffect">
                                  <p:stCondLst>
                                    <p:cond delay="0"/>
                                  </p:stCondLst>
                                  <p:childTnLst>
                                    <p:animMotion origin="layout" path="M 0 2.22222E-6 L 0 0.17778 " pathEditMode="relative" rAng="0" ptsTypes="AA">
                                      <p:cBhvr>
                                        <p:cTn id="18" dur="2000" fill="hold"/>
                                        <p:tgtEl>
                                          <p:spTgt spid="289795"/>
                                        </p:tgtEl>
                                        <p:attrNameLst>
                                          <p:attrName>ppt_x</p:attrName>
                                          <p:attrName>ppt_y</p:attrName>
                                        </p:attrNameLst>
                                      </p:cBhvr>
                                      <p:rCtr x="0" y="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utoUpdateAnimBg="0"/>
      <p:bldP spid="30725"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b="1" dirty="0" smtClean="0"/>
              <a:t>Operating Surfaces</a:t>
            </a:r>
          </a:p>
        </p:txBody>
      </p:sp>
      <p:pic>
        <p:nvPicPr>
          <p:cNvPr id="86019" name="Picture 3" descr="1168"/>
          <p:cNvPicPr>
            <a:picLocks noChangeAspect="1" noChangeArrowheads="1"/>
          </p:cNvPicPr>
          <p:nvPr/>
        </p:nvPicPr>
        <p:blipFill>
          <a:blip r:embed="rId3" cstate="print"/>
          <a:srcRect/>
          <a:stretch>
            <a:fillRect/>
          </a:stretch>
        </p:blipFill>
        <p:spPr bwMode="auto">
          <a:xfrm>
            <a:off x="6553200" y="1371599"/>
            <a:ext cx="2362200" cy="2353121"/>
          </a:xfrm>
          <a:prstGeom prst="rect">
            <a:avLst/>
          </a:prstGeom>
          <a:noFill/>
          <a:ln w="9525">
            <a:solidFill>
              <a:schemeClr val="tx1"/>
            </a:solidFill>
            <a:miter lim="800000"/>
            <a:headEnd/>
            <a:tailEnd/>
          </a:ln>
        </p:spPr>
      </p:pic>
      <p:sp>
        <p:nvSpPr>
          <p:cNvPr id="86021" name="Text Box 5"/>
          <p:cNvSpPr txBox="1">
            <a:spLocks noChangeArrowheads="1"/>
          </p:cNvSpPr>
          <p:nvPr/>
        </p:nvSpPr>
        <p:spPr bwMode="auto">
          <a:xfrm>
            <a:off x="0" y="1676400"/>
            <a:ext cx="6705600" cy="641350"/>
          </a:xfrm>
          <a:prstGeom prst="rect">
            <a:avLst/>
          </a:prstGeom>
          <a:noFill/>
          <a:ln w="9525">
            <a:noFill/>
            <a:miter lim="800000"/>
            <a:headEnd/>
            <a:tailEnd/>
          </a:ln>
        </p:spPr>
        <p:txBody>
          <a:bodyPr>
            <a:spAutoFit/>
          </a:bodyPr>
          <a:lstStyle/>
          <a:p>
            <a:pPr algn="l">
              <a:spcBef>
                <a:spcPct val="50000"/>
              </a:spcBef>
            </a:pPr>
            <a:r>
              <a:rPr lang="en-US" sz="3600" dirty="0"/>
              <a:t>Automobile – Prepared Surfaces </a:t>
            </a:r>
          </a:p>
        </p:txBody>
      </p:sp>
      <p:sp>
        <p:nvSpPr>
          <p:cNvPr id="86022" name="Text Box 6"/>
          <p:cNvSpPr txBox="1">
            <a:spLocks noChangeArrowheads="1"/>
          </p:cNvSpPr>
          <p:nvPr/>
        </p:nvSpPr>
        <p:spPr bwMode="auto">
          <a:xfrm>
            <a:off x="0" y="3733800"/>
            <a:ext cx="9144000" cy="646331"/>
          </a:xfrm>
          <a:prstGeom prst="rect">
            <a:avLst/>
          </a:prstGeom>
          <a:noFill/>
          <a:ln w="9525">
            <a:noFill/>
            <a:miter lim="800000"/>
            <a:headEnd/>
            <a:tailEnd/>
          </a:ln>
        </p:spPr>
        <p:txBody>
          <a:bodyPr wrap="square">
            <a:spAutoFit/>
          </a:bodyPr>
          <a:lstStyle/>
          <a:p>
            <a:pPr algn="l">
              <a:spcBef>
                <a:spcPct val="50000"/>
              </a:spcBef>
            </a:pPr>
            <a:r>
              <a:rPr lang="en-US" sz="3600" dirty="0"/>
              <a:t>Lift Truck </a:t>
            </a:r>
            <a:r>
              <a:rPr lang="en-US" sz="3600" dirty="0" smtClean="0"/>
              <a:t>–Prepared &amp; Rough Terrain Surfaces</a:t>
            </a:r>
            <a:endParaRPr lang="en-US" sz="3600" dirty="0"/>
          </a:p>
        </p:txBody>
      </p:sp>
      <p:pic>
        <p:nvPicPr>
          <p:cNvPr id="86023" name="Picture 7" descr="msotw9_temp0"/>
          <p:cNvPicPr>
            <a:picLocks noChangeAspect="1" noChangeArrowheads="1"/>
          </p:cNvPicPr>
          <p:nvPr/>
        </p:nvPicPr>
        <p:blipFill>
          <a:blip r:embed="rId4" cstate="print"/>
          <a:srcRect/>
          <a:stretch>
            <a:fillRect/>
          </a:stretch>
        </p:blipFill>
        <p:spPr bwMode="auto">
          <a:xfrm>
            <a:off x="5867401" y="4348676"/>
            <a:ext cx="3008798" cy="2204524"/>
          </a:xfrm>
          <a:prstGeom prst="rect">
            <a:avLst/>
          </a:prstGeom>
          <a:noFill/>
          <a:ln w="9525">
            <a:solidFill>
              <a:schemeClr val="tx1"/>
            </a:solidFill>
            <a:miter lim="800000"/>
            <a:headEnd/>
            <a:tailEnd/>
          </a:ln>
        </p:spPr>
      </p:pic>
      <p:pic>
        <p:nvPicPr>
          <p:cNvPr id="290818" name="Picture 2"/>
          <p:cNvPicPr>
            <a:picLocks noChangeAspect="1" noChangeArrowheads="1"/>
          </p:cNvPicPr>
          <p:nvPr/>
        </p:nvPicPr>
        <p:blipFill>
          <a:blip r:embed="rId5" cstate="print"/>
          <a:srcRect/>
          <a:stretch>
            <a:fillRect/>
          </a:stretch>
        </p:blipFill>
        <p:spPr bwMode="auto">
          <a:xfrm>
            <a:off x="762000" y="4419599"/>
            <a:ext cx="3429000" cy="222598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ppt_x"/>
                                          </p:val>
                                        </p:tav>
                                        <p:tav tm="100000">
                                          <p:val>
                                            <p:strVal val="#ppt_x"/>
                                          </p:val>
                                        </p:tav>
                                      </p:tavLst>
                                    </p:anim>
                                    <p:anim calcmode="lin" valueType="num">
                                      <p:cBhvr additive="base">
                                        <p:cTn id="8" dur="500" fill="hold"/>
                                        <p:tgtEl>
                                          <p:spTgt spid="860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par>
                                <p:cTn id="9" presetID="2" presetClass="entr" presetSubtype="8" fill="hold" grpId="0" nodeType="withEffect">
                                  <p:stCondLst>
                                    <p:cond delay="1000"/>
                                  </p:stCondLst>
                                  <p:childTnLst>
                                    <p:set>
                                      <p:cBhvr>
                                        <p:cTn id="10" dur="1" fill="hold">
                                          <p:stCondLst>
                                            <p:cond delay="0"/>
                                          </p:stCondLst>
                                        </p:cTn>
                                        <p:tgtEl>
                                          <p:spTgt spid="86021"/>
                                        </p:tgtEl>
                                        <p:attrNameLst>
                                          <p:attrName>style.visibility</p:attrName>
                                        </p:attrNameLst>
                                      </p:cBhvr>
                                      <p:to>
                                        <p:strVal val="visible"/>
                                      </p:to>
                                    </p:set>
                                    <p:anim calcmode="lin" valueType="num">
                                      <p:cBhvr additive="base">
                                        <p:cTn id="11" dur="500" fill="hold"/>
                                        <p:tgtEl>
                                          <p:spTgt spid="86021"/>
                                        </p:tgtEl>
                                        <p:attrNameLst>
                                          <p:attrName>ppt_x</p:attrName>
                                        </p:attrNameLst>
                                      </p:cBhvr>
                                      <p:tavLst>
                                        <p:tav tm="0">
                                          <p:val>
                                            <p:strVal val="0-#ppt_w/2"/>
                                          </p:val>
                                        </p:tav>
                                        <p:tav tm="100000">
                                          <p:val>
                                            <p:strVal val="#ppt_x"/>
                                          </p:val>
                                        </p:tav>
                                      </p:tavLst>
                                    </p:anim>
                                    <p:anim calcmode="lin" valueType="num">
                                      <p:cBhvr additive="base">
                                        <p:cTn id="12" dur="500" fill="hold"/>
                                        <p:tgtEl>
                                          <p:spTgt spid="86021"/>
                                        </p:tgtEl>
                                        <p:attrNameLst>
                                          <p:attrName>ppt_y</p:attrName>
                                        </p:attrNameLst>
                                      </p:cBhvr>
                                      <p:tavLst>
                                        <p:tav tm="0">
                                          <p:val>
                                            <p:strVal val="#ppt_y"/>
                                          </p:val>
                                        </p:tav>
                                        <p:tav tm="100000">
                                          <p:val>
                                            <p:strVal val="#ppt_y"/>
                                          </p:val>
                                        </p:tav>
                                      </p:tavLst>
                                    </p:anim>
                                  </p:childTnLst>
                                </p:cTn>
                              </p:par>
                              <p:par>
                                <p:cTn id="13" presetID="5" presetClass="entr" presetSubtype="10" fill="hold" nodeType="withEffect">
                                  <p:stCondLst>
                                    <p:cond delay="1000"/>
                                  </p:stCondLst>
                                  <p:childTnLst>
                                    <p:set>
                                      <p:cBhvr>
                                        <p:cTn id="14" dur="1" fill="hold">
                                          <p:stCondLst>
                                            <p:cond delay="0"/>
                                          </p:stCondLst>
                                        </p:cTn>
                                        <p:tgtEl>
                                          <p:spTgt spid="86019"/>
                                        </p:tgtEl>
                                        <p:attrNameLst>
                                          <p:attrName>style.visibility</p:attrName>
                                        </p:attrNameLst>
                                      </p:cBhvr>
                                      <p:to>
                                        <p:strVal val="visible"/>
                                      </p:to>
                                    </p:set>
                                    <p:animEffect transition="in" filter="checkerboard(across)">
                                      <p:cBhvr>
                                        <p:cTn id="15" dur="500"/>
                                        <p:tgtEl>
                                          <p:spTgt spid="8601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86022"/>
                                        </p:tgtEl>
                                        <p:attrNameLst>
                                          <p:attrName>style.visibility</p:attrName>
                                        </p:attrNameLst>
                                      </p:cBhvr>
                                      <p:to>
                                        <p:strVal val="visible"/>
                                      </p:to>
                                    </p:set>
                                    <p:anim calcmode="lin" valueType="num">
                                      <p:cBhvr additive="base">
                                        <p:cTn id="20" dur="500" fill="hold"/>
                                        <p:tgtEl>
                                          <p:spTgt spid="86022"/>
                                        </p:tgtEl>
                                        <p:attrNameLst>
                                          <p:attrName>ppt_x</p:attrName>
                                        </p:attrNameLst>
                                      </p:cBhvr>
                                      <p:tavLst>
                                        <p:tav tm="0">
                                          <p:val>
                                            <p:strVal val="0-#ppt_w/2"/>
                                          </p:val>
                                        </p:tav>
                                        <p:tav tm="100000">
                                          <p:val>
                                            <p:strVal val="#ppt_x"/>
                                          </p:val>
                                        </p:tav>
                                      </p:tavLst>
                                    </p:anim>
                                    <p:anim calcmode="lin" valueType="num">
                                      <p:cBhvr additive="base">
                                        <p:cTn id="21" dur="500" fill="hold"/>
                                        <p:tgtEl>
                                          <p:spTgt spid="86022"/>
                                        </p:tgtEl>
                                        <p:attrNameLst>
                                          <p:attrName>ppt_y</p:attrName>
                                        </p:attrNameLst>
                                      </p:cBhvr>
                                      <p:tavLst>
                                        <p:tav tm="0">
                                          <p:val>
                                            <p:strVal val="#ppt_y"/>
                                          </p:val>
                                        </p:tav>
                                        <p:tav tm="100000">
                                          <p:val>
                                            <p:strVal val="#ppt_y"/>
                                          </p:val>
                                        </p:tav>
                                      </p:tavLst>
                                    </p:anim>
                                  </p:childTnLst>
                                </p:cTn>
                              </p:par>
                              <p:par>
                                <p:cTn id="22" presetID="53" presetClass="entr" presetSubtype="0" fill="hold" nodeType="withEffect">
                                  <p:stCondLst>
                                    <p:cond delay="0"/>
                                  </p:stCondLst>
                                  <p:childTnLst>
                                    <p:set>
                                      <p:cBhvr>
                                        <p:cTn id="23" dur="1" fill="hold">
                                          <p:stCondLst>
                                            <p:cond delay="0"/>
                                          </p:stCondLst>
                                        </p:cTn>
                                        <p:tgtEl>
                                          <p:spTgt spid="290818"/>
                                        </p:tgtEl>
                                        <p:attrNameLst>
                                          <p:attrName>style.visibility</p:attrName>
                                        </p:attrNameLst>
                                      </p:cBhvr>
                                      <p:to>
                                        <p:strVal val="visible"/>
                                      </p:to>
                                    </p:set>
                                    <p:anim calcmode="lin" valueType="num">
                                      <p:cBhvr>
                                        <p:cTn id="24" dur="500" fill="hold"/>
                                        <p:tgtEl>
                                          <p:spTgt spid="290818"/>
                                        </p:tgtEl>
                                        <p:attrNameLst>
                                          <p:attrName>ppt_w</p:attrName>
                                        </p:attrNameLst>
                                      </p:cBhvr>
                                      <p:tavLst>
                                        <p:tav tm="0">
                                          <p:val>
                                            <p:fltVal val="0"/>
                                          </p:val>
                                        </p:tav>
                                        <p:tav tm="100000">
                                          <p:val>
                                            <p:strVal val="#ppt_w"/>
                                          </p:val>
                                        </p:tav>
                                      </p:tavLst>
                                    </p:anim>
                                    <p:anim calcmode="lin" valueType="num">
                                      <p:cBhvr>
                                        <p:cTn id="25" dur="500" fill="hold"/>
                                        <p:tgtEl>
                                          <p:spTgt spid="290818"/>
                                        </p:tgtEl>
                                        <p:attrNameLst>
                                          <p:attrName>ppt_h</p:attrName>
                                        </p:attrNameLst>
                                      </p:cBhvr>
                                      <p:tavLst>
                                        <p:tav tm="0">
                                          <p:val>
                                            <p:fltVal val="0"/>
                                          </p:val>
                                        </p:tav>
                                        <p:tav tm="100000">
                                          <p:val>
                                            <p:strVal val="#ppt_h"/>
                                          </p:val>
                                        </p:tav>
                                      </p:tavLst>
                                    </p:anim>
                                    <p:animEffect transition="in" filter="fade">
                                      <p:cBhvr>
                                        <p:cTn id="26" dur="500"/>
                                        <p:tgtEl>
                                          <p:spTgt spid="290818"/>
                                        </p:tgtEl>
                                      </p:cBhvr>
                                    </p:animEffect>
                                  </p:childTnLst>
                                </p:cTn>
                              </p:par>
                              <p:par>
                                <p:cTn id="27" presetID="5" presetClass="entr" presetSubtype="10" fill="hold" nodeType="withEffect">
                                  <p:stCondLst>
                                    <p:cond delay="0"/>
                                  </p:stCondLst>
                                  <p:childTnLst>
                                    <p:set>
                                      <p:cBhvr>
                                        <p:cTn id="28" dur="1" fill="hold">
                                          <p:stCondLst>
                                            <p:cond delay="0"/>
                                          </p:stCondLst>
                                        </p:cTn>
                                        <p:tgtEl>
                                          <p:spTgt spid="86023"/>
                                        </p:tgtEl>
                                        <p:attrNameLst>
                                          <p:attrName>style.visibility</p:attrName>
                                        </p:attrNameLst>
                                      </p:cBhvr>
                                      <p:to>
                                        <p:strVal val="visible"/>
                                      </p:to>
                                    </p:set>
                                    <p:animEffect transition="in" filter="checkerboard(across)">
                                      <p:cBhvr>
                                        <p:cTn id="29" dur="5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utoUpdateAnimBg="0"/>
      <p:bldP spid="86021" grpId="0" autoUpdateAnimBg="0"/>
      <p:bldP spid="8602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b="1" dirty="0" smtClean="0"/>
              <a:t>Keep Your Distance!!!</a:t>
            </a:r>
          </a:p>
        </p:txBody>
      </p:sp>
      <p:sp>
        <p:nvSpPr>
          <p:cNvPr id="38915" name="Text Box 3"/>
          <p:cNvSpPr txBox="1">
            <a:spLocks noChangeArrowheads="1"/>
          </p:cNvSpPr>
          <p:nvPr/>
        </p:nvSpPr>
        <p:spPr bwMode="auto">
          <a:xfrm>
            <a:off x="685800" y="4800600"/>
            <a:ext cx="7772400" cy="1187450"/>
          </a:xfrm>
          <a:prstGeom prst="rect">
            <a:avLst/>
          </a:prstGeom>
          <a:noFill/>
          <a:ln w="9525">
            <a:noFill/>
            <a:miter lim="800000"/>
            <a:headEnd/>
            <a:tailEnd/>
          </a:ln>
        </p:spPr>
        <p:txBody>
          <a:bodyPr>
            <a:spAutoFit/>
          </a:bodyPr>
          <a:lstStyle/>
          <a:p>
            <a:pPr algn="l">
              <a:spcBef>
                <a:spcPct val="50000"/>
              </a:spcBef>
            </a:pPr>
            <a:r>
              <a:rPr lang="en-US" sz="2400" dirty="0"/>
              <a:t>Maintain at least </a:t>
            </a:r>
            <a:r>
              <a:rPr lang="en-US" sz="2400" b="1" u="sng" dirty="0"/>
              <a:t>three</a:t>
            </a:r>
            <a:r>
              <a:rPr lang="en-US" sz="2400" dirty="0"/>
              <a:t> truck lengths distance between yourself and any truck ahead.  Truck lengths includes the truck, forks, and loads.</a:t>
            </a:r>
          </a:p>
        </p:txBody>
      </p:sp>
      <p:pic>
        <p:nvPicPr>
          <p:cNvPr id="38916" name="Picture 4" descr="msotw9_temp0"/>
          <p:cNvPicPr>
            <a:picLocks noChangeAspect="1" noChangeArrowheads="1"/>
          </p:cNvPicPr>
          <p:nvPr/>
        </p:nvPicPr>
        <p:blipFill>
          <a:blip r:embed="rId3" cstate="print"/>
          <a:srcRect/>
          <a:stretch>
            <a:fillRect/>
          </a:stretch>
        </p:blipFill>
        <p:spPr bwMode="auto">
          <a:xfrm>
            <a:off x="381000" y="2895600"/>
            <a:ext cx="1981200" cy="1393825"/>
          </a:xfrm>
          <a:prstGeom prst="rect">
            <a:avLst/>
          </a:prstGeom>
          <a:noFill/>
          <a:ln w="28575">
            <a:solidFill>
              <a:schemeClr val="tx1"/>
            </a:solidFill>
            <a:miter lim="800000"/>
            <a:headEnd/>
            <a:tailEnd/>
          </a:ln>
        </p:spPr>
      </p:pic>
      <p:pic>
        <p:nvPicPr>
          <p:cNvPr id="38917" name="Picture 5" descr="msotw9_temp0"/>
          <p:cNvPicPr>
            <a:picLocks noChangeAspect="1" noChangeArrowheads="1"/>
          </p:cNvPicPr>
          <p:nvPr/>
        </p:nvPicPr>
        <p:blipFill>
          <a:blip r:embed="rId3" cstate="print"/>
          <a:srcRect/>
          <a:stretch>
            <a:fillRect/>
          </a:stretch>
        </p:blipFill>
        <p:spPr bwMode="auto">
          <a:xfrm>
            <a:off x="2514600" y="2895600"/>
            <a:ext cx="1981200" cy="1393825"/>
          </a:xfrm>
          <a:prstGeom prst="rect">
            <a:avLst/>
          </a:prstGeom>
          <a:noFill/>
          <a:ln w="28575">
            <a:solidFill>
              <a:schemeClr val="tx1"/>
            </a:solidFill>
            <a:miter lim="800000"/>
            <a:headEnd/>
            <a:tailEnd/>
          </a:ln>
        </p:spPr>
      </p:pic>
      <p:sp>
        <p:nvSpPr>
          <p:cNvPr id="98310" name="AutoShape 6"/>
          <p:cNvSpPr>
            <a:spLocks noChangeArrowheads="1"/>
          </p:cNvSpPr>
          <p:nvPr/>
        </p:nvSpPr>
        <p:spPr bwMode="auto">
          <a:xfrm>
            <a:off x="2819400" y="2971800"/>
            <a:ext cx="609600" cy="609600"/>
          </a:xfrm>
          <a:prstGeom prst="star16">
            <a:avLst>
              <a:gd name="adj" fmla="val 37500"/>
            </a:avLst>
          </a:prstGeom>
          <a:solidFill>
            <a:schemeClr val="accent1"/>
          </a:solidFill>
          <a:ln w="9525">
            <a:solidFill>
              <a:schemeClr val="tx1"/>
            </a:solidFill>
            <a:miter lim="800000"/>
            <a:headEnd/>
            <a:tailEnd/>
          </a:ln>
        </p:spPr>
        <p:txBody>
          <a:bodyPr wrap="none" anchor="ctr"/>
          <a:lstStyle/>
          <a:p>
            <a:r>
              <a:rPr lang="en-US" sz="2400" b="1" dirty="0"/>
              <a:t>1</a:t>
            </a:r>
          </a:p>
        </p:txBody>
      </p:sp>
      <p:sp>
        <p:nvSpPr>
          <p:cNvPr id="98311" name="AutoShape 7"/>
          <p:cNvSpPr>
            <a:spLocks noChangeArrowheads="1"/>
          </p:cNvSpPr>
          <p:nvPr/>
        </p:nvSpPr>
        <p:spPr bwMode="auto">
          <a:xfrm>
            <a:off x="4191000" y="2971800"/>
            <a:ext cx="609600" cy="609600"/>
          </a:xfrm>
          <a:prstGeom prst="star16">
            <a:avLst>
              <a:gd name="adj" fmla="val 37500"/>
            </a:avLst>
          </a:prstGeom>
          <a:solidFill>
            <a:schemeClr val="accent1"/>
          </a:solidFill>
          <a:ln w="9525">
            <a:solidFill>
              <a:schemeClr val="tx1"/>
            </a:solidFill>
            <a:miter lim="800000"/>
            <a:headEnd/>
            <a:tailEnd/>
          </a:ln>
        </p:spPr>
        <p:txBody>
          <a:bodyPr wrap="none" anchor="ctr"/>
          <a:lstStyle/>
          <a:p>
            <a:r>
              <a:rPr lang="en-US" sz="2400" b="1" dirty="0"/>
              <a:t>2</a:t>
            </a:r>
          </a:p>
        </p:txBody>
      </p:sp>
      <p:sp>
        <p:nvSpPr>
          <p:cNvPr id="98312" name="AutoShape 8"/>
          <p:cNvSpPr>
            <a:spLocks noChangeArrowheads="1"/>
          </p:cNvSpPr>
          <p:nvPr/>
        </p:nvSpPr>
        <p:spPr bwMode="auto">
          <a:xfrm>
            <a:off x="5638800" y="2971800"/>
            <a:ext cx="609600" cy="609600"/>
          </a:xfrm>
          <a:prstGeom prst="star16">
            <a:avLst>
              <a:gd name="adj" fmla="val 37500"/>
            </a:avLst>
          </a:prstGeom>
          <a:solidFill>
            <a:schemeClr val="accent1"/>
          </a:solidFill>
          <a:ln w="9525">
            <a:solidFill>
              <a:schemeClr val="tx1"/>
            </a:solidFill>
            <a:miter lim="800000"/>
            <a:headEnd/>
            <a:tailEnd/>
          </a:ln>
        </p:spPr>
        <p:txBody>
          <a:bodyPr wrap="none" anchor="ctr"/>
          <a:lstStyle/>
          <a:p>
            <a:r>
              <a:rPr lang="en-US" sz="2400" b="1" dirty="0"/>
              <a:t>3</a:t>
            </a:r>
          </a:p>
        </p:txBody>
      </p:sp>
      <p:sp>
        <p:nvSpPr>
          <p:cNvPr id="98313" name="AutoShape 9"/>
          <p:cNvSpPr>
            <a:spLocks noChangeArrowheads="1"/>
          </p:cNvSpPr>
          <p:nvPr/>
        </p:nvSpPr>
        <p:spPr bwMode="auto">
          <a:xfrm>
            <a:off x="2743200" y="3886200"/>
            <a:ext cx="3733800" cy="304800"/>
          </a:xfrm>
          <a:prstGeom prst="leftRightArrow">
            <a:avLst>
              <a:gd name="adj1" fmla="val 50000"/>
              <a:gd name="adj2" fmla="val 245000"/>
            </a:avLst>
          </a:prstGeom>
          <a:solidFill>
            <a:schemeClr val="hlink"/>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1000"/>
                                  </p:stCondLst>
                                  <p:childTnLst>
                                    <p:set>
                                      <p:cBhvr>
                                        <p:cTn id="6" dur="1" fill="hold">
                                          <p:stCondLst>
                                            <p:cond delay="0"/>
                                          </p:stCondLst>
                                        </p:cTn>
                                        <p:tgtEl>
                                          <p:spTgt spid="98310"/>
                                        </p:tgtEl>
                                        <p:attrNameLst>
                                          <p:attrName>style.visibility</p:attrName>
                                        </p:attrNameLst>
                                      </p:cBhvr>
                                      <p:to>
                                        <p:strVal val="visible"/>
                                      </p:to>
                                    </p:set>
                                    <p:animEffect transition="in" filter="slide(fromRight)">
                                      <p:cBhvr>
                                        <p:cTn id="7" dur="500"/>
                                        <p:tgtEl>
                                          <p:spTgt spid="9831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p:stCondLst>
                              <p:cond delay="1500"/>
                            </p:stCondLst>
                            <p:childTnLst>
                              <p:par>
                                <p:cTn id="9" presetID="12" presetClass="entr" presetSubtype="2" fill="hold" grpId="0" nodeType="afterEffect">
                                  <p:stCondLst>
                                    <p:cond delay="1000"/>
                                  </p:stCondLst>
                                  <p:childTnLst>
                                    <p:set>
                                      <p:cBhvr>
                                        <p:cTn id="10" dur="1" fill="hold">
                                          <p:stCondLst>
                                            <p:cond delay="0"/>
                                          </p:stCondLst>
                                        </p:cTn>
                                        <p:tgtEl>
                                          <p:spTgt spid="98311"/>
                                        </p:tgtEl>
                                        <p:attrNameLst>
                                          <p:attrName>style.visibility</p:attrName>
                                        </p:attrNameLst>
                                      </p:cBhvr>
                                      <p:to>
                                        <p:strVal val="visible"/>
                                      </p:to>
                                    </p:set>
                                    <p:animEffect transition="in" filter="slide(fromRight)">
                                      <p:cBhvr>
                                        <p:cTn id="11" dur="500"/>
                                        <p:tgtEl>
                                          <p:spTgt spid="98311"/>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63" presetClass="path" presetSubtype="0" accel="50000" decel="50000" fill="hold" nodeType="withEffect">
                                  <p:stCondLst>
                                    <p:cond delay="0"/>
                                  </p:stCondLst>
                                  <p:childTnLst>
                                    <p:animMotion origin="layout" path="M 0.11667 0.00949 L 0.43334 0.00949 " pathEditMode="relative" rAng="0" ptsTypes="AA">
                                      <p:cBhvr>
                                        <p:cTn id="13" dur="1000" fill="hold"/>
                                        <p:tgtEl>
                                          <p:spTgt spid="38917"/>
                                        </p:tgtEl>
                                        <p:attrNameLst>
                                          <p:attrName>ppt_x</p:attrName>
                                          <p:attrName>ppt_y</p:attrName>
                                        </p:attrNameLst>
                                      </p:cBhvr>
                                      <p:rCtr x="158" y="0"/>
                                    </p:animMotion>
                                  </p:childTnLst>
                                </p:cTn>
                              </p:par>
                            </p:childTnLst>
                          </p:cTn>
                        </p:par>
                        <p:par>
                          <p:cTn id="14" fill="hold">
                            <p:stCondLst>
                              <p:cond delay="3000"/>
                            </p:stCondLst>
                            <p:childTnLst>
                              <p:par>
                                <p:cTn id="15" presetID="12" presetClass="entr" presetSubtype="2" fill="hold" grpId="0" nodeType="afterEffect">
                                  <p:stCondLst>
                                    <p:cond delay="1000"/>
                                  </p:stCondLst>
                                  <p:childTnLst>
                                    <p:set>
                                      <p:cBhvr>
                                        <p:cTn id="16" dur="1" fill="hold">
                                          <p:stCondLst>
                                            <p:cond delay="0"/>
                                          </p:stCondLst>
                                        </p:cTn>
                                        <p:tgtEl>
                                          <p:spTgt spid="98312"/>
                                        </p:tgtEl>
                                        <p:attrNameLst>
                                          <p:attrName>style.visibility</p:attrName>
                                        </p:attrNameLst>
                                      </p:cBhvr>
                                      <p:to>
                                        <p:strVal val="visible"/>
                                      </p:to>
                                    </p:set>
                                    <p:animEffect transition="in" filter="slide(fromRight)">
                                      <p:cBhvr>
                                        <p:cTn id="17" dur="500"/>
                                        <p:tgtEl>
                                          <p:spTgt spid="98312"/>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par>
                          <p:cTn id="18" fill="hold">
                            <p:stCondLst>
                              <p:cond delay="4500"/>
                            </p:stCondLst>
                            <p:childTnLst>
                              <p:par>
                                <p:cTn id="19" presetID="9" presetClass="entr" presetSubtype="0" fill="hold" grpId="0" nodeType="afterEffect">
                                  <p:stCondLst>
                                    <p:cond delay="1000"/>
                                  </p:stCondLst>
                                  <p:childTnLst>
                                    <p:set>
                                      <p:cBhvr>
                                        <p:cTn id="20" dur="1" fill="hold">
                                          <p:stCondLst>
                                            <p:cond delay="0"/>
                                          </p:stCondLst>
                                        </p:cTn>
                                        <p:tgtEl>
                                          <p:spTgt spid="98313"/>
                                        </p:tgtEl>
                                        <p:attrNameLst>
                                          <p:attrName>style.visibility</p:attrName>
                                        </p:attrNameLst>
                                      </p:cBhvr>
                                      <p:to>
                                        <p:strVal val="visible"/>
                                      </p:to>
                                    </p:set>
                                    <p:animEffect transition="in" filter="dissolve">
                                      <p:cBhvr>
                                        <p:cTn id="21" dur="500"/>
                                        <p:tgtEl>
                                          <p:spTgt spid="98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autoUpdateAnimBg="0"/>
      <p:bldP spid="98311" grpId="0" animBg="1" autoUpdateAnimBg="0"/>
      <p:bldP spid="98312" grpId="0" animBg="1" autoUpdateAnimBg="0"/>
      <p:bldP spid="983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b="1" dirty="0" smtClean="0"/>
              <a:t>Stability Triangle</a:t>
            </a:r>
          </a:p>
        </p:txBody>
      </p:sp>
      <p:sp>
        <p:nvSpPr>
          <p:cNvPr id="84995" name="AutoShape 3"/>
          <p:cNvSpPr>
            <a:spLocks noChangeArrowheads="1"/>
          </p:cNvSpPr>
          <p:nvPr/>
        </p:nvSpPr>
        <p:spPr bwMode="auto">
          <a:xfrm>
            <a:off x="6705600" y="533400"/>
            <a:ext cx="1371600" cy="1143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dirty="0"/>
          </a:p>
        </p:txBody>
      </p:sp>
      <p:pic>
        <p:nvPicPr>
          <p:cNvPr id="39940" name="Picture 4" descr="msotw9_temp0"/>
          <p:cNvPicPr>
            <a:picLocks noChangeAspect="1" noChangeArrowheads="1"/>
          </p:cNvPicPr>
          <p:nvPr/>
        </p:nvPicPr>
        <p:blipFill>
          <a:blip r:embed="rId2" cstate="print"/>
          <a:srcRect/>
          <a:stretch>
            <a:fillRect/>
          </a:stretch>
        </p:blipFill>
        <p:spPr bwMode="auto">
          <a:xfrm>
            <a:off x="685800" y="2286000"/>
            <a:ext cx="2308225" cy="2527300"/>
          </a:xfrm>
          <a:prstGeom prst="rect">
            <a:avLst/>
          </a:prstGeom>
          <a:noFill/>
          <a:ln w="28575">
            <a:solidFill>
              <a:schemeClr val="tx1"/>
            </a:solidFill>
            <a:miter lim="800000"/>
            <a:headEnd/>
            <a:tailEnd/>
          </a:ln>
        </p:spPr>
      </p:pic>
      <p:pic>
        <p:nvPicPr>
          <p:cNvPr id="39941" name="Picture 5" descr="msotw9_temp0"/>
          <p:cNvPicPr>
            <a:picLocks noChangeAspect="1" noChangeArrowheads="1"/>
          </p:cNvPicPr>
          <p:nvPr/>
        </p:nvPicPr>
        <p:blipFill>
          <a:blip r:embed="rId3" cstate="print"/>
          <a:srcRect/>
          <a:stretch>
            <a:fillRect/>
          </a:stretch>
        </p:blipFill>
        <p:spPr bwMode="auto">
          <a:xfrm>
            <a:off x="3810000" y="1981200"/>
            <a:ext cx="1751013" cy="4114800"/>
          </a:xfrm>
          <a:prstGeom prst="rect">
            <a:avLst/>
          </a:prstGeom>
          <a:noFill/>
          <a:ln w="9525">
            <a:noFill/>
            <a:miter lim="800000"/>
            <a:headEnd/>
            <a:tailEnd/>
          </a:ln>
        </p:spPr>
      </p:pic>
      <p:pic>
        <p:nvPicPr>
          <p:cNvPr id="39942" name="Picture 7" descr="msotw9_temp0"/>
          <p:cNvPicPr>
            <a:picLocks noChangeAspect="1" noChangeArrowheads="1"/>
          </p:cNvPicPr>
          <p:nvPr/>
        </p:nvPicPr>
        <p:blipFill>
          <a:blip r:embed="rId4" cstate="print"/>
          <a:srcRect/>
          <a:stretch>
            <a:fillRect/>
          </a:stretch>
        </p:blipFill>
        <p:spPr bwMode="auto">
          <a:xfrm>
            <a:off x="6781800" y="1981200"/>
            <a:ext cx="1957388" cy="4114800"/>
          </a:xfrm>
          <a:prstGeom prst="rect">
            <a:avLst/>
          </a:prstGeom>
          <a:noFill/>
          <a:ln w="9525">
            <a:noFill/>
            <a:miter lim="800000"/>
            <a:headEnd/>
            <a:tailEnd/>
          </a:ln>
        </p:spPr>
      </p:pic>
      <p:sp>
        <p:nvSpPr>
          <p:cNvPr id="39943" name="Text Box 8"/>
          <p:cNvSpPr txBox="1">
            <a:spLocks noChangeArrowheads="1"/>
          </p:cNvSpPr>
          <p:nvPr/>
        </p:nvSpPr>
        <p:spPr bwMode="auto">
          <a:xfrm>
            <a:off x="7010400" y="6172200"/>
            <a:ext cx="1447800" cy="396875"/>
          </a:xfrm>
          <a:prstGeom prst="rect">
            <a:avLst/>
          </a:prstGeom>
          <a:noFill/>
          <a:ln w="9525">
            <a:noFill/>
            <a:miter lim="800000"/>
            <a:headEnd/>
            <a:tailEnd/>
          </a:ln>
        </p:spPr>
        <p:txBody>
          <a:bodyPr>
            <a:spAutoFit/>
          </a:bodyPr>
          <a:lstStyle/>
          <a:p>
            <a:pPr algn="l">
              <a:spcBef>
                <a:spcPct val="50000"/>
              </a:spcBef>
            </a:pPr>
            <a:r>
              <a:rPr lang="en-US" sz="2000" dirty="0"/>
              <a:t>With Load</a:t>
            </a:r>
          </a:p>
        </p:txBody>
      </p:sp>
      <p:sp>
        <p:nvSpPr>
          <p:cNvPr id="39944" name="Text Box 9"/>
          <p:cNvSpPr txBox="1">
            <a:spLocks noChangeArrowheads="1"/>
          </p:cNvSpPr>
          <p:nvPr/>
        </p:nvSpPr>
        <p:spPr bwMode="auto">
          <a:xfrm>
            <a:off x="4038600" y="6172200"/>
            <a:ext cx="1219200" cy="396875"/>
          </a:xfrm>
          <a:prstGeom prst="rect">
            <a:avLst/>
          </a:prstGeom>
          <a:noFill/>
          <a:ln w="9525">
            <a:noFill/>
            <a:miter lim="800000"/>
            <a:headEnd/>
            <a:tailEnd/>
          </a:ln>
        </p:spPr>
        <p:txBody>
          <a:bodyPr>
            <a:spAutoFit/>
          </a:bodyPr>
          <a:lstStyle/>
          <a:p>
            <a:pPr algn="l">
              <a:spcBef>
                <a:spcPct val="50000"/>
              </a:spcBef>
            </a:pPr>
            <a:r>
              <a:rPr lang="en-US" sz="2000" dirty="0"/>
              <a:t>No Load</a:t>
            </a:r>
          </a:p>
        </p:txBody>
      </p:sp>
      <p:sp>
        <p:nvSpPr>
          <p:cNvPr id="39945" name="Text Box 10"/>
          <p:cNvSpPr txBox="1">
            <a:spLocks noChangeArrowheads="1"/>
          </p:cNvSpPr>
          <p:nvPr/>
        </p:nvSpPr>
        <p:spPr bwMode="auto">
          <a:xfrm>
            <a:off x="685800" y="4876800"/>
            <a:ext cx="2514600" cy="1006475"/>
          </a:xfrm>
          <a:prstGeom prst="rect">
            <a:avLst/>
          </a:prstGeom>
          <a:noFill/>
          <a:ln w="9525">
            <a:noFill/>
            <a:miter lim="800000"/>
            <a:headEnd/>
            <a:tailEnd/>
          </a:ln>
        </p:spPr>
        <p:txBody>
          <a:bodyPr>
            <a:spAutoFit/>
          </a:bodyPr>
          <a:lstStyle/>
          <a:p>
            <a:pPr algn="l">
              <a:spcBef>
                <a:spcPct val="50000"/>
              </a:spcBef>
            </a:pPr>
            <a:r>
              <a:rPr lang="en-US" sz="2000" dirty="0"/>
              <a:t>Stability Triangle Shown On </a:t>
            </a:r>
            <a:r>
              <a:rPr lang="en-US" sz="2000" dirty="0" smtClean="0"/>
              <a:t>An </a:t>
            </a:r>
            <a:r>
              <a:rPr lang="en-US" sz="2000" dirty="0"/>
              <a:t>Electric Stand-Up Lift Truck</a:t>
            </a:r>
          </a:p>
        </p:txBody>
      </p:sp>
      <p:sp>
        <p:nvSpPr>
          <p:cNvPr id="39946" name="Line 11"/>
          <p:cNvSpPr>
            <a:spLocks noChangeShapeType="1"/>
          </p:cNvSpPr>
          <p:nvPr/>
        </p:nvSpPr>
        <p:spPr bwMode="auto">
          <a:xfrm flipH="1">
            <a:off x="4038600" y="2590800"/>
            <a:ext cx="609600" cy="1752600"/>
          </a:xfrm>
          <a:prstGeom prst="line">
            <a:avLst/>
          </a:prstGeom>
          <a:noFill/>
          <a:ln w="28575">
            <a:solidFill>
              <a:schemeClr val="bg1"/>
            </a:solidFill>
            <a:miter lim="800000"/>
            <a:headEnd/>
            <a:tailEnd/>
          </a:ln>
        </p:spPr>
        <p:txBody>
          <a:bodyPr wrap="none"/>
          <a:lstStyle/>
          <a:p>
            <a:endParaRPr lang="en-US" dirty="0"/>
          </a:p>
        </p:txBody>
      </p:sp>
      <p:sp>
        <p:nvSpPr>
          <p:cNvPr id="39947" name="Line 12"/>
          <p:cNvSpPr>
            <a:spLocks noChangeShapeType="1"/>
          </p:cNvSpPr>
          <p:nvPr/>
        </p:nvSpPr>
        <p:spPr bwMode="auto">
          <a:xfrm>
            <a:off x="4038600" y="4343400"/>
            <a:ext cx="1219200" cy="0"/>
          </a:xfrm>
          <a:prstGeom prst="line">
            <a:avLst/>
          </a:prstGeom>
          <a:noFill/>
          <a:ln w="28575">
            <a:solidFill>
              <a:schemeClr val="bg1"/>
            </a:solidFill>
            <a:miter lim="800000"/>
            <a:headEnd/>
            <a:tailEnd/>
          </a:ln>
        </p:spPr>
        <p:txBody>
          <a:bodyPr wrap="none"/>
          <a:lstStyle/>
          <a:p>
            <a:endParaRPr lang="en-US" dirty="0"/>
          </a:p>
        </p:txBody>
      </p:sp>
      <p:sp>
        <p:nvSpPr>
          <p:cNvPr id="39948" name="Line 13"/>
          <p:cNvSpPr>
            <a:spLocks noChangeShapeType="1"/>
          </p:cNvSpPr>
          <p:nvPr/>
        </p:nvSpPr>
        <p:spPr bwMode="auto">
          <a:xfrm flipH="1" flipV="1">
            <a:off x="4648200" y="2590800"/>
            <a:ext cx="609600" cy="1752600"/>
          </a:xfrm>
          <a:prstGeom prst="line">
            <a:avLst/>
          </a:prstGeom>
          <a:noFill/>
          <a:ln w="28575">
            <a:solidFill>
              <a:schemeClr val="bg1"/>
            </a:solidFill>
            <a:miter lim="800000"/>
            <a:headEnd/>
            <a:tailEnd/>
          </a:ln>
        </p:spPr>
        <p:txBody>
          <a:bodyPr wrap="none"/>
          <a:lstStyle/>
          <a:p>
            <a:endParaRPr lang="en-US" dirty="0"/>
          </a:p>
        </p:txBody>
      </p:sp>
      <p:sp>
        <p:nvSpPr>
          <p:cNvPr id="39949" name="Line 14"/>
          <p:cNvSpPr>
            <a:spLocks noChangeShapeType="1"/>
          </p:cNvSpPr>
          <p:nvPr/>
        </p:nvSpPr>
        <p:spPr bwMode="auto">
          <a:xfrm flipH="1">
            <a:off x="7162800" y="2667000"/>
            <a:ext cx="533400" cy="1600200"/>
          </a:xfrm>
          <a:prstGeom prst="line">
            <a:avLst/>
          </a:prstGeom>
          <a:noFill/>
          <a:ln w="28575">
            <a:solidFill>
              <a:schemeClr val="bg1"/>
            </a:solidFill>
            <a:miter lim="800000"/>
            <a:headEnd/>
            <a:tailEnd/>
          </a:ln>
        </p:spPr>
        <p:txBody>
          <a:bodyPr wrap="none"/>
          <a:lstStyle/>
          <a:p>
            <a:endParaRPr lang="en-US" dirty="0"/>
          </a:p>
        </p:txBody>
      </p:sp>
      <p:sp>
        <p:nvSpPr>
          <p:cNvPr id="39950" name="Line 15"/>
          <p:cNvSpPr>
            <a:spLocks noChangeShapeType="1"/>
          </p:cNvSpPr>
          <p:nvPr/>
        </p:nvSpPr>
        <p:spPr bwMode="auto">
          <a:xfrm>
            <a:off x="7162800" y="4267200"/>
            <a:ext cx="1143000" cy="0"/>
          </a:xfrm>
          <a:prstGeom prst="line">
            <a:avLst/>
          </a:prstGeom>
          <a:noFill/>
          <a:ln w="28575">
            <a:solidFill>
              <a:schemeClr val="bg1"/>
            </a:solidFill>
            <a:miter lim="800000"/>
            <a:headEnd/>
            <a:tailEnd/>
          </a:ln>
        </p:spPr>
        <p:txBody>
          <a:bodyPr wrap="none"/>
          <a:lstStyle/>
          <a:p>
            <a:endParaRPr lang="en-US" dirty="0"/>
          </a:p>
        </p:txBody>
      </p:sp>
      <p:sp>
        <p:nvSpPr>
          <p:cNvPr id="39951" name="Line 16"/>
          <p:cNvSpPr>
            <a:spLocks noChangeShapeType="1"/>
          </p:cNvSpPr>
          <p:nvPr/>
        </p:nvSpPr>
        <p:spPr bwMode="auto">
          <a:xfrm flipH="1" flipV="1">
            <a:off x="7696200" y="2667000"/>
            <a:ext cx="609600" cy="1600200"/>
          </a:xfrm>
          <a:prstGeom prst="line">
            <a:avLst/>
          </a:prstGeom>
          <a:noFill/>
          <a:ln w="28575">
            <a:solidFill>
              <a:schemeClr val="bg1"/>
            </a:solidFill>
            <a:miter lim="800000"/>
            <a:headEnd/>
            <a:tailEnd/>
          </a:ln>
        </p:spPr>
        <p:txBody>
          <a:bodyPr wrap="none"/>
          <a:lstStyle/>
          <a:p>
            <a:endParaRPr lang="en-US" dirty="0"/>
          </a:p>
        </p:txBody>
      </p:sp>
      <p:sp>
        <p:nvSpPr>
          <p:cNvPr id="39952" name="Oval 18"/>
          <p:cNvSpPr>
            <a:spLocks noChangeArrowheads="1"/>
          </p:cNvSpPr>
          <p:nvPr/>
        </p:nvSpPr>
        <p:spPr bwMode="auto">
          <a:xfrm>
            <a:off x="7543800" y="3581400"/>
            <a:ext cx="304800" cy="304800"/>
          </a:xfrm>
          <a:prstGeom prst="ellipse">
            <a:avLst/>
          </a:prstGeom>
          <a:solidFill>
            <a:schemeClr val="hlink"/>
          </a:solidFill>
          <a:ln w="9525">
            <a:solidFill>
              <a:schemeClr val="tx1"/>
            </a:solidFill>
            <a:miter lim="800000"/>
            <a:headEnd/>
            <a:tailEnd/>
          </a:ln>
        </p:spPr>
        <p:txBody>
          <a:bodyPr wrap="none" anchor="ctr"/>
          <a:lstStyle/>
          <a:p>
            <a:endParaRPr lang="en-US" dirty="0"/>
          </a:p>
        </p:txBody>
      </p:sp>
      <p:sp>
        <p:nvSpPr>
          <p:cNvPr id="39953" name="Oval 19"/>
          <p:cNvSpPr>
            <a:spLocks noChangeArrowheads="1"/>
          </p:cNvSpPr>
          <p:nvPr/>
        </p:nvSpPr>
        <p:spPr bwMode="auto">
          <a:xfrm>
            <a:off x="4495800" y="3200400"/>
            <a:ext cx="304800" cy="304800"/>
          </a:xfrm>
          <a:prstGeom prst="ellipse">
            <a:avLst/>
          </a:prstGeom>
          <a:solidFill>
            <a:schemeClr val="hlink"/>
          </a:solidFill>
          <a:ln w="9525">
            <a:solidFill>
              <a:schemeClr val="tx1"/>
            </a:solidFill>
            <a:miter lim="800000"/>
            <a:headEnd/>
            <a:tailEnd/>
          </a:ln>
        </p:spPr>
        <p:txBody>
          <a:bodyPr wrap="none" anchor="ctr"/>
          <a:lstStyle/>
          <a:p>
            <a:endParaRPr lang="en-US" dirty="0"/>
          </a:p>
        </p:txBody>
      </p:sp>
      <p:sp>
        <p:nvSpPr>
          <p:cNvPr id="39954" name="Text Box 20"/>
          <p:cNvSpPr txBox="1">
            <a:spLocks noChangeArrowheads="1"/>
          </p:cNvSpPr>
          <p:nvPr/>
        </p:nvSpPr>
        <p:spPr bwMode="auto">
          <a:xfrm>
            <a:off x="5562600" y="2362200"/>
            <a:ext cx="1219200" cy="581025"/>
          </a:xfrm>
          <a:prstGeom prst="rect">
            <a:avLst/>
          </a:prstGeom>
          <a:noFill/>
          <a:ln w="9525">
            <a:noFill/>
            <a:miter lim="800000"/>
            <a:headEnd/>
            <a:tailEnd/>
          </a:ln>
        </p:spPr>
        <p:txBody>
          <a:bodyPr>
            <a:spAutoFit/>
          </a:bodyPr>
          <a:lstStyle/>
          <a:p>
            <a:pPr algn="l">
              <a:spcBef>
                <a:spcPct val="50000"/>
              </a:spcBef>
            </a:pPr>
            <a:r>
              <a:rPr lang="en-US" b="1" dirty="0"/>
              <a:t>Center                    of Gravity</a:t>
            </a:r>
          </a:p>
        </p:txBody>
      </p:sp>
      <p:sp>
        <p:nvSpPr>
          <p:cNvPr id="39955" name="Line 21"/>
          <p:cNvSpPr>
            <a:spLocks noChangeShapeType="1"/>
          </p:cNvSpPr>
          <p:nvPr/>
        </p:nvSpPr>
        <p:spPr bwMode="auto">
          <a:xfrm flipH="1">
            <a:off x="5029200" y="2971800"/>
            <a:ext cx="1066800" cy="304800"/>
          </a:xfrm>
          <a:prstGeom prst="line">
            <a:avLst/>
          </a:prstGeom>
          <a:noFill/>
          <a:ln w="28575">
            <a:solidFill>
              <a:schemeClr val="folHlink"/>
            </a:solidFill>
            <a:miter lim="800000"/>
            <a:headEnd/>
            <a:tailEnd type="triangle" w="med" len="med"/>
          </a:ln>
        </p:spPr>
        <p:txBody>
          <a:bodyPr wrap="none"/>
          <a:lstStyle/>
          <a:p>
            <a:endParaRPr lang="en-US" dirty="0"/>
          </a:p>
        </p:txBody>
      </p:sp>
      <p:sp>
        <p:nvSpPr>
          <p:cNvPr id="39956" name="Line 22"/>
          <p:cNvSpPr>
            <a:spLocks noChangeShapeType="1"/>
          </p:cNvSpPr>
          <p:nvPr/>
        </p:nvSpPr>
        <p:spPr bwMode="auto">
          <a:xfrm>
            <a:off x="6096000" y="2971800"/>
            <a:ext cx="1219200" cy="609600"/>
          </a:xfrm>
          <a:prstGeom prst="line">
            <a:avLst/>
          </a:prstGeom>
          <a:noFill/>
          <a:ln w="28575">
            <a:solidFill>
              <a:schemeClr val="folHlink"/>
            </a:solidFill>
            <a:miter lim="800000"/>
            <a:headEnd/>
            <a:tailEnd type="triangle" w="med" len="med"/>
          </a:ln>
        </p:spPr>
        <p:txBody>
          <a:bodyPr wrap="none"/>
          <a:lstStyle/>
          <a:p>
            <a:endParaRPr lang="en-US" dirty="0"/>
          </a:p>
        </p:txBody>
      </p:sp>
      <p:sp>
        <p:nvSpPr>
          <p:cNvPr id="39957" name="Text Box 23"/>
          <p:cNvSpPr txBox="1">
            <a:spLocks noChangeArrowheads="1"/>
          </p:cNvSpPr>
          <p:nvPr/>
        </p:nvSpPr>
        <p:spPr bwMode="auto">
          <a:xfrm>
            <a:off x="228600" y="5943600"/>
            <a:ext cx="3352800" cy="730250"/>
          </a:xfrm>
          <a:prstGeom prst="rect">
            <a:avLst/>
          </a:prstGeom>
          <a:noFill/>
          <a:ln w="28575">
            <a:solidFill>
              <a:schemeClr val="hlink"/>
            </a:solidFill>
            <a:miter lim="800000"/>
            <a:headEnd/>
            <a:tailEnd/>
          </a:ln>
        </p:spPr>
        <p:txBody>
          <a:bodyPr>
            <a:spAutoFit/>
          </a:bodyPr>
          <a:lstStyle/>
          <a:p>
            <a:pPr algn="l">
              <a:spcBef>
                <a:spcPct val="50000"/>
              </a:spcBef>
            </a:pPr>
            <a:r>
              <a:rPr lang="en-US" sz="2000" u="sng" dirty="0"/>
              <a:t>Remember</a:t>
            </a:r>
            <a:r>
              <a:rPr lang="en-US" sz="2000" dirty="0"/>
              <a:t> The Center Of Gravity Is Always Changing</a:t>
            </a:r>
          </a:p>
        </p:txBody>
      </p:sp>
      <p:sp>
        <p:nvSpPr>
          <p:cNvPr id="39958" name="Line 24"/>
          <p:cNvSpPr>
            <a:spLocks noChangeShapeType="1"/>
          </p:cNvSpPr>
          <p:nvPr/>
        </p:nvSpPr>
        <p:spPr bwMode="auto">
          <a:xfrm>
            <a:off x="7924800" y="3581400"/>
            <a:ext cx="0" cy="304800"/>
          </a:xfrm>
          <a:prstGeom prst="line">
            <a:avLst/>
          </a:prstGeom>
          <a:noFill/>
          <a:ln w="9525">
            <a:solidFill>
              <a:schemeClr val="tx1"/>
            </a:solidFill>
            <a:miter lim="800000"/>
            <a:headEnd/>
            <a:tailEnd type="triangle" w="med" len="med"/>
          </a:ln>
        </p:spPr>
        <p:txBody>
          <a:bodyPr wrap="none"/>
          <a:lstStyle/>
          <a:p>
            <a:endParaRPr lang="en-US" dirty="0"/>
          </a:p>
        </p:txBody>
      </p:sp>
      <p:sp>
        <p:nvSpPr>
          <p:cNvPr id="39959" name="Line 25"/>
          <p:cNvSpPr>
            <a:spLocks noChangeShapeType="1"/>
          </p:cNvSpPr>
          <p:nvPr/>
        </p:nvSpPr>
        <p:spPr bwMode="auto">
          <a:xfrm>
            <a:off x="7467600" y="3581400"/>
            <a:ext cx="0" cy="304800"/>
          </a:xfrm>
          <a:prstGeom prst="line">
            <a:avLst/>
          </a:prstGeom>
          <a:noFill/>
          <a:ln w="9525">
            <a:solidFill>
              <a:schemeClr val="tx1"/>
            </a:solidFill>
            <a:miter lim="800000"/>
            <a:headEnd/>
            <a:tailEnd type="triangle" w="med" len="med"/>
          </a:ln>
        </p:spPr>
        <p:txBody>
          <a:bodyPr wrap="none"/>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100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0" fill="hold"/>
                                        <p:tgtEl>
                                          <p:spTgt spid="84995"/>
                                        </p:tgtEl>
                                        <p:attrNameLst>
                                          <p:attrName>ppt_x</p:attrName>
                                        </p:attrNameLst>
                                      </p:cBhvr>
                                      <p:tavLst>
                                        <p:tav tm="0">
                                          <p:val>
                                            <p:strVal val="1+#ppt_w/2"/>
                                          </p:val>
                                        </p:tav>
                                        <p:tav tm="100000">
                                          <p:val>
                                            <p:strVal val="#ppt_x"/>
                                          </p:val>
                                        </p:tav>
                                      </p:tavLst>
                                    </p:anim>
                                    <p:anim calcmode="lin" valueType="num">
                                      <p:cBhvr additive="base">
                                        <p:cTn id="8" dur="5000" fill="hold"/>
                                        <p:tgtEl>
                                          <p:spTgt spid="849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b="1" dirty="0" smtClean="0"/>
              <a:t>Fulcrum Point</a:t>
            </a:r>
          </a:p>
        </p:txBody>
      </p:sp>
      <p:pic>
        <p:nvPicPr>
          <p:cNvPr id="40963" name="Picture 3" descr="msotw9_temp0"/>
          <p:cNvPicPr>
            <a:picLocks noChangeAspect="1" noChangeArrowheads="1"/>
          </p:cNvPicPr>
          <p:nvPr/>
        </p:nvPicPr>
        <p:blipFill>
          <a:blip r:embed="rId2" cstate="print"/>
          <a:srcRect/>
          <a:stretch>
            <a:fillRect/>
          </a:stretch>
        </p:blipFill>
        <p:spPr bwMode="auto">
          <a:xfrm>
            <a:off x="685800" y="2362200"/>
            <a:ext cx="4343400" cy="3055938"/>
          </a:xfrm>
          <a:prstGeom prst="rect">
            <a:avLst/>
          </a:prstGeom>
          <a:noFill/>
          <a:ln w="28575">
            <a:solidFill>
              <a:schemeClr val="tx1"/>
            </a:solidFill>
            <a:miter lim="800000"/>
            <a:headEnd/>
            <a:tailEnd/>
          </a:ln>
        </p:spPr>
      </p:pic>
      <p:pic>
        <p:nvPicPr>
          <p:cNvPr id="40964" name="Picture 4" descr="msotw9_temp0"/>
          <p:cNvPicPr>
            <a:picLocks noChangeAspect="1" noChangeArrowheads="1"/>
          </p:cNvPicPr>
          <p:nvPr/>
        </p:nvPicPr>
        <p:blipFill>
          <a:blip r:embed="rId3" cstate="print"/>
          <a:srcRect/>
          <a:stretch>
            <a:fillRect/>
          </a:stretch>
        </p:blipFill>
        <p:spPr bwMode="auto">
          <a:xfrm>
            <a:off x="5715000" y="3200400"/>
            <a:ext cx="2565400" cy="1371600"/>
          </a:xfrm>
          <a:prstGeom prst="rect">
            <a:avLst/>
          </a:prstGeom>
          <a:noFill/>
          <a:ln w="28575">
            <a:solidFill>
              <a:schemeClr val="tx1"/>
            </a:solidFill>
            <a:miter lim="800000"/>
            <a:headEnd/>
            <a:tailEnd/>
          </a:ln>
        </p:spPr>
      </p:pic>
      <p:sp>
        <p:nvSpPr>
          <p:cNvPr id="40965" name="Text Box 6"/>
          <p:cNvSpPr txBox="1">
            <a:spLocks noChangeArrowheads="1"/>
          </p:cNvSpPr>
          <p:nvPr/>
        </p:nvSpPr>
        <p:spPr bwMode="auto">
          <a:xfrm>
            <a:off x="685800" y="5486400"/>
            <a:ext cx="7848600" cy="1187450"/>
          </a:xfrm>
          <a:prstGeom prst="rect">
            <a:avLst/>
          </a:prstGeom>
          <a:noFill/>
          <a:ln w="9525">
            <a:noFill/>
            <a:miter lim="800000"/>
            <a:headEnd/>
            <a:tailEnd/>
          </a:ln>
        </p:spPr>
        <p:txBody>
          <a:bodyPr>
            <a:spAutoFit/>
          </a:bodyPr>
          <a:lstStyle/>
          <a:p>
            <a:pPr algn="l">
              <a:spcBef>
                <a:spcPct val="50000"/>
              </a:spcBef>
            </a:pPr>
            <a:r>
              <a:rPr lang="en-US" sz="2400" dirty="0"/>
              <a:t>The fulcrum point (pivot point) is the point of rest on which a lever turns.  On a sit down lift truck the fulcrum point is the middle of the drive wheel hub.</a:t>
            </a:r>
          </a:p>
        </p:txBody>
      </p:sp>
      <p:sp>
        <p:nvSpPr>
          <p:cNvPr id="40966" name="AutoShape 8"/>
          <p:cNvSpPr>
            <a:spLocks noChangeArrowheads="1"/>
          </p:cNvSpPr>
          <p:nvPr/>
        </p:nvSpPr>
        <p:spPr bwMode="auto">
          <a:xfrm>
            <a:off x="2286000" y="4876800"/>
            <a:ext cx="533400" cy="457200"/>
          </a:xfrm>
          <a:prstGeom prst="flowChartExtract">
            <a:avLst/>
          </a:prstGeom>
          <a:solidFill>
            <a:schemeClr val="accent1"/>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smtClean="0"/>
              <a:t>Load Center</a:t>
            </a:r>
          </a:p>
        </p:txBody>
      </p:sp>
      <p:pic>
        <p:nvPicPr>
          <p:cNvPr id="41987" name="Picture 3" descr="DCP_0139"/>
          <p:cNvPicPr>
            <a:picLocks noChangeAspect="1" noChangeArrowheads="1"/>
          </p:cNvPicPr>
          <p:nvPr/>
        </p:nvPicPr>
        <p:blipFill>
          <a:blip r:embed="rId3" cstate="print"/>
          <a:srcRect/>
          <a:stretch>
            <a:fillRect/>
          </a:stretch>
        </p:blipFill>
        <p:spPr bwMode="auto">
          <a:xfrm>
            <a:off x="457200" y="2133600"/>
            <a:ext cx="3505200" cy="2316163"/>
          </a:xfrm>
          <a:prstGeom prst="rect">
            <a:avLst/>
          </a:prstGeom>
          <a:noFill/>
          <a:ln w="9525">
            <a:noFill/>
            <a:miter lim="800000"/>
            <a:headEnd/>
            <a:tailEnd/>
          </a:ln>
        </p:spPr>
      </p:pic>
      <p:sp>
        <p:nvSpPr>
          <p:cNvPr id="94212" name="Line 4"/>
          <p:cNvSpPr>
            <a:spLocks noChangeShapeType="1"/>
          </p:cNvSpPr>
          <p:nvPr/>
        </p:nvSpPr>
        <p:spPr bwMode="auto">
          <a:xfrm flipV="1">
            <a:off x="1981200" y="3657600"/>
            <a:ext cx="1295400" cy="685800"/>
          </a:xfrm>
          <a:prstGeom prst="line">
            <a:avLst/>
          </a:prstGeom>
          <a:noFill/>
          <a:ln w="38100">
            <a:solidFill>
              <a:schemeClr val="hlink"/>
            </a:solidFill>
            <a:miter lim="800000"/>
            <a:headEnd/>
            <a:tailEnd/>
          </a:ln>
        </p:spPr>
        <p:txBody>
          <a:bodyPr wrap="none"/>
          <a:lstStyle/>
          <a:p>
            <a:endParaRPr lang="en-US" dirty="0"/>
          </a:p>
        </p:txBody>
      </p:sp>
      <p:sp>
        <p:nvSpPr>
          <p:cNvPr id="41989" name="Text Box 5"/>
          <p:cNvSpPr txBox="1">
            <a:spLocks noChangeArrowheads="1"/>
          </p:cNvSpPr>
          <p:nvPr/>
        </p:nvSpPr>
        <p:spPr bwMode="auto">
          <a:xfrm>
            <a:off x="381000" y="5105400"/>
            <a:ext cx="8305800" cy="1569660"/>
          </a:xfrm>
          <a:prstGeom prst="rect">
            <a:avLst/>
          </a:prstGeom>
          <a:noFill/>
          <a:ln w="9525">
            <a:noFill/>
            <a:miter lim="800000"/>
            <a:headEnd/>
            <a:tailEnd/>
          </a:ln>
        </p:spPr>
        <p:txBody>
          <a:bodyPr>
            <a:spAutoFit/>
          </a:bodyPr>
          <a:lstStyle/>
          <a:p>
            <a:pPr algn="l">
              <a:spcBef>
                <a:spcPct val="50000"/>
              </a:spcBef>
            </a:pPr>
            <a:r>
              <a:rPr lang="en-US" sz="2400" dirty="0"/>
              <a:t>Majority of lift trucks have a 24 inch load center.  That also means the longest fork that can be used on that truck is a 48 inch.  Remember to keep the forks spaced as </a:t>
            </a:r>
            <a:r>
              <a:rPr lang="en-US" sz="2400" dirty="0" smtClean="0"/>
              <a:t>wide as possible </a:t>
            </a:r>
            <a:r>
              <a:rPr lang="en-US" sz="2400" dirty="0"/>
              <a:t>for even weight distribution.</a:t>
            </a:r>
          </a:p>
        </p:txBody>
      </p:sp>
      <p:sp>
        <p:nvSpPr>
          <p:cNvPr id="94214" name="AutoShape 6"/>
          <p:cNvSpPr>
            <a:spLocks noChangeArrowheads="1"/>
          </p:cNvSpPr>
          <p:nvPr/>
        </p:nvSpPr>
        <p:spPr bwMode="auto">
          <a:xfrm>
            <a:off x="3352800" y="3505200"/>
            <a:ext cx="533400" cy="304800"/>
          </a:xfrm>
          <a:prstGeom prst="leftArrow">
            <a:avLst>
              <a:gd name="adj1" fmla="val 50000"/>
              <a:gd name="adj2" fmla="val 43750"/>
            </a:avLst>
          </a:prstGeom>
          <a:solidFill>
            <a:schemeClr val="hlink"/>
          </a:solidFill>
          <a:ln w="9525">
            <a:solidFill>
              <a:schemeClr val="tx1"/>
            </a:solidFill>
            <a:miter lim="800000"/>
            <a:headEnd/>
            <a:tailEnd/>
          </a:ln>
        </p:spPr>
        <p:txBody>
          <a:bodyPr wrap="none" anchor="ctr"/>
          <a:lstStyle/>
          <a:p>
            <a:endParaRPr lang="en-US" dirty="0"/>
          </a:p>
        </p:txBody>
      </p:sp>
      <p:sp>
        <p:nvSpPr>
          <p:cNvPr id="41991" name="Text Box 7"/>
          <p:cNvSpPr txBox="1">
            <a:spLocks noChangeArrowheads="1"/>
          </p:cNvSpPr>
          <p:nvPr/>
        </p:nvSpPr>
        <p:spPr bwMode="auto">
          <a:xfrm>
            <a:off x="762000" y="4495800"/>
            <a:ext cx="2895600" cy="396875"/>
          </a:xfrm>
          <a:prstGeom prst="rect">
            <a:avLst/>
          </a:prstGeom>
          <a:noFill/>
          <a:ln w="9525">
            <a:noFill/>
            <a:miter lim="800000"/>
            <a:headEnd/>
            <a:tailEnd/>
          </a:ln>
        </p:spPr>
        <p:txBody>
          <a:bodyPr>
            <a:spAutoFit/>
          </a:bodyPr>
          <a:lstStyle/>
          <a:p>
            <a:pPr algn="l">
              <a:spcBef>
                <a:spcPct val="50000"/>
              </a:spcBef>
            </a:pPr>
            <a:r>
              <a:rPr lang="en-US" sz="2000" dirty="0"/>
              <a:t>A 24 Inch Load Center</a:t>
            </a:r>
          </a:p>
        </p:txBody>
      </p:sp>
      <p:pic>
        <p:nvPicPr>
          <p:cNvPr id="41992" name="Picture 8" descr="msotw9_temp0"/>
          <p:cNvPicPr>
            <a:picLocks noChangeAspect="1" noChangeArrowheads="1"/>
          </p:cNvPicPr>
          <p:nvPr/>
        </p:nvPicPr>
        <p:blipFill>
          <a:blip r:embed="rId4" cstate="print"/>
          <a:srcRect/>
          <a:stretch>
            <a:fillRect/>
          </a:stretch>
        </p:blipFill>
        <p:spPr bwMode="auto">
          <a:xfrm>
            <a:off x="5105400" y="1153664"/>
            <a:ext cx="3597275" cy="3723136"/>
          </a:xfrm>
          <a:prstGeom prst="rect">
            <a:avLst/>
          </a:prstGeom>
          <a:solidFill>
            <a:schemeClr val="hlink"/>
          </a:solidFill>
          <a:ln w="19050">
            <a:noFill/>
            <a:miter lim="800000"/>
            <a:headEnd/>
            <a:tailEnd/>
          </a:ln>
        </p:spPr>
      </p:pic>
      <p:sp>
        <p:nvSpPr>
          <p:cNvPr id="41993" name="Oval 9"/>
          <p:cNvSpPr>
            <a:spLocks noChangeArrowheads="1"/>
          </p:cNvSpPr>
          <p:nvPr/>
        </p:nvSpPr>
        <p:spPr bwMode="auto">
          <a:xfrm>
            <a:off x="6019800" y="2895600"/>
            <a:ext cx="76200" cy="76200"/>
          </a:xfrm>
          <a:prstGeom prst="ellipse">
            <a:avLst/>
          </a:prstGeom>
          <a:solidFill>
            <a:schemeClr val="accent1"/>
          </a:solidFill>
          <a:ln w="9525">
            <a:solidFill>
              <a:schemeClr val="tx1"/>
            </a:solidFill>
            <a:miter lim="800000"/>
            <a:headEnd/>
            <a:tailEnd/>
          </a:ln>
        </p:spPr>
        <p:txBody>
          <a:bodyPr wrap="none" anchor="ctr"/>
          <a:lstStyle/>
          <a:p>
            <a:endParaRPr lang="en-US" dirty="0"/>
          </a:p>
        </p:txBody>
      </p:sp>
      <p:sp>
        <p:nvSpPr>
          <p:cNvPr id="41994" name="Oval 10"/>
          <p:cNvSpPr>
            <a:spLocks noChangeArrowheads="1"/>
          </p:cNvSpPr>
          <p:nvPr/>
        </p:nvSpPr>
        <p:spPr bwMode="auto">
          <a:xfrm>
            <a:off x="6019800" y="2286000"/>
            <a:ext cx="76200" cy="76200"/>
          </a:xfrm>
          <a:prstGeom prst="ellipse">
            <a:avLst/>
          </a:prstGeom>
          <a:solidFill>
            <a:schemeClr val="accent2"/>
          </a:solidFill>
          <a:ln w="9525">
            <a:solidFill>
              <a:schemeClr val="tx1"/>
            </a:solidFill>
            <a:miter lim="800000"/>
            <a:headEnd/>
            <a:tailEnd/>
          </a:ln>
        </p:spPr>
        <p:txBody>
          <a:bodyPr wrap="none" anchor="ctr"/>
          <a:lstStyle/>
          <a:p>
            <a:endParaRPr lang="en-US" dirty="0"/>
          </a:p>
        </p:txBody>
      </p:sp>
      <p:sp>
        <p:nvSpPr>
          <p:cNvPr id="41995" name="Oval 11"/>
          <p:cNvSpPr>
            <a:spLocks noChangeArrowheads="1"/>
          </p:cNvSpPr>
          <p:nvPr/>
        </p:nvSpPr>
        <p:spPr bwMode="auto">
          <a:xfrm>
            <a:off x="6019800" y="1752600"/>
            <a:ext cx="76200" cy="76200"/>
          </a:xfrm>
          <a:prstGeom prst="ellipse">
            <a:avLst/>
          </a:prstGeom>
          <a:solidFill>
            <a:schemeClr val="hlink"/>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94212"/>
                                        </p:tgtEl>
                                        <p:attrNameLst>
                                          <p:attrName>style.visibility</p:attrName>
                                        </p:attrNameLst>
                                      </p:cBhvr>
                                      <p:to>
                                        <p:strVal val="visible"/>
                                      </p:to>
                                    </p:set>
                                    <p:animEffect transition="in" filter="slide(fromBottom)">
                                      <p:cBhvr>
                                        <p:cTn id="7" dur="500"/>
                                        <p:tgtEl>
                                          <p:spTgt spid="9421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1500"/>
                            </p:stCondLst>
                            <p:childTnLst>
                              <p:par>
                                <p:cTn id="9" presetID="12" presetClass="entr" presetSubtype="4" fill="hold" grpId="0" nodeType="afterEffect">
                                  <p:stCondLst>
                                    <p:cond delay="1000"/>
                                  </p:stCondLst>
                                  <p:childTnLst>
                                    <p:set>
                                      <p:cBhvr>
                                        <p:cTn id="10" dur="1" fill="hold">
                                          <p:stCondLst>
                                            <p:cond delay="0"/>
                                          </p:stCondLst>
                                        </p:cTn>
                                        <p:tgtEl>
                                          <p:spTgt spid="94214"/>
                                        </p:tgtEl>
                                        <p:attrNameLst>
                                          <p:attrName>style.visibility</p:attrName>
                                        </p:attrNameLst>
                                      </p:cBhvr>
                                      <p:to>
                                        <p:strVal val="visible"/>
                                      </p:to>
                                    </p:set>
                                    <p:animEffect transition="in" filter="slide(fromBottom)">
                                      <p:cBhvr>
                                        <p:cTn id="11" dur="500"/>
                                        <p:tgtEl>
                                          <p:spTgt spid="94214"/>
                                        </p:tgtEl>
                                      </p:cBhvr>
                                    </p:animEffect>
                                  </p:childTnLst>
                                  <p:subTnLst>
                                    <p:audio>
                                      <p:cMediaNode>
                                        <p:cTn display="0" masterRel="sameClick">
                                          <p:stCondLst>
                                            <p:cond evt="begin" delay="0">
                                              <p:tn val="9"/>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1828800" y="0"/>
            <a:ext cx="53234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Course Objectives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0" y="914400"/>
            <a:ext cx="9144000" cy="523220"/>
          </a:xfrm>
          <a:prstGeom prst="rect">
            <a:avLst/>
          </a:prstGeom>
        </p:spPr>
        <p:txBody>
          <a:bodyPr wrap="square">
            <a:spAutoFit/>
          </a:bodyPr>
          <a:lstStyle/>
          <a:p>
            <a:r>
              <a:rPr lang="en-US" sz="2800" b="1" u="sng" dirty="0" smtClean="0"/>
              <a:t>Upon completion of the course participants will be able to:</a:t>
            </a:r>
            <a:endParaRPr lang="en-US" sz="2800" dirty="0"/>
          </a:p>
        </p:txBody>
      </p:sp>
      <p:sp>
        <p:nvSpPr>
          <p:cNvPr id="5" name="TextBox 4"/>
          <p:cNvSpPr txBox="1"/>
          <p:nvPr/>
        </p:nvSpPr>
        <p:spPr>
          <a:xfrm>
            <a:off x="0" y="1371600"/>
            <a:ext cx="9144000" cy="5486400"/>
          </a:xfrm>
          <a:prstGeom prst="rect">
            <a:avLst/>
          </a:prstGeom>
          <a:noFill/>
        </p:spPr>
        <p:txBody>
          <a:bodyPr wrap="square" rtlCol="0">
            <a:spAutoFit/>
          </a:bodyPr>
          <a:lstStyle/>
          <a:p>
            <a:pPr>
              <a:buClr>
                <a:srgbClr val="FF0000"/>
              </a:buClr>
              <a:buFont typeface="Wingdings" pitchFamily="2" charset="2"/>
              <a:buChar char="Ø"/>
            </a:pPr>
            <a:endParaRPr lang="en-US" sz="2400" dirty="0" smtClean="0"/>
          </a:p>
          <a:p>
            <a:pPr>
              <a:buClr>
                <a:srgbClr val="FF0000"/>
              </a:buClr>
              <a:buFont typeface="Wingdings" pitchFamily="2" charset="2"/>
              <a:buChar char="Ø"/>
            </a:pPr>
            <a:r>
              <a:rPr lang="en-US" sz="2400" dirty="0" smtClean="0"/>
              <a:t>Understand and comply with   NASA-STD – 8719.9</a:t>
            </a:r>
          </a:p>
          <a:p>
            <a:pPr>
              <a:buClr>
                <a:srgbClr val="FF0000"/>
              </a:buClr>
            </a:pPr>
            <a:endParaRPr lang="en-US" sz="2400" dirty="0" smtClean="0"/>
          </a:p>
          <a:p>
            <a:pPr>
              <a:buClr>
                <a:srgbClr val="FF0000"/>
              </a:buClr>
              <a:buFont typeface="Wingdings" pitchFamily="2" charset="2"/>
              <a:buChar char="Ø"/>
            </a:pPr>
            <a:r>
              <a:rPr lang="en-US" sz="2400" dirty="0" smtClean="0"/>
              <a:t>Understand  and comply with ANSI/ASME Standard/ITSDF B56.1</a:t>
            </a:r>
          </a:p>
          <a:p>
            <a:pPr>
              <a:buClr>
                <a:srgbClr val="FF0000"/>
              </a:buClr>
              <a:buFont typeface="Wingdings" pitchFamily="2" charset="2"/>
              <a:buChar char="Ø"/>
            </a:pPr>
            <a:endParaRPr lang="en-US" sz="2400" dirty="0" smtClean="0"/>
          </a:p>
          <a:p>
            <a:pPr>
              <a:buClr>
                <a:srgbClr val="FF0000"/>
              </a:buClr>
              <a:buFont typeface="Wingdings" pitchFamily="2" charset="2"/>
              <a:buChar char="Ø"/>
            </a:pPr>
            <a:r>
              <a:rPr lang="en-US" sz="2400" dirty="0" smtClean="0"/>
              <a:t>Understand and comply with  ANSI/ASME Standard/ITSDF B56.6</a:t>
            </a:r>
          </a:p>
          <a:p>
            <a:pPr>
              <a:buClr>
                <a:srgbClr val="FF0000"/>
              </a:buClr>
              <a:buFont typeface="Wingdings" pitchFamily="2" charset="2"/>
              <a:buChar char="Ø"/>
            </a:pPr>
            <a:endParaRPr lang="en-US" sz="2400" dirty="0" smtClean="0"/>
          </a:p>
          <a:p>
            <a:pPr>
              <a:buClr>
                <a:srgbClr val="FF0000"/>
              </a:buClr>
              <a:buFont typeface="Wingdings" pitchFamily="2" charset="2"/>
              <a:buChar char="Ø"/>
            </a:pPr>
            <a:r>
              <a:rPr lang="en-US" sz="2400" dirty="0" smtClean="0"/>
              <a:t>Understand and comply with  OSHA 1910.178</a:t>
            </a:r>
          </a:p>
          <a:p>
            <a:pPr>
              <a:buClr>
                <a:srgbClr val="FF0000"/>
              </a:buClr>
              <a:buFont typeface="Wingdings" pitchFamily="2" charset="2"/>
              <a:buChar char="Ø"/>
            </a:pPr>
            <a:endParaRPr lang="en-US" sz="2400" dirty="0" smtClean="0"/>
          </a:p>
          <a:p>
            <a:pPr>
              <a:buClr>
                <a:srgbClr val="FF0000"/>
              </a:buClr>
              <a:buFont typeface="Wingdings" pitchFamily="2" charset="2"/>
              <a:buChar char="Ø"/>
            </a:pPr>
            <a:r>
              <a:rPr lang="en-US" sz="2400" dirty="0" smtClean="0"/>
              <a:t>Complete a written exam to  demonstrate understanding of Codes and Standards as well as operation and  inspection requirements.</a:t>
            </a:r>
          </a:p>
          <a:p>
            <a:pPr>
              <a:buClr>
                <a:srgbClr val="FF0000"/>
              </a:buClr>
            </a:pPr>
            <a:endParaRPr lang="en-US" sz="2400" dirty="0" smtClean="0"/>
          </a:p>
          <a:p>
            <a:pPr>
              <a:buClr>
                <a:srgbClr val="FF0000"/>
              </a:buClr>
              <a:buFont typeface="Wingdings" pitchFamily="2" charset="2"/>
              <a:buChar char="Ø"/>
            </a:pPr>
            <a:r>
              <a:rPr lang="en-US" sz="2400" dirty="0" smtClean="0"/>
              <a:t>Complete a Hands-On operational exam to demonstrate skill and ability to operate a Powered Industrial Truck  in a practical  setting.</a:t>
            </a:r>
          </a:p>
          <a:p>
            <a:endParaRPr lang="en-US"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 calcmode="lin" valueType="num">
                                      <p:cBhvr>
                                        <p:cTn id="14"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p:cTn id="21"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 calcmode="lin" valueType="num">
                                      <p:cBhvr>
                                        <p:cTn id="28"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 calcmode="lin" valueType="num">
                                      <p:cBhvr>
                                        <p:cTn id="35"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37" dur="500"/>
                                        <p:tgtEl>
                                          <p:spTgt spid="5">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 calcmode="lin" valueType="num">
                                      <p:cBhvr>
                                        <p:cTn id="42" dur="5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11" end="11"/>
                                            </p:txEl>
                                          </p:spTgt>
                                        </p:tgtEl>
                                        <p:attrNameLst>
                                          <p:attrName>ppt_h</p:attrName>
                                        </p:attrNameLst>
                                      </p:cBhvr>
                                      <p:tavLst>
                                        <p:tav tm="0">
                                          <p:val>
                                            <p:fltVal val="0"/>
                                          </p:val>
                                        </p:tav>
                                        <p:tav tm="100000">
                                          <p:val>
                                            <p:strVal val="#ppt_h"/>
                                          </p:val>
                                        </p:tav>
                                      </p:tavLst>
                                    </p:anim>
                                    <p:animEffect transition="in" filter="fade">
                                      <p:cBhvr>
                                        <p:cTn id="44"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b="1" dirty="0" smtClean="0"/>
              <a:t>Data Plate Information</a:t>
            </a:r>
          </a:p>
        </p:txBody>
      </p:sp>
      <p:pic>
        <p:nvPicPr>
          <p:cNvPr id="80899" name="Picture 3" descr="Capacity Plate"/>
          <p:cNvPicPr>
            <a:picLocks noChangeAspect="1" noChangeArrowheads="1"/>
          </p:cNvPicPr>
          <p:nvPr/>
        </p:nvPicPr>
        <p:blipFill>
          <a:blip r:embed="rId3" cstate="print"/>
          <a:srcRect/>
          <a:stretch>
            <a:fillRect/>
          </a:stretch>
        </p:blipFill>
        <p:spPr bwMode="auto">
          <a:xfrm>
            <a:off x="457200" y="3962400"/>
            <a:ext cx="2895600" cy="2171700"/>
          </a:xfrm>
          <a:prstGeom prst="rect">
            <a:avLst/>
          </a:prstGeom>
          <a:noFill/>
          <a:ln w="9525">
            <a:noFill/>
            <a:miter lim="800000"/>
            <a:headEnd/>
            <a:tailEnd/>
          </a:ln>
        </p:spPr>
      </p:pic>
      <p:sp>
        <p:nvSpPr>
          <p:cNvPr id="80900" name="Text Box 4"/>
          <p:cNvSpPr txBox="1">
            <a:spLocks noChangeArrowheads="1"/>
          </p:cNvSpPr>
          <p:nvPr/>
        </p:nvSpPr>
        <p:spPr bwMode="auto">
          <a:xfrm>
            <a:off x="533400" y="6172200"/>
            <a:ext cx="2971800" cy="457200"/>
          </a:xfrm>
          <a:prstGeom prst="rect">
            <a:avLst/>
          </a:prstGeom>
          <a:noFill/>
          <a:ln w="9525">
            <a:noFill/>
            <a:miter lim="800000"/>
            <a:headEnd/>
            <a:tailEnd/>
          </a:ln>
        </p:spPr>
        <p:txBody>
          <a:bodyPr>
            <a:spAutoFit/>
          </a:bodyPr>
          <a:lstStyle/>
          <a:p>
            <a:pPr algn="l">
              <a:spcBef>
                <a:spcPct val="50000"/>
              </a:spcBef>
            </a:pPr>
            <a:r>
              <a:rPr lang="en-US" sz="2400" dirty="0"/>
              <a:t>Data Plate Location</a:t>
            </a:r>
          </a:p>
        </p:txBody>
      </p:sp>
      <p:sp>
        <p:nvSpPr>
          <p:cNvPr id="80901" name="Text Box 5"/>
          <p:cNvSpPr txBox="1">
            <a:spLocks noChangeArrowheads="1"/>
          </p:cNvSpPr>
          <p:nvPr/>
        </p:nvSpPr>
        <p:spPr bwMode="auto">
          <a:xfrm>
            <a:off x="2209800" y="2057400"/>
            <a:ext cx="6705600" cy="641350"/>
          </a:xfrm>
          <a:prstGeom prst="rect">
            <a:avLst/>
          </a:prstGeom>
          <a:noFill/>
          <a:ln w="9525">
            <a:noFill/>
            <a:miter lim="800000"/>
            <a:headEnd/>
            <a:tailEnd/>
          </a:ln>
        </p:spPr>
        <p:txBody>
          <a:bodyPr>
            <a:spAutoFit/>
          </a:bodyPr>
          <a:lstStyle/>
          <a:p>
            <a:pPr algn="l">
              <a:spcBef>
                <a:spcPct val="50000"/>
              </a:spcBef>
            </a:pPr>
            <a:r>
              <a:rPr lang="en-US" sz="3600" b="1" dirty="0">
                <a:solidFill>
                  <a:schemeClr val="hlink"/>
                </a:solidFill>
              </a:rPr>
              <a:t>Operators</a:t>
            </a:r>
            <a:r>
              <a:rPr lang="en-US" sz="3600" b="1" dirty="0"/>
              <a:t> Know Your Truck</a:t>
            </a:r>
          </a:p>
        </p:txBody>
      </p:sp>
      <p:sp>
        <p:nvSpPr>
          <p:cNvPr id="80902" name="Text Box 6"/>
          <p:cNvSpPr txBox="1">
            <a:spLocks noChangeArrowheads="1"/>
          </p:cNvSpPr>
          <p:nvPr/>
        </p:nvSpPr>
        <p:spPr bwMode="auto">
          <a:xfrm>
            <a:off x="4038600" y="2895600"/>
            <a:ext cx="4267200" cy="3743325"/>
          </a:xfrm>
          <a:prstGeom prst="rect">
            <a:avLst/>
          </a:prstGeom>
          <a:noFill/>
          <a:ln w="9525">
            <a:noFill/>
            <a:miter lim="800000"/>
            <a:headEnd/>
            <a:tailEnd/>
          </a:ln>
        </p:spPr>
        <p:txBody>
          <a:bodyPr>
            <a:spAutoFit/>
          </a:bodyPr>
          <a:lstStyle/>
          <a:p>
            <a:pPr algn="l">
              <a:spcBef>
                <a:spcPct val="50000"/>
              </a:spcBef>
              <a:buFontTx/>
              <a:buChar char="•"/>
            </a:pPr>
            <a:r>
              <a:rPr lang="en-US" sz="2400" dirty="0"/>
              <a:t> Truck Model Number</a:t>
            </a:r>
          </a:p>
          <a:p>
            <a:pPr algn="l">
              <a:spcBef>
                <a:spcPct val="50000"/>
              </a:spcBef>
              <a:buFontTx/>
              <a:buChar char="•"/>
            </a:pPr>
            <a:r>
              <a:rPr lang="en-US" sz="2400" dirty="0"/>
              <a:t> Truck Serial Number</a:t>
            </a:r>
          </a:p>
          <a:p>
            <a:pPr algn="l">
              <a:spcBef>
                <a:spcPct val="50000"/>
              </a:spcBef>
              <a:buFontTx/>
              <a:buChar char="•"/>
            </a:pPr>
            <a:r>
              <a:rPr lang="en-US" sz="2400" dirty="0"/>
              <a:t> Attachment Information</a:t>
            </a:r>
          </a:p>
          <a:p>
            <a:pPr algn="l">
              <a:spcBef>
                <a:spcPct val="50000"/>
              </a:spcBef>
              <a:buFontTx/>
              <a:buChar char="•"/>
            </a:pPr>
            <a:r>
              <a:rPr lang="en-US" sz="2400" dirty="0"/>
              <a:t> Maximum Lifting Capacity</a:t>
            </a:r>
          </a:p>
          <a:p>
            <a:pPr algn="l">
              <a:spcBef>
                <a:spcPct val="50000"/>
              </a:spcBef>
              <a:buFontTx/>
              <a:buChar char="•"/>
            </a:pPr>
            <a:r>
              <a:rPr lang="en-US" sz="2400" dirty="0"/>
              <a:t> Maximum Lifting Height</a:t>
            </a:r>
          </a:p>
          <a:p>
            <a:pPr algn="l">
              <a:spcBef>
                <a:spcPct val="50000"/>
              </a:spcBef>
              <a:buFontTx/>
              <a:buChar char="•"/>
            </a:pPr>
            <a:r>
              <a:rPr lang="en-US" sz="2400" dirty="0"/>
              <a:t> Trucks Physical Weight</a:t>
            </a:r>
          </a:p>
          <a:p>
            <a:pPr algn="l">
              <a:spcBef>
                <a:spcPct val="50000"/>
              </a:spcBef>
              <a:buFontTx/>
              <a:buChar char="•"/>
            </a:pPr>
            <a:r>
              <a:rPr lang="en-US" sz="2400" dirty="0"/>
              <a:t> Trucks Load Center Rating</a:t>
            </a:r>
          </a:p>
        </p:txBody>
      </p:sp>
      <p:pic>
        <p:nvPicPr>
          <p:cNvPr id="80903" name="Picture 7" descr="amconfus"/>
          <p:cNvPicPr>
            <a:picLocks noChangeAspect="1" noChangeArrowheads="1"/>
          </p:cNvPicPr>
          <p:nvPr/>
        </p:nvPicPr>
        <p:blipFill>
          <a:blip r:embed="rId4" cstate="print"/>
          <a:srcRect/>
          <a:stretch>
            <a:fillRect/>
          </a:stretch>
        </p:blipFill>
        <p:spPr bwMode="auto">
          <a:xfrm>
            <a:off x="457200" y="2286000"/>
            <a:ext cx="636588"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1000"/>
                                  </p:stCondLst>
                                  <p:childTnLst>
                                    <p:set>
                                      <p:cBhvr>
                                        <p:cTn id="6" dur="1" fill="hold">
                                          <p:stCondLst>
                                            <p:cond delay="0"/>
                                          </p:stCondLst>
                                        </p:cTn>
                                        <p:tgtEl>
                                          <p:spTgt spid="80901">
                                            <p:txEl>
                                              <p:pRg st="0" end="0"/>
                                            </p:txEl>
                                          </p:spTgt>
                                        </p:tgtEl>
                                        <p:attrNameLst>
                                          <p:attrName>style.visibility</p:attrName>
                                        </p:attrNameLst>
                                      </p:cBhvr>
                                      <p:to>
                                        <p:strVal val="visible"/>
                                      </p:to>
                                    </p:set>
                                    <p:animEffect transition="in" filter="fade">
                                      <p:cBhvr>
                                        <p:cTn id="7" dur="500"/>
                                        <p:tgtEl>
                                          <p:spTgt spid="80901">
                                            <p:txEl>
                                              <p:pRg st="0" end="0"/>
                                            </p:txEl>
                                          </p:spTgt>
                                        </p:tgtEl>
                                      </p:cBhvr>
                                    </p:animEffect>
                                    <p:anim calcmode="lin" valueType="num">
                                      <p:cBhvr>
                                        <p:cTn id="8" dur="500" fill="hold"/>
                                        <p:tgtEl>
                                          <p:spTgt spid="80901">
                                            <p:txEl>
                                              <p:pRg st="0" end="0"/>
                                            </p:txEl>
                                          </p:spTgt>
                                        </p:tgtEl>
                                        <p:attrNameLst>
                                          <p:attrName>style.rotation</p:attrName>
                                        </p:attrNameLst>
                                      </p:cBhvr>
                                      <p:tavLst>
                                        <p:tav tm="0">
                                          <p:val>
                                            <p:fltVal val="720"/>
                                          </p:val>
                                        </p:tav>
                                        <p:tav tm="100000">
                                          <p:val>
                                            <p:fltVal val="0"/>
                                          </p:val>
                                        </p:tav>
                                      </p:tavLst>
                                    </p:anim>
                                    <p:anim calcmode="lin" valueType="num">
                                      <p:cBhvr>
                                        <p:cTn id="9" dur="500" fill="hold"/>
                                        <p:tgtEl>
                                          <p:spTgt spid="80901">
                                            <p:txEl>
                                              <p:pRg st="0" end="0"/>
                                            </p:txEl>
                                          </p:spTgt>
                                        </p:tgtEl>
                                        <p:attrNameLst>
                                          <p:attrName>ppt_h</p:attrName>
                                        </p:attrNameLst>
                                      </p:cBhvr>
                                      <p:tavLst>
                                        <p:tav tm="0">
                                          <p:val>
                                            <p:fltVal val="0"/>
                                          </p:val>
                                        </p:tav>
                                        <p:tav tm="100000">
                                          <p:val>
                                            <p:strVal val="#ppt_h"/>
                                          </p:val>
                                        </p:tav>
                                      </p:tavLst>
                                    </p:anim>
                                    <p:anim calcmode="lin" valueType="num">
                                      <p:cBhvr>
                                        <p:cTn id="10" dur="500" fill="hold"/>
                                        <p:tgtEl>
                                          <p:spTgt spid="80901">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11" fill="hold">
                            <p:stCondLst>
                              <p:cond delay="1500"/>
                            </p:stCondLst>
                            <p:childTnLst>
                              <p:par>
                                <p:cTn id="12" presetID="2" presetClass="entr" presetSubtype="8" fill="hold" nodeType="afterEffect">
                                  <p:stCondLst>
                                    <p:cond delay="1000"/>
                                  </p:stCondLst>
                                  <p:childTnLst>
                                    <p:set>
                                      <p:cBhvr>
                                        <p:cTn id="13" dur="1" fill="hold">
                                          <p:stCondLst>
                                            <p:cond delay="0"/>
                                          </p:stCondLst>
                                        </p:cTn>
                                        <p:tgtEl>
                                          <p:spTgt spid="80899"/>
                                        </p:tgtEl>
                                        <p:attrNameLst>
                                          <p:attrName>style.visibility</p:attrName>
                                        </p:attrNameLst>
                                      </p:cBhvr>
                                      <p:to>
                                        <p:strVal val="visible"/>
                                      </p:to>
                                    </p:set>
                                    <p:anim calcmode="lin" valueType="num">
                                      <p:cBhvr additive="base">
                                        <p:cTn id="14" dur="500" fill="hold"/>
                                        <p:tgtEl>
                                          <p:spTgt spid="80899"/>
                                        </p:tgtEl>
                                        <p:attrNameLst>
                                          <p:attrName>ppt_x</p:attrName>
                                        </p:attrNameLst>
                                      </p:cBhvr>
                                      <p:tavLst>
                                        <p:tav tm="0">
                                          <p:val>
                                            <p:strVal val="0-#ppt_w/2"/>
                                          </p:val>
                                        </p:tav>
                                        <p:tav tm="100000">
                                          <p:val>
                                            <p:strVal val="#ppt_x"/>
                                          </p:val>
                                        </p:tav>
                                      </p:tavLst>
                                    </p:anim>
                                    <p:anim calcmode="lin" valueType="num">
                                      <p:cBhvr additive="base">
                                        <p:cTn id="15" dur="500" fill="hold"/>
                                        <p:tgtEl>
                                          <p:spTgt spid="80899"/>
                                        </p:tgtEl>
                                        <p:attrNameLst>
                                          <p:attrName>ppt_y</p:attrName>
                                        </p:attrNameLst>
                                      </p:cBhvr>
                                      <p:tavLst>
                                        <p:tav tm="0">
                                          <p:val>
                                            <p:strVal val="#ppt_y"/>
                                          </p:val>
                                        </p:tav>
                                        <p:tav tm="100000">
                                          <p:val>
                                            <p:strVal val="#ppt_y"/>
                                          </p:val>
                                        </p:tav>
                                      </p:tavLst>
                                    </p:anim>
                                  </p:childTnLst>
                                </p:cTn>
                              </p:par>
                            </p:childTnLst>
                          </p:cTn>
                        </p:par>
                        <p:par>
                          <p:cTn id="16" fill="hold">
                            <p:stCondLst>
                              <p:cond delay="3000"/>
                            </p:stCondLst>
                            <p:childTnLst>
                              <p:par>
                                <p:cTn id="17" presetID="2" presetClass="entr" presetSubtype="8" fill="hold" grpId="0" nodeType="afterEffect">
                                  <p:stCondLst>
                                    <p:cond delay="1000"/>
                                  </p:stCondLst>
                                  <p:childTnLst>
                                    <p:set>
                                      <p:cBhvr>
                                        <p:cTn id="18" dur="1" fill="hold">
                                          <p:stCondLst>
                                            <p:cond delay="0"/>
                                          </p:stCondLst>
                                        </p:cTn>
                                        <p:tgtEl>
                                          <p:spTgt spid="80900"/>
                                        </p:tgtEl>
                                        <p:attrNameLst>
                                          <p:attrName>style.visibility</p:attrName>
                                        </p:attrNameLst>
                                      </p:cBhvr>
                                      <p:to>
                                        <p:strVal val="visible"/>
                                      </p:to>
                                    </p:set>
                                    <p:anim calcmode="lin" valueType="num">
                                      <p:cBhvr additive="base">
                                        <p:cTn id="19" dur="500" fill="hold"/>
                                        <p:tgtEl>
                                          <p:spTgt spid="80900"/>
                                        </p:tgtEl>
                                        <p:attrNameLst>
                                          <p:attrName>ppt_x</p:attrName>
                                        </p:attrNameLst>
                                      </p:cBhvr>
                                      <p:tavLst>
                                        <p:tav tm="0">
                                          <p:val>
                                            <p:strVal val="0-#ppt_w/2"/>
                                          </p:val>
                                        </p:tav>
                                        <p:tav tm="100000">
                                          <p:val>
                                            <p:strVal val="#ppt_x"/>
                                          </p:val>
                                        </p:tav>
                                      </p:tavLst>
                                    </p:anim>
                                    <p:anim calcmode="lin" valueType="num">
                                      <p:cBhvr additive="base">
                                        <p:cTn id="20" dur="500" fill="hold"/>
                                        <p:tgtEl>
                                          <p:spTgt spid="8090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0902">
                                            <p:txEl>
                                              <p:pRg st="0" end="0"/>
                                            </p:txEl>
                                          </p:spTgt>
                                        </p:tgtEl>
                                        <p:attrNameLst>
                                          <p:attrName>style.visibility</p:attrName>
                                        </p:attrNameLst>
                                      </p:cBhvr>
                                      <p:to>
                                        <p:strVal val="visible"/>
                                      </p:to>
                                    </p:set>
                                    <p:anim calcmode="lin" valueType="num">
                                      <p:cBhvr additive="base">
                                        <p:cTn id="25" dur="500" fill="hold"/>
                                        <p:tgtEl>
                                          <p:spTgt spid="8090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902">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fill="hold" nodeType="afterEffect">
                                  <p:stCondLst>
                                    <p:cond delay="1000"/>
                                  </p:stCondLst>
                                  <p:childTnLst>
                                    <p:set>
                                      <p:cBhvr>
                                        <p:cTn id="29" dur="1" fill="hold">
                                          <p:stCondLst>
                                            <p:cond delay="0"/>
                                          </p:stCondLst>
                                        </p:cTn>
                                        <p:tgtEl>
                                          <p:spTgt spid="80903"/>
                                        </p:tgtEl>
                                        <p:attrNameLst>
                                          <p:attrName>style.visibility</p:attrName>
                                        </p:attrNameLst>
                                      </p:cBhvr>
                                      <p:to>
                                        <p:strVal val="visible"/>
                                      </p:to>
                                    </p:set>
                                    <p:anim calcmode="lin" valueType="num">
                                      <p:cBhvr additive="base">
                                        <p:cTn id="30" dur="500" fill="hold"/>
                                        <p:tgtEl>
                                          <p:spTgt spid="80903"/>
                                        </p:tgtEl>
                                        <p:attrNameLst>
                                          <p:attrName>ppt_x</p:attrName>
                                        </p:attrNameLst>
                                      </p:cBhvr>
                                      <p:tavLst>
                                        <p:tav tm="0">
                                          <p:val>
                                            <p:strVal val="0-#ppt_w/2"/>
                                          </p:val>
                                        </p:tav>
                                        <p:tav tm="100000">
                                          <p:val>
                                            <p:strVal val="#ppt_x"/>
                                          </p:val>
                                        </p:tav>
                                      </p:tavLst>
                                    </p:anim>
                                    <p:anim calcmode="lin" valueType="num">
                                      <p:cBhvr additive="base">
                                        <p:cTn id="31" dur="500" fill="hold"/>
                                        <p:tgtEl>
                                          <p:spTgt spid="80903"/>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4" fill="hold" nodeType="afterEffect">
                                  <p:stCondLst>
                                    <p:cond delay="0"/>
                                  </p:stCondLst>
                                  <p:childTnLst>
                                    <p:set>
                                      <p:cBhvr>
                                        <p:cTn id="34" dur="1" fill="hold">
                                          <p:stCondLst>
                                            <p:cond delay="0"/>
                                          </p:stCondLst>
                                        </p:cTn>
                                        <p:tgtEl>
                                          <p:spTgt spid="80902">
                                            <p:txEl>
                                              <p:pRg st="1" end="1"/>
                                            </p:txEl>
                                          </p:spTgt>
                                        </p:tgtEl>
                                        <p:attrNameLst>
                                          <p:attrName>style.visibility</p:attrName>
                                        </p:attrNameLst>
                                      </p:cBhvr>
                                      <p:to>
                                        <p:strVal val="visible"/>
                                      </p:to>
                                    </p:set>
                                    <p:anim calcmode="lin" valueType="num">
                                      <p:cBhvr additive="base">
                                        <p:cTn id="35" dur="500" fill="hold"/>
                                        <p:tgtEl>
                                          <p:spTgt spid="80902">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0902">
                                            <p:txEl>
                                              <p:pRg st="1" end="1"/>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2" presetClass="entr" presetSubtype="4" fill="hold" nodeType="afterEffect">
                                  <p:stCondLst>
                                    <p:cond delay="0"/>
                                  </p:stCondLst>
                                  <p:childTnLst>
                                    <p:set>
                                      <p:cBhvr>
                                        <p:cTn id="39" dur="1" fill="hold">
                                          <p:stCondLst>
                                            <p:cond delay="0"/>
                                          </p:stCondLst>
                                        </p:cTn>
                                        <p:tgtEl>
                                          <p:spTgt spid="80902">
                                            <p:txEl>
                                              <p:pRg st="2" end="2"/>
                                            </p:txEl>
                                          </p:spTgt>
                                        </p:tgtEl>
                                        <p:attrNameLst>
                                          <p:attrName>style.visibility</p:attrName>
                                        </p:attrNameLst>
                                      </p:cBhvr>
                                      <p:to>
                                        <p:strVal val="visible"/>
                                      </p:to>
                                    </p:set>
                                    <p:anim calcmode="lin" valueType="num">
                                      <p:cBhvr additive="base">
                                        <p:cTn id="40" dur="500" fill="hold"/>
                                        <p:tgtEl>
                                          <p:spTgt spid="80902">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0902">
                                            <p:txEl>
                                              <p:pRg st="2" end="2"/>
                                            </p:txEl>
                                          </p:spTgt>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80902">
                                            <p:txEl>
                                              <p:pRg st="3" end="3"/>
                                            </p:txEl>
                                          </p:spTgt>
                                        </p:tgtEl>
                                        <p:attrNameLst>
                                          <p:attrName>style.visibility</p:attrName>
                                        </p:attrNameLst>
                                      </p:cBhvr>
                                      <p:to>
                                        <p:strVal val="visible"/>
                                      </p:to>
                                    </p:set>
                                    <p:anim calcmode="lin" valueType="num">
                                      <p:cBhvr additive="base">
                                        <p:cTn id="45" dur="500" fill="hold"/>
                                        <p:tgtEl>
                                          <p:spTgt spid="80902">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0902">
                                            <p:txEl>
                                              <p:pRg st="3" end="3"/>
                                            </p:txEl>
                                          </p:spTgt>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2" presetClass="entr" presetSubtype="4" fill="hold" nodeType="afterEffect">
                                  <p:stCondLst>
                                    <p:cond delay="0"/>
                                  </p:stCondLst>
                                  <p:childTnLst>
                                    <p:set>
                                      <p:cBhvr>
                                        <p:cTn id="49" dur="1" fill="hold">
                                          <p:stCondLst>
                                            <p:cond delay="0"/>
                                          </p:stCondLst>
                                        </p:cTn>
                                        <p:tgtEl>
                                          <p:spTgt spid="80902">
                                            <p:txEl>
                                              <p:pRg st="4" end="4"/>
                                            </p:txEl>
                                          </p:spTgt>
                                        </p:tgtEl>
                                        <p:attrNameLst>
                                          <p:attrName>style.visibility</p:attrName>
                                        </p:attrNameLst>
                                      </p:cBhvr>
                                      <p:to>
                                        <p:strVal val="visible"/>
                                      </p:to>
                                    </p:set>
                                    <p:anim calcmode="lin" valueType="num">
                                      <p:cBhvr additive="base">
                                        <p:cTn id="50" dur="500" fill="hold"/>
                                        <p:tgtEl>
                                          <p:spTgt spid="80902">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0902">
                                            <p:txEl>
                                              <p:pRg st="4" end="4"/>
                                            </p:txEl>
                                          </p:spTgt>
                                        </p:tgtEl>
                                        <p:attrNameLst>
                                          <p:attrName>ppt_y</p:attrName>
                                        </p:attrNameLst>
                                      </p:cBhvr>
                                      <p:tavLst>
                                        <p:tav tm="0">
                                          <p:val>
                                            <p:strVal val="1+#ppt_h/2"/>
                                          </p:val>
                                        </p:tav>
                                        <p:tav tm="100000">
                                          <p:val>
                                            <p:strVal val="#ppt_y"/>
                                          </p:val>
                                        </p:tav>
                                      </p:tavLst>
                                    </p:anim>
                                  </p:childTnLst>
                                </p:cTn>
                              </p:par>
                            </p:childTnLst>
                          </p:cTn>
                        </p:par>
                        <p:par>
                          <p:cTn id="52" fill="hold">
                            <p:stCondLst>
                              <p:cond delay="4000"/>
                            </p:stCondLst>
                            <p:childTnLst>
                              <p:par>
                                <p:cTn id="53" presetID="2" presetClass="entr" presetSubtype="4" fill="hold" nodeType="afterEffect">
                                  <p:stCondLst>
                                    <p:cond delay="0"/>
                                  </p:stCondLst>
                                  <p:childTnLst>
                                    <p:set>
                                      <p:cBhvr>
                                        <p:cTn id="54" dur="1" fill="hold">
                                          <p:stCondLst>
                                            <p:cond delay="0"/>
                                          </p:stCondLst>
                                        </p:cTn>
                                        <p:tgtEl>
                                          <p:spTgt spid="80902">
                                            <p:txEl>
                                              <p:pRg st="5" end="5"/>
                                            </p:txEl>
                                          </p:spTgt>
                                        </p:tgtEl>
                                        <p:attrNameLst>
                                          <p:attrName>style.visibility</p:attrName>
                                        </p:attrNameLst>
                                      </p:cBhvr>
                                      <p:to>
                                        <p:strVal val="visible"/>
                                      </p:to>
                                    </p:set>
                                    <p:anim calcmode="lin" valueType="num">
                                      <p:cBhvr additive="base">
                                        <p:cTn id="55" dur="500" fill="hold"/>
                                        <p:tgtEl>
                                          <p:spTgt spid="80902">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0902">
                                            <p:txEl>
                                              <p:pRg st="5" end="5"/>
                                            </p:txEl>
                                          </p:spTgt>
                                        </p:tgtEl>
                                        <p:attrNameLst>
                                          <p:attrName>ppt_y</p:attrName>
                                        </p:attrNameLst>
                                      </p:cBhvr>
                                      <p:tavLst>
                                        <p:tav tm="0">
                                          <p:val>
                                            <p:strVal val="1+#ppt_h/2"/>
                                          </p:val>
                                        </p:tav>
                                        <p:tav tm="100000">
                                          <p:val>
                                            <p:strVal val="#ppt_y"/>
                                          </p:val>
                                        </p:tav>
                                      </p:tavLst>
                                    </p:anim>
                                  </p:childTnLst>
                                </p:cTn>
                              </p:par>
                            </p:childTnLst>
                          </p:cTn>
                        </p:par>
                        <p:par>
                          <p:cTn id="57" fill="hold">
                            <p:stCondLst>
                              <p:cond delay="4500"/>
                            </p:stCondLst>
                            <p:childTnLst>
                              <p:par>
                                <p:cTn id="58" presetID="2" presetClass="entr" presetSubtype="4" fill="hold" nodeType="afterEffect">
                                  <p:stCondLst>
                                    <p:cond delay="0"/>
                                  </p:stCondLst>
                                  <p:childTnLst>
                                    <p:set>
                                      <p:cBhvr>
                                        <p:cTn id="59" dur="1" fill="hold">
                                          <p:stCondLst>
                                            <p:cond delay="0"/>
                                          </p:stCondLst>
                                        </p:cTn>
                                        <p:tgtEl>
                                          <p:spTgt spid="80902">
                                            <p:txEl>
                                              <p:pRg st="6" end="6"/>
                                            </p:txEl>
                                          </p:spTgt>
                                        </p:tgtEl>
                                        <p:attrNameLst>
                                          <p:attrName>style.visibility</p:attrName>
                                        </p:attrNameLst>
                                      </p:cBhvr>
                                      <p:to>
                                        <p:strVal val="visible"/>
                                      </p:to>
                                    </p:set>
                                    <p:anim calcmode="lin" valueType="num">
                                      <p:cBhvr additive="base">
                                        <p:cTn id="60" dur="500" fill="hold"/>
                                        <p:tgtEl>
                                          <p:spTgt spid="80902">
                                            <p:txEl>
                                              <p:pRg st="6" end="6"/>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8090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utoUpdateAnimBg="0"/>
      <p:bldP spid="80901" grpId="0" build="p" autoUpdateAnimBg="0" advAuto="100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66800" y="609600"/>
            <a:ext cx="8077200" cy="1143000"/>
          </a:xfrm>
        </p:spPr>
        <p:txBody>
          <a:bodyPr/>
          <a:lstStyle/>
          <a:p>
            <a:pPr eaLnBrk="1" hangingPunct="1"/>
            <a:r>
              <a:rPr lang="en-US" b="1" dirty="0" smtClean="0"/>
              <a:t>Operating On Ramps Or Inclines</a:t>
            </a:r>
          </a:p>
        </p:txBody>
      </p:sp>
      <p:pic>
        <p:nvPicPr>
          <p:cNvPr id="46083" name="Picture 3" descr="msotw9_temp0"/>
          <p:cNvPicPr>
            <a:picLocks noChangeAspect="1" noChangeArrowheads="1"/>
          </p:cNvPicPr>
          <p:nvPr/>
        </p:nvPicPr>
        <p:blipFill>
          <a:blip r:embed="rId3" cstate="print"/>
          <a:srcRect/>
          <a:stretch>
            <a:fillRect/>
          </a:stretch>
        </p:blipFill>
        <p:spPr bwMode="auto">
          <a:xfrm>
            <a:off x="609600" y="2209800"/>
            <a:ext cx="4114800" cy="3517900"/>
          </a:xfrm>
          <a:prstGeom prst="rect">
            <a:avLst/>
          </a:prstGeom>
          <a:noFill/>
          <a:ln w="28575">
            <a:solidFill>
              <a:schemeClr val="tx1"/>
            </a:solidFill>
            <a:miter lim="800000"/>
            <a:headEnd/>
            <a:tailEnd/>
          </a:ln>
        </p:spPr>
      </p:pic>
      <p:pic>
        <p:nvPicPr>
          <p:cNvPr id="46084" name="Picture 4" descr="msotw9_temp0"/>
          <p:cNvPicPr>
            <a:picLocks noChangeAspect="1" noChangeArrowheads="1"/>
          </p:cNvPicPr>
          <p:nvPr/>
        </p:nvPicPr>
        <p:blipFill>
          <a:blip r:embed="rId4" cstate="print"/>
          <a:srcRect/>
          <a:stretch>
            <a:fillRect/>
          </a:stretch>
        </p:blipFill>
        <p:spPr bwMode="auto">
          <a:xfrm>
            <a:off x="5486400" y="2209800"/>
            <a:ext cx="2654300" cy="2084388"/>
          </a:xfrm>
          <a:prstGeom prst="rect">
            <a:avLst/>
          </a:prstGeom>
          <a:noFill/>
          <a:ln w="28575">
            <a:solidFill>
              <a:schemeClr val="tx1"/>
            </a:solidFill>
            <a:miter lim="800000"/>
            <a:headEnd/>
            <a:tailEnd/>
          </a:ln>
        </p:spPr>
      </p:pic>
      <p:sp>
        <p:nvSpPr>
          <p:cNvPr id="46085" name="Text Box 5"/>
          <p:cNvSpPr txBox="1">
            <a:spLocks noChangeArrowheads="1"/>
          </p:cNvSpPr>
          <p:nvPr/>
        </p:nvSpPr>
        <p:spPr bwMode="auto">
          <a:xfrm>
            <a:off x="5257800" y="4343400"/>
            <a:ext cx="3733800" cy="1311275"/>
          </a:xfrm>
          <a:prstGeom prst="rect">
            <a:avLst/>
          </a:prstGeom>
          <a:noFill/>
          <a:ln w="9525">
            <a:noFill/>
            <a:miter lim="800000"/>
            <a:headEnd/>
            <a:tailEnd/>
          </a:ln>
        </p:spPr>
        <p:txBody>
          <a:bodyPr>
            <a:spAutoFit/>
          </a:bodyPr>
          <a:lstStyle/>
          <a:p>
            <a:pPr algn="l">
              <a:spcBef>
                <a:spcPct val="50000"/>
              </a:spcBef>
            </a:pPr>
            <a:r>
              <a:rPr lang="en-US" sz="2000" dirty="0"/>
              <a:t>When using pallet trucks, always keep forks downgrade and in the raised position when working on a grade</a:t>
            </a:r>
          </a:p>
        </p:txBody>
      </p:sp>
      <p:sp>
        <p:nvSpPr>
          <p:cNvPr id="112646" name="Text Box 6"/>
          <p:cNvSpPr txBox="1">
            <a:spLocks noChangeArrowheads="1"/>
          </p:cNvSpPr>
          <p:nvPr/>
        </p:nvSpPr>
        <p:spPr bwMode="auto">
          <a:xfrm>
            <a:off x="609600" y="5867400"/>
            <a:ext cx="8153400" cy="822325"/>
          </a:xfrm>
          <a:prstGeom prst="rect">
            <a:avLst/>
          </a:prstGeom>
          <a:noFill/>
          <a:ln w="9525">
            <a:noFill/>
            <a:miter lim="800000"/>
            <a:headEnd/>
            <a:tailEnd/>
          </a:ln>
        </p:spPr>
        <p:txBody>
          <a:bodyPr>
            <a:spAutoFit/>
          </a:bodyPr>
          <a:lstStyle/>
          <a:p>
            <a:pPr algn="l">
              <a:spcBef>
                <a:spcPct val="50000"/>
              </a:spcBef>
            </a:pPr>
            <a:r>
              <a:rPr lang="en-US" sz="2400" b="1" dirty="0">
                <a:solidFill>
                  <a:srgbClr val="FF0000"/>
                </a:solidFill>
              </a:rPr>
              <a:t>Remember</a:t>
            </a:r>
            <a:r>
              <a:rPr lang="en-US" sz="2400" dirty="0"/>
              <a:t> never turn on ramps or inclines, straight up and straight down.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000"/>
                                  </p:stCondLst>
                                  <p:childTnLst>
                                    <p:set>
                                      <p:cBhvr>
                                        <p:cTn id="6" dur="1" fill="hold">
                                          <p:stCondLst>
                                            <p:cond delay="0"/>
                                          </p:stCondLst>
                                        </p:cTn>
                                        <p:tgtEl>
                                          <p:spTgt spid="112646"/>
                                        </p:tgtEl>
                                        <p:attrNameLst>
                                          <p:attrName>style.visibility</p:attrName>
                                        </p:attrNameLst>
                                      </p:cBhvr>
                                      <p:to>
                                        <p:strVal val="visible"/>
                                      </p:to>
                                    </p:set>
                                    <p:animEffect transition="in" filter="checkerboard(across)">
                                      <p:cBhvr>
                                        <p:cTn id="7" dur="500"/>
                                        <p:tgtEl>
                                          <p:spTgt spid="112646"/>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350963" y="304800"/>
            <a:ext cx="7793037" cy="525463"/>
          </a:xfrm>
        </p:spPr>
        <p:txBody>
          <a:bodyPr>
            <a:normAutofit fontScale="90000"/>
          </a:bodyPr>
          <a:lstStyle/>
          <a:p>
            <a:pPr eaLnBrk="1" hangingPunct="1"/>
            <a:r>
              <a:rPr lang="en-US" b="1" dirty="0" smtClean="0"/>
              <a:t>Grade Percentages % ??? </a:t>
            </a:r>
          </a:p>
        </p:txBody>
      </p:sp>
      <p:sp>
        <p:nvSpPr>
          <p:cNvPr id="47107" name="Line 3"/>
          <p:cNvSpPr>
            <a:spLocks noChangeShapeType="1"/>
          </p:cNvSpPr>
          <p:nvPr/>
        </p:nvSpPr>
        <p:spPr bwMode="auto">
          <a:xfrm>
            <a:off x="457200" y="4267200"/>
            <a:ext cx="8229600" cy="0"/>
          </a:xfrm>
          <a:prstGeom prst="line">
            <a:avLst/>
          </a:prstGeom>
          <a:noFill/>
          <a:ln w="38100">
            <a:solidFill>
              <a:schemeClr val="folHlink"/>
            </a:solidFill>
            <a:miter lim="800000"/>
            <a:headEnd/>
            <a:tailEnd/>
          </a:ln>
        </p:spPr>
        <p:txBody>
          <a:bodyPr wrap="none"/>
          <a:lstStyle/>
          <a:p>
            <a:endParaRPr lang="en-US" dirty="0"/>
          </a:p>
        </p:txBody>
      </p:sp>
      <p:sp>
        <p:nvSpPr>
          <p:cNvPr id="47108" name="Line 4"/>
          <p:cNvSpPr>
            <a:spLocks noChangeShapeType="1"/>
          </p:cNvSpPr>
          <p:nvPr/>
        </p:nvSpPr>
        <p:spPr bwMode="auto">
          <a:xfrm flipV="1">
            <a:off x="838200" y="2209800"/>
            <a:ext cx="3505200" cy="990600"/>
          </a:xfrm>
          <a:prstGeom prst="line">
            <a:avLst/>
          </a:prstGeom>
          <a:noFill/>
          <a:ln w="28575">
            <a:solidFill>
              <a:schemeClr val="tx1"/>
            </a:solidFill>
            <a:miter lim="800000"/>
            <a:headEnd/>
            <a:tailEnd/>
          </a:ln>
        </p:spPr>
        <p:txBody>
          <a:bodyPr wrap="none"/>
          <a:lstStyle/>
          <a:p>
            <a:endParaRPr lang="en-US" dirty="0"/>
          </a:p>
        </p:txBody>
      </p:sp>
      <p:sp>
        <p:nvSpPr>
          <p:cNvPr id="47109" name="Line 5"/>
          <p:cNvSpPr>
            <a:spLocks noChangeShapeType="1"/>
          </p:cNvSpPr>
          <p:nvPr/>
        </p:nvSpPr>
        <p:spPr bwMode="auto">
          <a:xfrm>
            <a:off x="838200" y="3200400"/>
            <a:ext cx="3505200" cy="0"/>
          </a:xfrm>
          <a:prstGeom prst="line">
            <a:avLst/>
          </a:prstGeom>
          <a:noFill/>
          <a:ln w="28575">
            <a:solidFill>
              <a:schemeClr val="tx1"/>
            </a:solidFill>
            <a:miter lim="800000"/>
            <a:headEnd/>
            <a:tailEnd/>
          </a:ln>
        </p:spPr>
        <p:txBody>
          <a:bodyPr wrap="none"/>
          <a:lstStyle/>
          <a:p>
            <a:endParaRPr lang="en-US" dirty="0"/>
          </a:p>
        </p:txBody>
      </p:sp>
      <p:sp>
        <p:nvSpPr>
          <p:cNvPr id="47110" name="Line 6"/>
          <p:cNvSpPr>
            <a:spLocks noChangeShapeType="1"/>
          </p:cNvSpPr>
          <p:nvPr/>
        </p:nvSpPr>
        <p:spPr bwMode="auto">
          <a:xfrm>
            <a:off x="4343400" y="2209800"/>
            <a:ext cx="0" cy="990600"/>
          </a:xfrm>
          <a:prstGeom prst="line">
            <a:avLst/>
          </a:prstGeom>
          <a:noFill/>
          <a:ln w="28575">
            <a:solidFill>
              <a:schemeClr val="tx1"/>
            </a:solidFill>
            <a:miter lim="800000"/>
            <a:headEnd/>
            <a:tailEnd/>
          </a:ln>
        </p:spPr>
        <p:txBody>
          <a:bodyPr wrap="none"/>
          <a:lstStyle/>
          <a:p>
            <a:endParaRPr lang="en-US" dirty="0"/>
          </a:p>
        </p:txBody>
      </p:sp>
      <p:sp>
        <p:nvSpPr>
          <p:cNvPr id="47111" name="Text Box 7"/>
          <p:cNvSpPr txBox="1">
            <a:spLocks noChangeArrowheads="1"/>
          </p:cNvSpPr>
          <p:nvPr/>
        </p:nvSpPr>
        <p:spPr bwMode="auto">
          <a:xfrm>
            <a:off x="1981200" y="2209800"/>
            <a:ext cx="1219200" cy="396875"/>
          </a:xfrm>
          <a:prstGeom prst="rect">
            <a:avLst/>
          </a:prstGeom>
          <a:noFill/>
          <a:ln w="9525">
            <a:noFill/>
            <a:miter lim="800000"/>
            <a:headEnd/>
            <a:tailEnd/>
          </a:ln>
        </p:spPr>
        <p:txBody>
          <a:bodyPr>
            <a:spAutoFit/>
          </a:bodyPr>
          <a:lstStyle/>
          <a:p>
            <a:pPr algn="l">
              <a:spcBef>
                <a:spcPct val="50000"/>
              </a:spcBef>
            </a:pPr>
            <a:r>
              <a:rPr lang="en-US" sz="2000" dirty="0"/>
              <a:t>50 Feet</a:t>
            </a:r>
          </a:p>
        </p:txBody>
      </p:sp>
      <p:sp>
        <p:nvSpPr>
          <p:cNvPr id="47112" name="Text Box 8"/>
          <p:cNvSpPr txBox="1">
            <a:spLocks noChangeArrowheads="1"/>
          </p:cNvSpPr>
          <p:nvPr/>
        </p:nvSpPr>
        <p:spPr bwMode="auto">
          <a:xfrm>
            <a:off x="4419600" y="2514600"/>
            <a:ext cx="914400" cy="396875"/>
          </a:xfrm>
          <a:prstGeom prst="rect">
            <a:avLst/>
          </a:prstGeom>
          <a:noFill/>
          <a:ln w="9525">
            <a:noFill/>
            <a:miter lim="800000"/>
            <a:headEnd/>
            <a:tailEnd/>
          </a:ln>
        </p:spPr>
        <p:txBody>
          <a:bodyPr>
            <a:spAutoFit/>
          </a:bodyPr>
          <a:lstStyle/>
          <a:p>
            <a:pPr algn="l">
              <a:spcBef>
                <a:spcPct val="50000"/>
              </a:spcBef>
            </a:pPr>
            <a:r>
              <a:rPr lang="en-US" sz="2000" dirty="0"/>
              <a:t>5 Feet</a:t>
            </a:r>
          </a:p>
        </p:txBody>
      </p:sp>
      <p:sp>
        <p:nvSpPr>
          <p:cNvPr id="47113" name="Text Box 9"/>
          <p:cNvSpPr txBox="1">
            <a:spLocks noChangeArrowheads="1"/>
          </p:cNvSpPr>
          <p:nvPr/>
        </p:nvSpPr>
        <p:spPr bwMode="auto">
          <a:xfrm>
            <a:off x="2819400" y="3657600"/>
            <a:ext cx="4267200" cy="457200"/>
          </a:xfrm>
          <a:prstGeom prst="rect">
            <a:avLst/>
          </a:prstGeom>
          <a:noFill/>
          <a:ln w="9525">
            <a:noFill/>
            <a:miter lim="800000"/>
            <a:headEnd/>
            <a:tailEnd/>
          </a:ln>
        </p:spPr>
        <p:txBody>
          <a:bodyPr>
            <a:spAutoFit/>
          </a:bodyPr>
          <a:lstStyle/>
          <a:p>
            <a:pPr algn="l">
              <a:spcBef>
                <a:spcPct val="50000"/>
              </a:spcBef>
            </a:pPr>
            <a:r>
              <a:rPr lang="en-US" sz="2400" b="1" dirty="0"/>
              <a:t>Outside Ramp Example</a:t>
            </a:r>
          </a:p>
        </p:txBody>
      </p:sp>
      <p:sp>
        <p:nvSpPr>
          <p:cNvPr id="47114" name="Text Box 10"/>
          <p:cNvSpPr txBox="1">
            <a:spLocks noChangeArrowheads="1"/>
          </p:cNvSpPr>
          <p:nvPr/>
        </p:nvSpPr>
        <p:spPr bwMode="auto">
          <a:xfrm>
            <a:off x="6400800" y="2133600"/>
            <a:ext cx="1828800" cy="396875"/>
          </a:xfrm>
          <a:prstGeom prst="rect">
            <a:avLst/>
          </a:prstGeom>
          <a:noFill/>
          <a:ln w="9525">
            <a:noFill/>
            <a:miter lim="800000"/>
            <a:headEnd/>
            <a:tailEnd/>
          </a:ln>
        </p:spPr>
        <p:txBody>
          <a:bodyPr>
            <a:spAutoFit/>
          </a:bodyPr>
          <a:lstStyle/>
          <a:p>
            <a:pPr algn="l">
              <a:spcBef>
                <a:spcPct val="50000"/>
              </a:spcBef>
            </a:pPr>
            <a:r>
              <a:rPr lang="en-US" sz="2000" dirty="0"/>
              <a:t>5 Feet</a:t>
            </a:r>
          </a:p>
        </p:txBody>
      </p:sp>
      <p:sp>
        <p:nvSpPr>
          <p:cNvPr id="47115" name="Line 11"/>
          <p:cNvSpPr>
            <a:spLocks noChangeShapeType="1"/>
          </p:cNvSpPr>
          <p:nvPr/>
        </p:nvSpPr>
        <p:spPr bwMode="auto">
          <a:xfrm>
            <a:off x="6400800" y="2514600"/>
            <a:ext cx="838200" cy="0"/>
          </a:xfrm>
          <a:prstGeom prst="line">
            <a:avLst/>
          </a:prstGeom>
          <a:noFill/>
          <a:ln w="28575">
            <a:solidFill>
              <a:schemeClr val="tx1"/>
            </a:solidFill>
            <a:miter lim="800000"/>
            <a:headEnd/>
            <a:tailEnd/>
          </a:ln>
        </p:spPr>
        <p:txBody>
          <a:bodyPr wrap="none"/>
          <a:lstStyle/>
          <a:p>
            <a:endParaRPr lang="en-US" dirty="0"/>
          </a:p>
        </p:txBody>
      </p:sp>
      <p:sp>
        <p:nvSpPr>
          <p:cNvPr id="47116" name="Text Box 12"/>
          <p:cNvSpPr txBox="1">
            <a:spLocks noChangeArrowheads="1"/>
          </p:cNvSpPr>
          <p:nvPr/>
        </p:nvSpPr>
        <p:spPr bwMode="auto">
          <a:xfrm>
            <a:off x="6324600" y="2514600"/>
            <a:ext cx="1066800" cy="396875"/>
          </a:xfrm>
          <a:prstGeom prst="rect">
            <a:avLst/>
          </a:prstGeom>
          <a:noFill/>
          <a:ln w="9525">
            <a:noFill/>
            <a:miter lim="800000"/>
            <a:headEnd/>
            <a:tailEnd/>
          </a:ln>
        </p:spPr>
        <p:txBody>
          <a:bodyPr>
            <a:spAutoFit/>
          </a:bodyPr>
          <a:lstStyle/>
          <a:p>
            <a:pPr algn="l">
              <a:spcBef>
                <a:spcPct val="50000"/>
              </a:spcBef>
            </a:pPr>
            <a:r>
              <a:rPr lang="en-US" sz="2000" dirty="0"/>
              <a:t>50 Feet</a:t>
            </a:r>
          </a:p>
        </p:txBody>
      </p:sp>
      <p:sp>
        <p:nvSpPr>
          <p:cNvPr id="47117" name="Text Box 13"/>
          <p:cNvSpPr txBox="1">
            <a:spLocks noChangeArrowheads="1"/>
          </p:cNvSpPr>
          <p:nvPr/>
        </p:nvSpPr>
        <p:spPr bwMode="auto">
          <a:xfrm>
            <a:off x="5562600" y="2971800"/>
            <a:ext cx="3124200" cy="425450"/>
          </a:xfrm>
          <a:prstGeom prst="rect">
            <a:avLst/>
          </a:prstGeom>
          <a:noFill/>
          <a:ln w="28575">
            <a:solidFill>
              <a:schemeClr val="tx1"/>
            </a:solidFill>
            <a:miter lim="800000"/>
            <a:headEnd/>
            <a:tailEnd/>
          </a:ln>
        </p:spPr>
        <p:txBody>
          <a:bodyPr>
            <a:spAutoFit/>
          </a:bodyPr>
          <a:lstStyle/>
          <a:p>
            <a:pPr algn="l">
              <a:spcBef>
                <a:spcPct val="50000"/>
              </a:spcBef>
            </a:pPr>
            <a:r>
              <a:rPr lang="en-US" sz="2000" dirty="0"/>
              <a:t>= 5 Divided By 50 = 10%</a:t>
            </a:r>
          </a:p>
        </p:txBody>
      </p:sp>
      <p:sp>
        <p:nvSpPr>
          <p:cNvPr id="47118" name="Text Box 14"/>
          <p:cNvSpPr txBox="1">
            <a:spLocks noChangeArrowheads="1"/>
          </p:cNvSpPr>
          <p:nvPr/>
        </p:nvSpPr>
        <p:spPr bwMode="auto">
          <a:xfrm>
            <a:off x="2667000" y="6248400"/>
            <a:ext cx="3886200" cy="457200"/>
          </a:xfrm>
          <a:prstGeom prst="rect">
            <a:avLst/>
          </a:prstGeom>
          <a:noFill/>
          <a:ln w="9525">
            <a:noFill/>
            <a:miter lim="800000"/>
            <a:headEnd/>
            <a:tailEnd/>
          </a:ln>
        </p:spPr>
        <p:txBody>
          <a:bodyPr>
            <a:spAutoFit/>
          </a:bodyPr>
          <a:lstStyle/>
          <a:p>
            <a:pPr algn="l">
              <a:spcBef>
                <a:spcPct val="50000"/>
              </a:spcBef>
            </a:pPr>
            <a:r>
              <a:rPr lang="en-US" sz="2400" b="1" dirty="0"/>
              <a:t> Dock Leveler Example</a:t>
            </a:r>
          </a:p>
        </p:txBody>
      </p:sp>
      <p:sp>
        <p:nvSpPr>
          <p:cNvPr id="47119" name="Line 15"/>
          <p:cNvSpPr>
            <a:spLocks noChangeShapeType="1"/>
          </p:cNvSpPr>
          <p:nvPr/>
        </p:nvSpPr>
        <p:spPr bwMode="auto">
          <a:xfrm flipV="1">
            <a:off x="762000" y="5181600"/>
            <a:ext cx="3048000" cy="304800"/>
          </a:xfrm>
          <a:prstGeom prst="line">
            <a:avLst/>
          </a:prstGeom>
          <a:noFill/>
          <a:ln w="28575">
            <a:solidFill>
              <a:schemeClr val="tx1"/>
            </a:solidFill>
            <a:miter lim="800000"/>
            <a:headEnd/>
            <a:tailEnd/>
          </a:ln>
        </p:spPr>
        <p:txBody>
          <a:bodyPr wrap="none"/>
          <a:lstStyle/>
          <a:p>
            <a:endParaRPr lang="en-US" dirty="0"/>
          </a:p>
        </p:txBody>
      </p:sp>
      <p:sp>
        <p:nvSpPr>
          <p:cNvPr id="47120" name="Line 16"/>
          <p:cNvSpPr>
            <a:spLocks noChangeShapeType="1"/>
          </p:cNvSpPr>
          <p:nvPr/>
        </p:nvSpPr>
        <p:spPr bwMode="auto">
          <a:xfrm>
            <a:off x="762000" y="5486400"/>
            <a:ext cx="3048000" cy="0"/>
          </a:xfrm>
          <a:prstGeom prst="line">
            <a:avLst/>
          </a:prstGeom>
          <a:noFill/>
          <a:ln w="28575">
            <a:solidFill>
              <a:schemeClr val="tx1"/>
            </a:solidFill>
            <a:miter lim="800000"/>
            <a:headEnd/>
            <a:tailEnd/>
          </a:ln>
        </p:spPr>
        <p:txBody>
          <a:bodyPr wrap="none"/>
          <a:lstStyle/>
          <a:p>
            <a:endParaRPr lang="en-US" dirty="0"/>
          </a:p>
        </p:txBody>
      </p:sp>
      <p:sp>
        <p:nvSpPr>
          <p:cNvPr id="47121" name="Line 17"/>
          <p:cNvSpPr>
            <a:spLocks noChangeShapeType="1"/>
          </p:cNvSpPr>
          <p:nvPr/>
        </p:nvSpPr>
        <p:spPr bwMode="auto">
          <a:xfrm flipV="1">
            <a:off x="3810000" y="5181600"/>
            <a:ext cx="0" cy="304800"/>
          </a:xfrm>
          <a:prstGeom prst="line">
            <a:avLst/>
          </a:prstGeom>
          <a:noFill/>
          <a:ln w="28575">
            <a:solidFill>
              <a:schemeClr val="tx1"/>
            </a:solidFill>
            <a:miter lim="800000"/>
            <a:headEnd/>
            <a:tailEnd/>
          </a:ln>
        </p:spPr>
        <p:txBody>
          <a:bodyPr wrap="none"/>
          <a:lstStyle/>
          <a:p>
            <a:endParaRPr lang="en-US" dirty="0"/>
          </a:p>
        </p:txBody>
      </p:sp>
      <p:sp>
        <p:nvSpPr>
          <p:cNvPr id="47122" name="Text Box 18"/>
          <p:cNvSpPr txBox="1">
            <a:spLocks noChangeArrowheads="1"/>
          </p:cNvSpPr>
          <p:nvPr/>
        </p:nvSpPr>
        <p:spPr bwMode="auto">
          <a:xfrm>
            <a:off x="1676400" y="4953000"/>
            <a:ext cx="990600" cy="396875"/>
          </a:xfrm>
          <a:prstGeom prst="rect">
            <a:avLst/>
          </a:prstGeom>
          <a:noFill/>
          <a:ln w="9525">
            <a:noFill/>
            <a:miter lim="800000"/>
            <a:headEnd/>
            <a:tailEnd/>
          </a:ln>
        </p:spPr>
        <p:txBody>
          <a:bodyPr>
            <a:spAutoFit/>
          </a:bodyPr>
          <a:lstStyle/>
          <a:p>
            <a:pPr algn="l">
              <a:spcBef>
                <a:spcPct val="50000"/>
              </a:spcBef>
            </a:pPr>
            <a:r>
              <a:rPr lang="en-US" sz="2000" dirty="0"/>
              <a:t>8 Feet</a:t>
            </a:r>
          </a:p>
        </p:txBody>
      </p:sp>
      <p:sp>
        <p:nvSpPr>
          <p:cNvPr id="47123" name="Text Box 19"/>
          <p:cNvSpPr txBox="1">
            <a:spLocks noChangeArrowheads="1"/>
          </p:cNvSpPr>
          <p:nvPr/>
        </p:nvSpPr>
        <p:spPr bwMode="auto">
          <a:xfrm>
            <a:off x="3886200" y="5105400"/>
            <a:ext cx="1371600" cy="396875"/>
          </a:xfrm>
          <a:prstGeom prst="rect">
            <a:avLst/>
          </a:prstGeom>
          <a:noFill/>
          <a:ln w="9525">
            <a:noFill/>
            <a:miter lim="800000"/>
            <a:headEnd/>
            <a:tailEnd/>
          </a:ln>
        </p:spPr>
        <p:txBody>
          <a:bodyPr>
            <a:spAutoFit/>
          </a:bodyPr>
          <a:lstStyle/>
          <a:p>
            <a:pPr algn="l">
              <a:spcBef>
                <a:spcPct val="50000"/>
              </a:spcBef>
            </a:pPr>
            <a:r>
              <a:rPr lang="en-US" sz="2000" dirty="0"/>
              <a:t>1 Foot</a:t>
            </a:r>
          </a:p>
        </p:txBody>
      </p:sp>
      <p:sp>
        <p:nvSpPr>
          <p:cNvPr id="47124" name="Text Box 20"/>
          <p:cNvSpPr txBox="1">
            <a:spLocks noChangeArrowheads="1"/>
          </p:cNvSpPr>
          <p:nvPr/>
        </p:nvSpPr>
        <p:spPr bwMode="auto">
          <a:xfrm>
            <a:off x="6019800" y="4724400"/>
            <a:ext cx="1676400" cy="396875"/>
          </a:xfrm>
          <a:prstGeom prst="rect">
            <a:avLst/>
          </a:prstGeom>
          <a:noFill/>
          <a:ln w="9525">
            <a:noFill/>
            <a:miter lim="800000"/>
            <a:headEnd/>
            <a:tailEnd/>
          </a:ln>
        </p:spPr>
        <p:txBody>
          <a:bodyPr>
            <a:spAutoFit/>
          </a:bodyPr>
          <a:lstStyle/>
          <a:p>
            <a:pPr algn="l">
              <a:spcBef>
                <a:spcPct val="50000"/>
              </a:spcBef>
            </a:pPr>
            <a:r>
              <a:rPr lang="en-US" sz="2000" dirty="0"/>
              <a:t>1 Foot</a:t>
            </a:r>
          </a:p>
        </p:txBody>
      </p:sp>
      <p:sp>
        <p:nvSpPr>
          <p:cNvPr id="47125" name="Line 21"/>
          <p:cNvSpPr>
            <a:spLocks noChangeShapeType="1"/>
          </p:cNvSpPr>
          <p:nvPr/>
        </p:nvSpPr>
        <p:spPr bwMode="auto">
          <a:xfrm>
            <a:off x="6019800" y="5105400"/>
            <a:ext cx="838200" cy="0"/>
          </a:xfrm>
          <a:prstGeom prst="line">
            <a:avLst/>
          </a:prstGeom>
          <a:noFill/>
          <a:ln w="28575">
            <a:solidFill>
              <a:schemeClr val="tx1"/>
            </a:solidFill>
            <a:miter lim="800000"/>
            <a:headEnd/>
            <a:tailEnd/>
          </a:ln>
        </p:spPr>
        <p:txBody>
          <a:bodyPr wrap="none"/>
          <a:lstStyle/>
          <a:p>
            <a:endParaRPr lang="en-US" dirty="0"/>
          </a:p>
        </p:txBody>
      </p:sp>
      <p:sp>
        <p:nvSpPr>
          <p:cNvPr id="47126" name="Text Box 22"/>
          <p:cNvSpPr txBox="1">
            <a:spLocks noChangeArrowheads="1"/>
          </p:cNvSpPr>
          <p:nvPr/>
        </p:nvSpPr>
        <p:spPr bwMode="auto">
          <a:xfrm>
            <a:off x="6019800" y="5105400"/>
            <a:ext cx="1066800" cy="396875"/>
          </a:xfrm>
          <a:prstGeom prst="rect">
            <a:avLst/>
          </a:prstGeom>
          <a:noFill/>
          <a:ln w="9525">
            <a:noFill/>
            <a:miter lim="800000"/>
            <a:headEnd/>
            <a:tailEnd/>
          </a:ln>
        </p:spPr>
        <p:txBody>
          <a:bodyPr>
            <a:spAutoFit/>
          </a:bodyPr>
          <a:lstStyle/>
          <a:p>
            <a:pPr algn="l">
              <a:spcBef>
                <a:spcPct val="50000"/>
              </a:spcBef>
            </a:pPr>
            <a:r>
              <a:rPr lang="en-US" sz="2000" dirty="0"/>
              <a:t>8 Feet</a:t>
            </a:r>
          </a:p>
        </p:txBody>
      </p:sp>
      <p:sp>
        <p:nvSpPr>
          <p:cNvPr id="47127" name="Text Box 23"/>
          <p:cNvSpPr txBox="1">
            <a:spLocks noChangeArrowheads="1"/>
          </p:cNvSpPr>
          <p:nvPr/>
        </p:nvSpPr>
        <p:spPr bwMode="auto">
          <a:xfrm>
            <a:off x="5410200" y="5638800"/>
            <a:ext cx="3276600" cy="425450"/>
          </a:xfrm>
          <a:prstGeom prst="rect">
            <a:avLst/>
          </a:prstGeom>
          <a:noFill/>
          <a:ln w="28575">
            <a:solidFill>
              <a:schemeClr val="tx1"/>
            </a:solidFill>
            <a:miter lim="800000"/>
            <a:headEnd/>
            <a:tailEnd/>
          </a:ln>
        </p:spPr>
        <p:txBody>
          <a:bodyPr>
            <a:spAutoFit/>
          </a:bodyPr>
          <a:lstStyle/>
          <a:p>
            <a:pPr algn="l">
              <a:spcBef>
                <a:spcPct val="50000"/>
              </a:spcBef>
            </a:pPr>
            <a:r>
              <a:rPr lang="en-US" sz="2000" dirty="0"/>
              <a:t>= 1 Divided By 8 = 12.5%</a:t>
            </a:r>
          </a:p>
        </p:txBody>
      </p:sp>
      <p:sp>
        <p:nvSpPr>
          <p:cNvPr id="47128" name="Text Box 24"/>
          <p:cNvSpPr txBox="1">
            <a:spLocks noChangeArrowheads="1"/>
          </p:cNvSpPr>
          <p:nvPr/>
        </p:nvSpPr>
        <p:spPr bwMode="auto">
          <a:xfrm>
            <a:off x="1295400" y="1066800"/>
            <a:ext cx="7620000" cy="701675"/>
          </a:xfrm>
          <a:prstGeom prst="rect">
            <a:avLst/>
          </a:prstGeom>
          <a:noFill/>
          <a:ln w="9525">
            <a:noFill/>
            <a:miter lim="800000"/>
            <a:headEnd/>
            <a:tailEnd/>
          </a:ln>
        </p:spPr>
        <p:txBody>
          <a:bodyPr>
            <a:spAutoFit/>
          </a:bodyPr>
          <a:lstStyle/>
          <a:p>
            <a:pPr algn="l">
              <a:spcBef>
                <a:spcPct val="50000"/>
              </a:spcBef>
            </a:pPr>
            <a:r>
              <a:rPr lang="en-US" sz="2000" dirty="0"/>
              <a:t>All Lift Trucks Have A Maximum Grade Percentage That They Can Travel On, Refer To The Manufacturers Guidelines.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b="1" u="sng" dirty="0" smtClean="0"/>
              <a:t>Read</a:t>
            </a:r>
            <a:r>
              <a:rPr lang="en-US" dirty="0" smtClean="0"/>
              <a:t> The Operators Manuals</a:t>
            </a:r>
          </a:p>
        </p:txBody>
      </p:sp>
      <p:pic>
        <p:nvPicPr>
          <p:cNvPr id="48131" name="Picture 3" descr="Sbreadng"/>
          <p:cNvPicPr>
            <a:picLocks noChangeAspect="1" noChangeArrowheads="1"/>
          </p:cNvPicPr>
          <p:nvPr/>
        </p:nvPicPr>
        <p:blipFill>
          <a:blip r:embed="rId2" cstate="print"/>
          <a:srcRect/>
          <a:stretch>
            <a:fillRect/>
          </a:stretch>
        </p:blipFill>
        <p:spPr bwMode="auto">
          <a:xfrm>
            <a:off x="3810000" y="2971800"/>
            <a:ext cx="1504950" cy="2209800"/>
          </a:xfrm>
          <a:prstGeom prst="rect">
            <a:avLst/>
          </a:prstGeom>
          <a:noFill/>
          <a:ln w="9525">
            <a:noFill/>
            <a:miter lim="800000"/>
            <a:headEnd/>
            <a:tailEnd/>
          </a:ln>
        </p:spPr>
      </p:pic>
      <p:pic>
        <p:nvPicPr>
          <p:cNvPr id="48132" name="Picture 4" descr="msotw9_temp0"/>
          <p:cNvPicPr>
            <a:picLocks noChangeAspect="1" noChangeArrowheads="1"/>
          </p:cNvPicPr>
          <p:nvPr/>
        </p:nvPicPr>
        <p:blipFill>
          <a:blip r:embed="rId3" cstate="print"/>
          <a:srcRect/>
          <a:stretch>
            <a:fillRect/>
          </a:stretch>
        </p:blipFill>
        <p:spPr bwMode="auto">
          <a:xfrm>
            <a:off x="5638800" y="4343400"/>
            <a:ext cx="2705100" cy="1425575"/>
          </a:xfrm>
          <a:prstGeom prst="rect">
            <a:avLst/>
          </a:prstGeom>
          <a:noFill/>
          <a:ln w="9525">
            <a:noFill/>
            <a:miter lim="800000"/>
            <a:headEnd/>
            <a:tailEnd/>
          </a:ln>
        </p:spPr>
      </p:pic>
      <p:pic>
        <p:nvPicPr>
          <p:cNvPr id="48133" name="Picture 5" descr="Operators Manual"/>
          <p:cNvPicPr>
            <a:picLocks noChangeAspect="1" noChangeArrowheads="1"/>
          </p:cNvPicPr>
          <p:nvPr/>
        </p:nvPicPr>
        <p:blipFill>
          <a:blip r:embed="rId4" cstate="print"/>
          <a:srcRect/>
          <a:stretch>
            <a:fillRect/>
          </a:stretch>
        </p:blipFill>
        <p:spPr bwMode="auto">
          <a:xfrm>
            <a:off x="5638800" y="2057400"/>
            <a:ext cx="2590800" cy="1943100"/>
          </a:xfrm>
          <a:prstGeom prst="rect">
            <a:avLst/>
          </a:prstGeom>
          <a:noFill/>
          <a:ln w="9525">
            <a:noFill/>
            <a:miter lim="800000"/>
            <a:headEnd/>
            <a:tailEnd/>
          </a:ln>
        </p:spPr>
      </p:pic>
      <p:pic>
        <p:nvPicPr>
          <p:cNvPr id="48134" name="Picture 6" descr="msotw9_temp0"/>
          <p:cNvPicPr>
            <a:picLocks noChangeAspect="1" noChangeArrowheads="1"/>
          </p:cNvPicPr>
          <p:nvPr/>
        </p:nvPicPr>
        <p:blipFill>
          <a:blip r:embed="rId5" cstate="print"/>
          <a:srcRect/>
          <a:stretch>
            <a:fillRect/>
          </a:stretch>
        </p:blipFill>
        <p:spPr bwMode="auto">
          <a:xfrm>
            <a:off x="533400" y="2209800"/>
            <a:ext cx="2881313" cy="3581400"/>
          </a:xfrm>
          <a:prstGeom prst="rect">
            <a:avLst/>
          </a:prstGeom>
          <a:noFill/>
          <a:ln w="9525">
            <a:noFill/>
            <a:miter lim="800000"/>
            <a:headEnd/>
            <a:tailEnd/>
          </a:ln>
        </p:spPr>
      </p:pic>
      <p:sp>
        <p:nvSpPr>
          <p:cNvPr id="48135" name="Text Box 7"/>
          <p:cNvSpPr txBox="1">
            <a:spLocks noChangeArrowheads="1"/>
          </p:cNvSpPr>
          <p:nvPr/>
        </p:nvSpPr>
        <p:spPr bwMode="auto">
          <a:xfrm>
            <a:off x="381000" y="6019800"/>
            <a:ext cx="8534400" cy="406400"/>
          </a:xfrm>
          <a:prstGeom prst="rect">
            <a:avLst/>
          </a:prstGeom>
          <a:noFill/>
          <a:ln w="9525">
            <a:solidFill>
              <a:schemeClr val="tx1"/>
            </a:solidFill>
            <a:miter lim="800000"/>
            <a:headEnd/>
            <a:tailEnd/>
          </a:ln>
        </p:spPr>
        <p:txBody>
          <a:bodyPr>
            <a:spAutoFit/>
          </a:bodyPr>
          <a:lstStyle/>
          <a:p>
            <a:pPr>
              <a:spcBef>
                <a:spcPct val="50000"/>
              </a:spcBef>
            </a:pPr>
            <a:r>
              <a:rPr lang="en-US" sz="2000" dirty="0">
                <a:solidFill>
                  <a:schemeClr val="hlink"/>
                </a:solidFill>
              </a:rPr>
              <a:t>Operators Manual Is Suppose To Stay With The Truck At All Times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b="1" u="sng" dirty="0" smtClean="0"/>
              <a:t>Buckle-Up</a:t>
            </a:r>
            <a:r>
              <a:rPr lang="en-US" dirty="0" smtClean="0"/>
              <a:t> Your Seat Belt</a:t>
            </a:r>
          </a:p>
        </p:txBody>
      </p:sp>
      <p:pic>
        <p:nvPicPr>
          <p:cNvPr id="49155" name="Picture 3" descr="Seat Belt"/>
          <p:cNvPicPr>
            <a:picLocks noChangeAspect="1" noChangeArrowheads="1"/>
          </p:cNvPicPr>
          <p:nvPr/>
        </p:nvPicPr>
        <p:blipFill>
          <a:blip r:embed="rId2" cstate="print"/>
          <a:srcRect/>
          <a:stretch>
            <a:fillRect/>
          </a:stretch>
        </p:blipFill>
        <p:spPr bwMode="auto">
          <a:xfrm>
            <a:off x="4724400" y="2286000"/>
            <a:ext cx="3429000" cy="2571750"/>
          </a:xfrm>
          <a:prstGeom prst="rect">
            <a:avLst/>
          </a:prstGeom>
          <a:noFill/>
          <a:ln w="9525">
            <a:noFill/>
            <a:miter lim="800000"/>
            <a:headEnd/>
            <a:tailEnd/>
          </a:ln>
        </p:spPr>
      </p:pic>
      <p:pic>
        <p:nvPicPr>
          <p:cNvPr id="49156" name="Picture 5" descr="msotw9_temp0"/>
          <p:cNvPicPr>
            <a:picLocks noChangeAspect="1" noChangeArrowheads="1"/>
          </p:cNvPicPr>
          <p:nvPr/>
        </p:nvPicPr>
        <p:blipFill>
          <a:blip r:embed="rId3" cstate="print"/>
          <a:srcRect/>
          <a:stretch>
            <a:fillRect/>
          </a:stretch>
        </p:blipFill>
        <p:spPr bwMode="auto">
          <a:xfrm>
            <a:off x="457200" y="4724400"/>
            <a:ext cx="2133600" cy="1422400"/>
          </a:xfrm>
          <a:prstGeom prst="rect">
            <a:avLst/>
          </a:prstGeom>
          <a:noFill/>
          <a:ln w="28575">
            <a:solidFill>
              <a:schemeClr val="tx1"/>
            </a:solidFill>
            <a:miter lim="800000"/>
            <a:headEnd/>
            <a:tailEnd/>
          </a:ln>
        </p:spPr>
      </p:pic>
      <p:pic>
        <p:nvPicPr>
          <p:cNvPr id="49157" name="Picture 6" descr="msotw9_temp0"/>
          <p:cNvPicPr>
            <a:picLocks noChangeAspect="1" noChangeArrowheads="1"/>
          </p:cNvPicPr>
          <p:nvPr/>
        </p:nvPicPr>
        <p:blipFill>
          <a:blip r:embed="rId4" cstate="print"/>
          <a:srcRect/>
          <a:stretch>
            <a:fillRect/>
          </a:stretch>
        </p:blipFill>
        <p:spPr bwMode="auto">
          <a:xfrm>
            <a:off x="1905000" y="2514600"/>
            <a:ext cx="2222500" cy="1804988"/>
          </a:xfrm>
          <a:prstGeom prst="rect">
            <a:avLst/>
          </a:prstGeom>
          <a:noFill/>
          <a:ln w="28575">
            <a:solidFill>
              <a:schemeClr val="tx1"/>
            </a:solidFill>
            <a:miter lim="800000"/>
            <a:headEnd/>
            <a:tailEnd/>
          </a:ln>
        </p:spPr>
      </p:pic>
      <p:sp>
        <p:nvSpPr>
          <p:cNvPr id="49158" name="Text Box 7"/>
          <p:cNvSpPr txBox="1">
            <a:spLocks noChangeArrowheads="1"/>
          </p:cNvSpPr>
          <p:nvPr/>
        </p:nvSpPr>
        <p:spPr bwMode="auto">
          <a:xfrm>
            <a:off x="3124200" y="5105400"/>
            <a:ext cx="5486400" cy="1216025"/>
          </a:xfrm>
          <a:prstGeom prst="rect">
            <a:avLst/>
          </a:prstGeom>
          <a:noFill/>
          <a:ln w="28575">
            <a:solidFill>
              <a:schemeClr val="hlink"/>
            </a:solidFill>
            <a:miter lim="800000"/>
            <a:headEnd/>
            <a:tailEnd/>
          </a:ln>
        </p:spPr>
        <p:txBody>
          <a:bodyPr>
            <a:spAutoFit/>
          </a:bodyPr>
          <a:lstStyle/>
          <a:p>
            <a:pPr algn="l">
              <a:spcBef>
                <a:spcPct val="50000"/>
              </a:spcBef>
            </a:pPr>
            <a:r>
              <a:rPr lang="en-US" sz="2400" dirty="0"/>
              <a:t>If your truck is equipped with a seat belt, make sure you fasten it and pull it snug before operating your truck.</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122363" y="685800"/>
            <a:ext cx="8021637" cy="1143000"/>
          </a:xfrm>
        </p:spPr>
        <p:txBody>
          <a:bodyPr>
            <a:normAutofit fontScale="90000"/>
          </a:bodyPr>
          <a:lstStyle/>
          <a:p>
            <a:pPr eaLnBrk="1" hangingPunct="1"/>
            <a:r>
              <a:rPr lang="en-US" dirty="0" smtClean="0"/>
              <a:t>Operators Read </a:t>
            </a:r>
            <a:r>
              <a:rPr lang="en-US" u="sng" dirty="0" smtClean="0"/>
              <a:t>All </a:t>
            </a:r>
            <a:r>
              <a:rPr lang="en-US" b="1" dirty="0" smtClean="0">
                <a:solidFill>
                  <a:schemeClr val="hlink"/>
                </a:solidFill>
              </a:rPr>
              <a:t>WARNING</a:t>
            </a:r>
            <a:r>
              <a:rPr lang="en-US" dirty="0" smtClean="0"/>
              <a:t> Labels </a:t>
            </a:r>
          </a:p>
        </p:txBody>
      </p:sp>
      <p:pic>
        <p:nvPicPr>
          <p:cNvPr id="50179" name="Picture 3" descr="msotw9_temp0"/>
          <p:cNvPicPr>
            <a:picLocks noChangeAspect="1" noChangeArrowheads="1"/>
          </p:cNvPicPr>
          <p:nvPr/>
        </p:nvPicPr>
        <p:blipFill>
          <a:blip r:embed="rId2" cstate="print"/>
          <a:srcRect/>
          <a:stretch>
            <a:fillRect/>
          </a:stretch>
        </p:blipFill>
        <p:spPr bwMode="auto">
          <a:xfrm>
            <a:off x="4267200" y="1981200"/>
            <a:ext cx="4460875" cy="4495800"/>
          </a:xfrm>
          <a:prstGeom prst="rect">
            <a:avLst/>
          </a:prstGeom>
          <a:noFill/>
          <a:ln w="28575">
            <a:solidFill>
              <a:schemeClr val="tx1"/>
            </a:solidFill>
            <a:miter lim="800000"/>
            <a:headEnd/>
            <a:tailEnd/>
          </a:ln>
        </p:spPr>
      </p:pic>
      <p:pic>
        <p:nvPicPr>
          <p:cNvPr id="50180" name="Picture 4" descr="Sbidea"/>
          <p:cNvPicPr>
            <a:picLocks noChangeAspect="1" noChangeArrowheads="1"/>
          </p:cNvPicPr>
          <p:nvPr/>
        </p:nvPicPr>
        <p:blipFill>
          <a:blip r:embed="rId3" cstate="print"/>
          <a:srcRect/>
          <a:stretch>
            <a:fillRect/>
          </a:stretch>
        </p:blipFill>
        <p:spPr bwMode="auto">
          <a:xfrm>
            <a:off x="2971800" y="3352800"/>
            <a:ext cx="685800" cy="2057400"/>
          </a:xfrm>
          <a:prstGeom prst="rect">
            <a:avLst/>
          </a:prstGeom>
          <a:noFill/>
          <a:ln w="9525">
            <a:noFill/>
            <a:miter lim="800000"/>
            <a:headEnd/>
            <a:tailEnd/>
          </a:ln>
        </p:spPr>
      </p:pic>
      <p:sp>
        <p:nvSpPr>
          <p:cNvPr id="50181" name="Text Box 5"/>
          <p:cNvSpPr txBox="1">
            <a:spLocks noChangeArrowheads="1"/>
          </p:cNvSpPr>
          <p:nvPr/>
        </p:nvSpPr>
        <p:spPr bwMode="auto">
          <a:xfrm>
            <a:off x="304800" y="2514600"/>
            <a:ext cx="2590800" cy="3378200"/>
          </a:xfrm>
          <a:prstGeom prst="rect">
            <a:avLst/>
          </a:prstGeom>
          <a:noFill/>
          <a:ln w="9525">
            <a:noFill/>
            <a:miter lim="800000"/>
            <a:headEnd/>
            <a:tailEnd/>
          </a:ln>
        </p:spPr>
        <p:txBody>
          <a:bodyPr>
            <a:spAutoFit/>
          </a:bodyPr>
          <a:lstStyle/>
          <a:p>
            <a:pPr algn="l">
              <a:spcBef>
                <a:spcPct val="50000"/>
              </a:spcBef>
            </a:pPr>
            <a:r>
              <a:rPr lang="en-US" sz="2400" b="1" dirty="0"/>
              <a:t>Each Warning Label On Your Truck Is Important.</a:t>
            </a:r>
            <a:r>
              <a:rPr lang="en-US" sz="2400" dirty="0"/>
              <a:t>  Read and obey all of them to protect yourself and your co-workers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5791200" cy="1143000"/>
          </a:xfrm>
        </p:spPr>
        <p:txBody>
          <a:bodyPr>
            <a:normAutofit fontScale="90000"/>
          </a:bodyPr>
          <a:lstStyle/>
          <a:p>
            <a:pPr eaLnBrk="1" hangingPunct="1"/>
            <a:r>
              <a:rPr lang="en-US" b="1" u="sng" dirty="0" smtClean="0">
                <a:solidFill>
                  <a:srgbClr val="FF0000"/>
                </a:solidFill>
              </a:rPr>
              <a:t>HAZARDS</a:t>
            </a:r>
            <a:r>
              <a:rPr lang="en-US" dirty="0" smtClean="0"/>
              <a:t> </a:t>
            </a:r>
            <a:br>
              <a:rPr lang="en-US" dirty="0" smtClean="0"/>
            </a:br>
            <a:r>
              <a:rPr lang="en-US" dirty="0" smtClean="0"/>
              <a:t>Of Dock Operations!</a:t>
            </a:r>
          </a:p>
        </p:txBody>
      </p:sp>
      <p:pic>
        <p:nvPicPr>
          <p:cNvPr id="51203" name="Picture 3" descr="msotw9_temp0"/>
          <p:cNvPicPr>
            <a:picLocks noChangeAspect="1" noChangeArrowheads="1"/>
          </p:cNvPicPr>
          <p:nvPr/>
        </p:nvPicPr>
        <p:blipFill>
          <a:blip r:embed="rId2" cstate="print"/>
          <a:srcRect/>
          <a:stretch>
            <a:fillRect/>
          </a:stretch>
        </p:blipFill>
        <p:spPr bwMode="auto">
          <a:xfrm>
            <a:off x="304800" y="4495800"/>
            <a:ext cx="5080000" cy="2065338"/>
          </a:xfrm>
          <a:prstGeom prst="rect">
            <a:avLst/>
          </a:prstGeom>
          <a:noFill/>
          <a:ln w="9525">
            <a:solidFill>
              <a:schemeClr val="tx1"/>
            </a:solidFill>
            <a:miter lim="800000"/>
            <a:headEnd/>
            <a:tailEnd/>
          </a:ln>
        </p:spPr>
      </p:pic>
      <p:sp>
        <p:nvSpPr>
          <p:cNvPr id="51204" name="Text Box 4"/>
          <p:cNvSpPr txBox="1">
            <a:spLocks noChangeArrowheads="1"/>
          </p:cNvSpPr>
          <p:nvPr/>
        </p:nvSpPr>
        <p:spPr bwMode="auto">
          <a:xfrm>
            <a:off x="1371600" y="2286000"/>
            <a:ext cx="7467600" cy="2017713"/>
          </a:xfrm>
          <a:prstGeom prst="rect">
            <a:avLst/>
          </a:prstGeom>
          <a:noFill/>
          <a:ln w="9525">
            <a:noFill/>
            <a:miter lim="800000"/>
            <a:headEnd/>
            <a:tailEnd/>
          </a:ln>
        </p:spPr>
        <p:txBody>
          <a:bodyPr>
            <a:spAutoFit/>
          </a:bodyPr>
          <a:lstStyle/>
          <a:p>
            <a:pPr algn="l">
              <a:spcBef>
                <a:spcPct val="50000"/>
              </a:spcBef>
              <a:buFontTx/>
              <a:buChar char="•"/>
            </a:pPr>
            <a:r>
              <a:rPr lang="en-US" sz="1800" dirty="0"/>
              <a:t> Must use trailer restraint systems or wheel chocks.</a:t>
            </a:r>
          </a:p>
          <a:p>
            <a:pPr algn="l">
              <a:spcBef>
                <a:spcPct val="50000"/>
              </a:spcBef>
              <a:buFontTx/>
              <a:buChar char="•"/>
            </a:pPr>
            <a:r>
              <a:rPr lang="en-US" sz="1800" dirty="0"/>
              <a:t> If tractors are not attached, make sure that the landing gear is secure</a:t>
            </a:r>
          </a:p>
          <a:p>
            <a:pPr algn="l">
              <a:spcBef>
                <a:spcPct val="50000"/>
              </a:spcBef>
              <a:buFontTx/>
              <a:buChar char="•"/>
            </a:pPr>
            <a:r>
              <a:rPr lang="en-US" sz="1800" dirty="0"/>
              <a:t> Travel slowly on dock boards or bridge plates</a:t>
            </a:r>
          </a:p>
          <a:p>
            <a:pPr algn="l">
              <a:spcBef>
                <a:spcPct val="50000"/>
              </a:spcBef>
              <a:buFontTx/>
              <a:buChar char="•"/>
            </a:pPr>
            <a:r>
              <a:rPr lang="en-US" sz="1800" dirty="0"/>
              <a:t> Avoid getting wheels too close to edge of the dock</a:t>
            </a:r>
          </a:p>
          <a:p>
            <a:pPr algn="l">
              <a:spcBef>
                <a:spcPct val="50000"/>
              </a:spcBef>
              <a:buFontTx/>
              <a:buChar char="•"/>
            </a:pPr>
            <a:r>
              <a:rPr lang="en-US" sz="1800" dirty="0"/>
              <a:t> Use lights to improve visibility</a:t>
            </a:r>
          </a:p>
        </p:txBody>
      </p:sp>
      <p:pic>
        <p:nvPicPr>
          <p:cNvPr id="51205" name="Picture 5" descr="msotw9_temp0"/>
          <p:cNvPicPr>
            <a:picLocks noChangeAspect="1" noChangeArrowheads="1"/>
          </p:cNvPicPr>
          <p:nvPr/>
        </p:nvPicPr>
        <p:blipFill>
          <a:blip r:embed="rId3" cstate="print"/>
          <a:srcRect/>
          <a:stretch>
            <a:fillRect/>
          </a:stretch>
        </p:blipFill>
        <p:spPr bwMode="auto">
          <a:xfrm>
            <a:off x="5867400" y="381000"/>
            <a:ext cx="2895600" cy="1739900"/>
          </a:xfrm>
          <a:prstGeom prst="rect">
            <a:avLst/>
          </a:prstGeom>
          <a:noFill/>
          <a:ln w="9525">
            <a:noFill/>
            <a:miter lim="800000"/>
            <a:headEnd/>
            <a:tailEnd/>
          </a:ln>
        </p:spPr>
      </p:pic>
      <p:sp>
        <p:nvSpPr>
          <p:cNvPr id="51206" name="Text Box 6"/>
          <p:cNvSpPr txBox="1">
            <a:spLocks noChangeArrowheads="1"/>
          </p:cNvSpPr>
          <p:nvPr/>
        </p:nvSpPr>
        <p:spPr bwMode="auto">
          <a:xfrm>
            <a:off x="6934200" y="2057400"/>
            <a:ext cx="1981200" cy="336550"/>
          </a:xfrm>
          <a:prstGeom prst="rect">
            <a:avLst/>
          </a:prstGeom>
          <a:noFill/>
          <a:ln w="9525">
            <a:noFill/>
            <a:miter lim="800000"/>
            <a:headEnd/>
            <a:tailEnd/>
          </a:ln>
        </p:spPr>
        <p:txBody>
          <a:bodyPr>
            <a:spAutoFit/>
          </a:bodyPr>
          <a:lstStyle/>
          <a:p>
            <a:pPr algn="l">
              <a:spcBef>
                <a:spcPct val="50000"/>
              </a:spcBef>
            </a:pPr>
            <a:r>
              <a:rPr lang="en-US" b="1" dirty="0"/>
              <a:t>Trailer Restraint</a:t>
            </a:r>
          </a:p>
        </p:txBody>
      </p:sp>
      <p:sp>
        <p:nvSpPr>
          <p:cNvPr id="51207" name="Text Box 7"/>
          <p:cNvSpPr txBox="1">
            <a:spLocks noChangeArrowheads="1"/>
          </p:cNvSpPr>
          <p:nvPr/>
        </p:nvSpPr>
        <p:spPr bwMode="auto">
          <a:xfrm>
            <a:off x="5638800" y="4800600"/>
            <a:ext cx="3352800" cy="1558925"/>
          </a:xfrm>
          <a:prstGeom prst="rect">
            <a:avLst/>
          </a:prstGeom>
          <a:noFill/>
          <a:ln w="9525">
            <a:noFill/>
            <a:miter lim="800000"/>
            <a:headEnd/>
            <a:tailEnd/>
          </a:ln>
        </p:spPr>
        <p:txBody>
          <a:bodyPr>
            <a:spAutoFit/>
          </a:bodyPr>
          <a:lstStyle/>
          <a:p>
            <a:pPr algn="l">
              <a:spcBef>
                <a:spcPct val="50000"/>
              </a:spcBef>
            </a:pPr>
            <a:r>
              <a:rPr lang="en-US" b="1" dirty="0"/>
              <a:t>OSHA stipulates, “Brakes shall be set and wheel blocks shall be in place to prevent movement of trucks, trailers, or rail cars while loading or unloading.”</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sotw9_temp0"/>
          <p:cNvPicPr>
            <a:picLocks noChangeAspect="1" noChangeArrowheads="1"/>
          </p:cNvPicPr>
          <p:nvPr/>
        </p:nvPicPr>
        <p:blipFill>
          <a:blip r:embed="rId2" cstate="print"/>
          <a:srcRect/>
          <a:stretch>
            <a:fillRect/>
          </a:stretch>
        </p:blipFill>
        <p:spPr bwMode="auto">
          <a:xfrm>
            <a:off x="3352800" y="4419600"/>
            <a:ext cx="2758419" cy="2286000"/>
          </a:xfrm>
          <a:prstGeom prst="rect">
            <a:avLst/>
          </a:prstGeom>
          <a:noFill/>
          <a:ln w="9525">
            <a:solidFill>
              <a:schemeClr val="tx1"/>
            </a:solidFill>
            <a:miter lim="800000"/>
            <a:headEnd/>
            <a:tailEnd/>
          </a:ln>
        </p:spPr>
      </p:pic>
      <p:sp>
        <p:nvSpPr>
          <p:cNvPr id="52227" name="Rectangle 3"/>
          <p:cNvSpPr>
            <a:spLocks noGrp="1" noChangeArrowheads="1"/>
          </p:cNvSpPr>
          <p:nvPr>
            <p:ph type="title"/>
          </p:nvPr>
        </p:nvSpPr>
        <p:spPr/>
        <p:txBody>
          <a:bodyPr/>
          <a:lstStyle/>
          <a:p>
            <a:pPr eaLnBrk="1" hangingPunct="1"/>
            <a:r>
              <a:rPr lang="en-US" b="1" dirty="0" smtClean="0"/>
              <a:t>Arms &amp; Legs</a:t>
            </a:r>
          </a:p>
        </p:txBody>
      </p:sp>
      <p:sp>
        <p:nvSpPr>
          <p:cNvPr id="52228" name="Text Box 4"/>
          <p:cNvSpPr txBox="1">
            <a:spLocks noChangeArrowheads="1"/>
          </p:cNvSpPr>
          <p:nvPr/>
        </p:nvSpPr>
        <p:spPr bwMode="auto">
          <a:xfrm>
            <a:off x="609600" y="2438400"/>
            <a:ext cx="8001000" cy="954107"/>
          </a:xfrm>
          <a:prstGeom prst="rect">
            <a:avLst/>
          </a:prstGeom>
          <a:noFill/>
          <a:ln w="9525">
            <a:noFill/>
            <a:miter lim="800000"/>
            <a:headEnd/>
            <a:tailEnd/>
          </a:ln>
        </p:spPr>
        <p:txBody>
          <a:bodyPr>
            <a:spAutoFit/>
          </a:bodyPr>
          <a:lstStyle/>
          <a:p>
            <a:pPr algn="l">
              <a:spcBef>
                <a:spcPct val="50000"/>
              </a:spcBef>
            </a:pPr>
            <a:r>
              <a:rPr lang="en-US" sz="2800" dirty="0"/>
              <a:t>Always keep your arms and legs inside the confines of the lift truck during operation!!</a:t>
            </a:r>
          </a:p>
        </p:txBody>
      </p:sp>
      <p:sp>
        <p:nvSpPr>
          <p:cNvPr id="52231" name="Line 7"/>
          <p:cNvSpPr>
            <a:spLocks noChangeShapeType="1"/>
          </p:cNvSpPr>
          <p:nvPr/>
        </p:nvSpPr>
        <p:spPr bwMode="auto">
          <a:xfrm rot="5400000">
            <a:off x="6210300" y="4991100"/>
            <a:ext cx="0" cy="685800"/>
          </a:xfrm>
          <a:prstGeom prst="line">
            <a:avLst/>
          </a:prstGeom>
          <a:noFill/>
          <a:ln w="38100">
            <a:solidFill>
              <a:srgbClr val="FF0000"/>
            </a:solidFill>
            <a:miter lim="800000"/>
            <a:headEnd/>
            <a:tailEnd type="triangle" w="med" len="med"/>
          </a:ln>
        </p:spPr>
        <p:txBody>
          <a:bodyPr wrap="none"/>
          <a:lstStyle/>
          <a:p>
            <a:endParaRPr lang="en-US" dirty="0"/>
          </a:p>
        </p:txBody>
      </p:sp>
      <p:sp>
        <p:nvSpPr>
          <p:cNvPr id="52232" name="Line 8"/>
          <p:cNvSpPr>
            <a:spLocks noChangeShapeType="1"/>
          </p:cNvSpPr>
          <p:nvPr/>
        </p:nvSpPr>
        <p:spPr bwMode="auto">
          <a:xfrm flipH="1">
            <a:off x="5867400" y="5943600"/>
            <a:ext cx="609600" cy="0"/>
          </a:xfrm>
          <a:prstGeom prst="line">
            <a:avLst/>
          </a:prstGeom>
          <a:noFill/>
          <a:ln w="38100">
            <a:solidFill>
              <a:srgbClr val="FF0000"/>
            </a:solidFill>
            <a:miter lim="800000"/>
            <a:headEnd/>
            <a:tailEnd type="triangle" w="med" len="med"/>
          </a:ln>
        </p:spPr>
        <p:txBody>
          <a:bodyPr wrap="none"/>
          <a:lstStyle/>
          <a:p>
            <a:endParaRPr lang="en-US" dirty="0"/>
          </a:p>
        </p:txBody>
      </p:sp>
      <p:pic>
        <p:nvPicPr>
          <p:cNvPr id="52233" name="Picture 9" descr="msotw9_temp0"/>
          <p:cNvPicPr>
            <a:picLocks noChangeAspect="1" noChangeArrowheads="1"/>
          </p:cNvPicPr>
          <p:nvPr/>
        </p:nvPicPr>
        <p:blipFill>
          <a:blip r:embed="rId3" cstate="print"/>
          <a:srcRect/>
          <a:stretch>
            <a:fillRect/>
          </a:stretch>
        </p:blipFill>
        <p:spPr bwMode="auto">
          <a:xfrm>
            <a:off x="228600" y="4343400"/>
            <a:ext cx="2971800" cy="2303463"/>
          </a:xfrm>
          <a:prstGeom prst="rect">
            <a:avLst/>
          </a:prstGeom>
          <a:noFill/>
          <a:ln w="9525">
            <a:solidFill>
              <a:schemeClr val="bg2"/>
            </a:solidFill>
            <a:miter lim="800000"/>
            <a:headEnd/>
            <a:tailEnd/>
          </a:ln>
        </p:spPr>
      </p:pic>
      <p:sp>
        <p:nvSpPr>
          <p:cNvPr id="52234" name="Line 10"/>
          <p:cNvSpPr>
            <a:spLocks noChangeShapeType="1"/>
          </p:cNvSpPr>
          <p:nvPr/>
        </p:nvSpPr>
        <p:spPr bwMode="auto">
          <a:xfrm>
            <a:off x="838200" y="5105400"/>
            <a:ext cx="609600" cy="0"/>
          </a:xfrm>
          <a:prstGeom prst="line">
            <a:avLst/>
          </a:prstGeom>
          <a:noFill/>
          <a:ln w="38100">
            <a:solidFill>
              <a:srgbClr val="FF0000"/>
            </a:solidFill>
            <a:miter lim="800000"/>
            <a:headEnd/>
            <a:tailEnd type="triangle" w="med" len="med"/>
          </a:ln>
        </p:spPr>
        <p:txBody>
          <a:bodyPr wrap="none"/>
          <a:lstStyle/>
          <a:p>
            <a:endParaRPr lang="en-US" dirty="0"/>
          </a:p>
        </p:txBody>
      </p:sp>
      <p:sp>
        <p:nvSpPr>
          <p:cNvPr id="52235" name="Line 11"/>
          <p:cNvSpPr>
            <a:spLocks noChangeShapeType="1"/>
          </p:cNvSpPr>
          <p:nvPr/>
        </p:nvSpPr>
        <p:spPr bwMode="auto">
          <a:xfrm flipV="1">
            <a:off x="2057400" y="5715000"/>
            <a:ext cx="0" cy="533400"/>
          </a:xfrm>
          <a:prstGeom prst="line">
            <a:avLst/>
          </a:prstGeom>
          <a:noFill/>
          <a:ln w="38100">
            <a:solidFill>
              <a:srgbClr val="FF0000"/>
            </a:solidFill>
            <a:miter lim="800000"/>
            <a:headEnd/>
            <a:tailEnd type="triangle" w="med" len="med"/>
          </a:ln>
        </p:spPr>
        <p:txBody>
          <a:bodyPr wrap="none"/>
          <a:lstStyle/>
          <a:p>
            <a:endParaRPr lang="en-US" dirty="0"/>
          </a:p>
        </p:txBody>
      </p:sp>
      <p:pic>
        <p:nvPicPr>
          <p:cNvPr id="3074" name="Picture 2"/>
          <p:cNvPicPr>
            <a:picLocks noChangeAspect="1" noChangeArrowheads="1"/>
          </p:cNvPicPr>
          <p:nvPr/>
        </p:nvPicPr>
        <p:blipFill>
          <a:blip r:embed="rId4" cstate="print"/>
          <a:srcRect/>
          <a:stretch>
            <a:fillRect/>
          </a:stretch>
        </p:blipFill>
        <p:spPr bwMode="auto">
          <a:xfrm rot="21315472">
            <a:off x="296168" y="333891"/>
            <a:ext cx="2619375" cy="1743075"/>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rot="508376">
            <a:off x="6790092" y="421296"/>
            <a:ext cx="1875213" cy="1747510"/>
          </a:xfrm>
          <a:prstGeom prst="rect">
            <a:avLst/>
          </a:prstGeom>
          <a:noFill/>
          <a:ln w="9525">
            <a:noFill/>
            <a:miter lim="800000"/>
            <a:headEnd/>
            <a:tailEnd/>
          </a:ln>
        </p:spPr>
      </p:pic>
      <p:pic>
        <p:nvPicPr>
          <p:cNvPr id="614401" name="Picture 1" descr="C:\Users\jselba\Documents\TRAINING\Powered Industrial Trucks Training\0611120836.jpg"/>
          <p:cNvPicPr>
            <a:picLocks noChangeAspect="1" noChangeArrowheads="1"/>
          </p:cNvPicPr>
          <p:nvPr/>
        </p:nvPicPr>
        <p:blipFill>
          <a:blip r:embed="rId6" cstate="print"/>
          <a:srcRect/>
          <a:stretch>
            <a:fillRect/>
          </a:stretch>
        </p:blipFill>
        <p:spPr bwMode="auto">
          <a:xfrm>
            <a:off x="6908800" y="3048000"/>
            <a:ext cx="2235200" cy="16764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457200" y="384473"/>
            <a:ext cx="82296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Operation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3249" name="Picture 1"/>
          <p:cNvPicPr>
            <a:picLocks noGrp="1" noChangeAspect="1" noChangeArrowheads="1"/>
          </p:cNvPicPr>
          <p:nvPr>
            <p:ph idx="1"/>
          </p:nvPr>
        </p:nvPicPr>
        <p:blipFill>
          <a:blip r:embed="rId2" cstate="print"/>
          <a:srcRect/>
          <a:stretch>
            <a:fillRect/>
          </a:stretch>
        </p:blipFill>
        <p:spPr bwMode="auto">
          <a:xfrm>
            <a:off x="533400" y="1447800"/>
            <a:ext cx="3704022" cy="4876800"/>
          </a:xfrm>
          <a:prstGeom prst="rect">
            <a:avLst/>
          </a:prstGeom>
          <a:noFill/>
          <a:ln w="9525">
            <a:noFill/>
            <a:miter lim="800000"/>
            <a:headEnd/>
            <a:tailEnd/>
          </a:ln>
        </p:spPr>
      </p:pic>
      <p:pic>
        <p:nvPicPr>
          <p:cNvPr id="53250" name="Picture 2"/>
          <p:cNvPicPr>
            <a:picLocks noChangeAspect="1" noChangeArrowheads="1"/>
          </p:cNvPicPr>
          <p:nvPr/>
        </p:nvPicPr>
        <p:blipFill>
          <a:blip r:embed="rId3" cstate="print"/>
          <a:srcRect/>
          <a:stretch>
            <a:fillRect/>
          </a:stretch>
        </p:blipFill>
        <p:spPr bwMode="auto">
          <a:xfrm>
            <a:off x="4724400" y="1447800"/>
            <a:ext cx="3810000" cy="4679623"/>
          </a:xfrm>
          <a:prstGeom prst="rect">
            <a:avLst/>
          </a:prstGeom>
          <a:noFill/>
          <a:ln w="9525">
            <a:noFill/>
            <a:miter lim="800000"/>
            <a:headEnd/>
            <a:tailEnd/>
          </a:ln>
        </p:spPr>
      </p:pic>
      <p:sp>
        <p:nvSpPr>
          <p:cNvPr id="5" name="TextBox 4"/>
          <p:cNvSpPr txBox="1"/>
          <p:nvPr/>
        </p:nvSpPr>
        <p:spPr>
          <a:xfrm>
            <a:off x="685800" y="1600200"/>
            <a:ext cx="2133600" cy="1200329"/>
          </a:xfrm>
          <a:prstGeom prst="rect">
            <a:avLst/>
          </a:prstGeom>
          <a:solidFill>
            <a:schemeClr val="tx1"/>
          </a:solidFill>
        </p:spPr>
        <p:txBody>
          <a:bodyPr wrap="square" rtlCol="0">
            <a:spAutoFit/>
          </a:bodyPr>
          <a:lstStyle/>
          <a:p>
            <a:pPr algn="ctr"/>
            <a:r>
              <a:rPr lang="en-US" sz="3600" b="1" dirty="0" smtClean="0">
                <a:solidFill>
                  <a:srgbClr val="FFC000"/>
                </a:solidFill>
              </a:rPr>
              <a:t>FORKLIFT</a:t>
            </a:r>
          </a:p>
          <a:p>
            <a:pPr algn="ctr"/>
            <a:r>
              <a:rPr lang="en-US" sz="3600" b="1" dirty="0" smtClean="0">
                <a:solidFill>
                  <a:srgbClr val="FFC000"/>
                </a:solidFill>
              </a:rPr>
              <a:t>PARKING</a:t>
            </a:r>
            <a:endParaRPr lang="en-US" sz="3200" b="1" dirty="0">
              <a:solidFill>
                <a:srgbClr val="FFC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457200" y="384473"/>
            <a:ext cx="82296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Forklift Operation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9570" name="Picture 2"/>
          <p:cNvPicPr>
            <a:picLocks noGrp="1" noChangeAspect="1" noChangeArrowheads="1"/>
          </p:cNvPicPr>
          <p:nvPr>
            <p:ph idx="1"/>
          </p:nvPr>
        </p:nvPicPr>
        <p:blipFill>
          <a:blip r:embed="rId2" cstate="print"/>
          <a:srcRect r="15094"/>
          <a:stretch>
            <a:fillRect/>
          </a:stretch>
        </p:blipFill>
        <p:spPr bwMode="auto">
          <a:xfrm>
            <a:off x="5029200" y="1295400"/>
            <a:ext cx="4114800" cy="4846320"/>
          </a:xfrm>
          <a:prstGeom prst="rect">
            <a:avLst/>
          </a:prstGeom>
          <a:noFill/>
          <a:ln w="9525">
            <a:noFill/>
            <a:miter lim="800000"/>
            <a:headEnd/>
            <a:tailEnd/>
          </a:ln>
        </p:spPr>
      </p:pic>
      <p:sp>
        <p:nvSpPr>
          <p:cNvPr id="5" name="TextBox 4"/>
          <p:cNvSpPr txBox="1"/>
          <p:nvPr/>
        </p:nvSpPr>
        <p:spPr>
          <a:xfrm>
            <a:off x="6019800" y="6211669"/>
            <a:ext cx="2438400" cy="646331"/>
          </a:xfrm>
          <a:prstGeom prst="rect">
            <a:avLst/>
          </a:prstGeom>
          <a:solidFill>
            <a:srgbClr val="FFC000"/>
          </a:solidFill>
        </p:spPr>
        <p:txBody>
          <a:bodyPr wrap="square" rtlCol="0">
            <a:spAutoFit/>
          </a:bodyPr>
          <a:lstStyle/>
          <a:p>
            <a:r>
              <a:rPr lang="en-US" sz="3600" dirty="0" smtClean="0"/>
              <a:t>Tilt-Up Seat</a:t>
            </a:r>
            <a:endParaRPr lang="en-US" sz="3600" dirty="0"/>
          </a:p>
        </p:txBody>
      </p:sp>
      <p:sp>
        <p:nvSpPr>
          <p:cNvPr id="6" name="TextBox 5"/>
          <p:cNvSpPr txBox="1"/>
          <p:nvPr/>
        </p:nvSpPr>
        <p:spPr>
          <a:xfrm>
            <a:off x="457200" y="2057400"/>
            <a:ext cx="4495800" cy="3970318"/>
          </a:xfrm>
          <a:prstGeom prst="rect">
            <a:avLst/>
          </a:prstGeom>
          <a:noFill/>
        </p:spPr>
        <p:txBody>
          <a:bodyPr wrap="square" rtlCol="0">
            <a:spAutoFit/>
          </a:bodyPr>
          <a:lstStyle/>
          <a:p>
            <a:r>
              <a:rPr lang="en-US" sz="2800" dirty="0" smtClean="0"/>
              <a:t>Some Forklifts have a tilt up seat that actuates a switch when lowered  allowing the controls to be activated. </a:t>
            </a:r>
          </a:p>
          <a:p>
            <a:r>
              <a:rPr lang="en-US" sz="2800" dirty="0" smtClean="0"/>
              <a:t>With no one on the seat,  the controls remain inoperable.</a:t>
            </a:r>
          </a:p>
          <a:p>
            <a:r>
              <a:rPr lang="en-US" sz="2800" dirty="0" smtClean="0"/>
              <a:t>This does not substitute setting the park brake when you exit the forklift</a:t>
            </a:r>
            <a:endParaRPr lang="en-US" sz="2800" dirty="0"/>
          </a:p>
        </p:txBody>
      </p:sp>
      <p:sp>
        <p:nvSpPr>
          <p:cNvPr id="7" name="TextBox 6"/>
          <p:cNvSpPr txBox="1"/>
          <p:nvPr/>
        </p:nvSpPr>
        <p:spPr>
          <a:xfrm>
            <a:off x="533400" y="1447800"/>
            <a:ext cx="3124200" cy="584775"/>
          </a:xfrm>
          <a:prstGeom prst="rect">
            <a:avLst/>
          </a:prstGeom>
          <a:noFill/>
        </p:spPr>
        <p:txBody>
          <a:bodyPr wrap="square" rtlCol="0">
            <a:spAutoFit/>
          </a:bodyPr>
          <a:lstStyle/>
          <a:p>
            <a:r>
              <a:rPr lang="en-US" sz="3200" b="1" u="sng" dirty="0" smtClean="0"/>
              <a:t>Safety Features</a:t>
            </a:r>
            <a:endParaRPr lang="en-US" sz="3200" b="1" u="sng"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86800" cy="5943600"/>
          </a:xfrm>
        </p:spPr>
        <p:txBody>
          <a:bodyPr>
            <a:noAutofit/>
          </a:bodyPr>
          <a:lstStyle/>
          <a:p>
            <a:pPr>
              <a:buNone/>
            </a:pPr>
            <a:r>
              <a:rPr lang="en-US" sz="1200" dirty="0" smtClean="0"/>
              <a:t> </a:t>
            </a:r>
            <a:r>
              <a:rPr lang="en-US" sz="2400" b="1" u="sng" dirty="0" smtClean="0"/>
              <a:t>Upon completion of the course participants will be able to:</a:t>
            </a:r>
            <a:endParaRPr lang="en-US" sz="2400" dirty="0" smtClean="0"/>
          </a:p>
          <a:p>
            <a:pPr>
              <a:buClr>
                <a:srgbClr val="FF0000"/>
              </a:buClr>
              <a:buFont typeface="Wingdings" pitchFamily="2" charset="2"/>
              <a:buChar char="Ø"/>
            </a:pPr>
            <a:r>
              <a:rPr lang="en-US" sz="2400" b="1" dirty="0" smtClean="0"/>
              <a:t>Operate a forklift truck safely, reducing the risk of injury to operators and pedestrians.</a:t>
            </a:r>
          </a:p>
          <a:p>
            <a:pPr>
              <a:buClr>
                <a:srgbClr val="FF0000"/>
              </a:buClr>
              <a:buNone/>
            </a:pPr>
            <a:r>
              <a:rPr lang="en-US" sz="1200" b="1" dirty="0" smtClean="0"/>
              <a:t>__________________________________________________________________________________________________________</a:t>
            </a:r>
            <a:endParaRPr lang="en-US" sz="2800" b="1" dirty="0" smtClean="0"/>
          </a:p>
          <a:p>
            <a:pPr>
              <a:buClr>
                <a:srgbClr val="FF0000"/>
              </a:buClr>
              <a:buFont typeface="Wingdings" pitchFamily="2" charset="2"/>
              <a:buChar char="Ø"/>
            </a:pPr>
            <a:r>
              <a:rPr lang="en-US" sz="2400" b="1" dirty="0" smtClean="0"/>
              <a:t>Develop safe operating habits.</a:t>
            </a:r>
          </a:p>
          <a:p>
            <a:pPr>
              <a:buClr>
                <a:srgbClr val="FF0000"/>
              </a:buClr>
              <a:buNone/>
            </a:pPr>
            <a:r>
              <a:rPr lang="en-US" sz="1000" b="1" dirty="0" smtClean="0"/>
              <a:t>______________________________________________________________________________________________________________________________</a:t>
            </a:r>
          </a:p>
          <a:p>
            <a:pPr marL="0" indent="0">
              <a:buClr>
                <a:srgbClr val="FF0000"/>
              </a:buClr>
              <a:buFont typeface="Wingdings" pitchFamily="2" charset="2"/>
              <a:buChar char="Ø"/>
            </a:pPr>
            <a:r>
              <a:rPr lang="en-US" sz="2400" b="1" dirty="0" smtClean="0"/>
              <a:t>Explain the differences between a Forklift and a Car.</a:t>
            </a:r>
          </a:p>
          <a:p>
            <a:pPr marL="0" indent="0">
              <a:buClr>
                <a:srgbClr val="FF0000"/>
              </a:buClr>
              <a:buNone/>
            </a:pPr>
            <a:r>
              <a:rPr lang="en-US" sz="2400" b="1" dirty="0" smtClean="0"/>
              <a:t> </a:t>
            </a:r>
            <a:r>
              <a:rPr lang="en-US" sz="1000" b="1" dirty="0" smtClean="0"/>
              <a:t>__________________________________________________________________________________________________________________________</a:t>
            </a:r>
          </a:p>
          <a:p>
            <a:pPr>
              <a:buClr>
                <a:srgbClr val="FF0000"/>
              </a:buClr>
              <a:buFont typeface="Wingdings" pitchFamily="2" charset="2"/>
              <a:buChar char="Ø"/>
            </a:pPr>
            <a:r>
              <a:rPr lang="en-US" sz="2400" b="1" dirty="0" smtClean="0"/>
              <a:t>Explain the consequences of operating a Powered Industrial Truck unsafely.</a:t>
            </a:r>
          </a:p>
          <a:p>
            <a:pPr>
              <a:buClr>
                <a:srgbClr val="FF0000"/>
              </a:buClr>
              <a:buNone/>
            </a:pPr>
            <a:r>
              <a:rPr lang="en-US" sz="1000" b="1" dirty="0" smtClean="0"/>
              <a:t>___________________________________________________________________________________________________________________________</a:t>
            </a:r>
          </a:p>
          <a:p>
            <a:pPr marL="0" indent="0">
              <a:buClr>
                <a:srgbClr val="FF0000"/>
              </a:buClr>
              <a:buFont typeface="Wingdings" pitchFamily="2" charset="2"/>
              <a:buChar char="Ø"/>
            </a:pPr>
            <a:r>
              <a:rPr lang="en-US" sz="2400" b="1" dirty="0" smtClean="0"/>
              <a:t>Explain the proper procedure to load and unload safely.</a:t>
            </a:r>
          </a:p>
          <a:p>
            <a:pPr marL="0" indent="0">
              <a:buClr>
                <a:srgbClr val="FF0000"/>
              </a:buClr>
              <a:buNone/>
            </a:pPr>
            <a:r>
              <a:rPr lang="en-US" sz="1000" b="1" dirty="0" smtClean="0"/>
              <a:t>___________________________________________________________________________________________________________________________</a:t>
            </a:r>
          </a:p>
          <a:p>
            <a:pPr marL="0" indent="0">
              <a:buClr>
                <a:srgbClr val="FF0000"/>
              </a:buClr>
              <a:buFont typeface="Wingdings" pitchFamily="2" charset="2"/>
              <a:buChar char="Ø"/>
            </a:pPr>
            <a:r>
              <a:rPr lang="en-US" sz="2400" b="1" dirty="0" smtClean="0"/>
              <a:t>Refuel/Recharge forklift trucks safely </a:t>
            </a:r>
          </a:p>
          <a:p>
            <a:pPr marL="0" indent="0">
              <a:buClr>
                <a:srgbClr val="FF0000"/>
              </a:buClr>
              <a:buNone/>
            </a:pPr>
            <a:r>
              <a:rPr lang="en-US" sz="1000" b="1" dirty="0" smtClean="0"/>
              <a:t>___________________________________________________________________________________________________________________________</a:t>
            </a:r>
            <a:endParaRPr lang="en-US" sz="2800" b="1" dirty="0" smtClean="0"/>
          </a:p>
          <a:p>
            <a:pPr>
              <a:buClr>
                <a:srgbClr val="FF0000"/>
              </a:buClr>
              <a:buFont typeface="Wingdings" pitchFamily="2" charset="2"/>
              <a:buChar char="Ø"/>
            </a:pPr>
            <a:r>
              <a:rPr lang="en-US" sz="2800" b="1" dirty="0" smtClean="0"/>
              <a:t>Explain and perform methods to Handle awkward  loads</a:t>
            </a:r>
            <a:endParaRPr lang="en-US" sz="1600" b="1" dirty="0" smtClean="0"/>
          </a:p>
        </p:txBody>
      </p:sp>
      <p:sp>
        <p:nvSpPr>
          <p:cNvPr id="4" name="Title 3"/>
          <p:cNvSpPr>
            <a:spLocks noGrp="1"/>
          </p:cNvSpPr>
          <p:nvPr>
            <p:ph type="title"/>
          </p:nvPr>
        </p:nvSpPr>
        <p:spPr>
          <a:xfrm>
            <a:off x="1600200" y="-80665"/>
            <a:ext cx="61722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Course Objectives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p:cTn id="2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p:cTn id="31"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p:cTn id="37"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p:cTn id="43"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13" end="1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81000" y="1143000"/>
            <a:ext cx="8229600" cy="1143000"/>
          </a:xfrm>
        </p:spPr>
        <p:txBody>
          <a:bodyPr/>
          <a:lstStyle/>
          <a:p>
            <a:pPr eaLnBrk="1" hangingPunct="1"/>
            <a:r>
              <a:rPr lang="en-US" b="1" dirty="0" smtClean="0"/>
              <a:t>Safe Handling Of Fuels</a:t>
            </a:r>
          </a:p>
        </p:txBody>
      </p:sp>
      <p:sp>
        <p:nvSpPr>
          <p:cNvPr id="53251" name="Rectangle 3"/>
          <p:cNvSpPr>
            <a:spLocks noGrp="1" noChangeArrowheads="1"/>
          </p:cNvSpPr>
          <p:nvPr>
            <p:ph type="body" idx="1"/>
          </p:nvPr>
        </p:nvSpPr>
        <p:spPr>
          <a:xfrm>
            <a:off x="1066800" y="2743200"/>
            <a:ext cx="7812088" cy="3084513"/>
          </a:xfrm>
        </p:spPr>
        <p:txBody>
          <a:bodyPr/>
          <a:lstStyle/>
          <a:p>
            <a:pPr eaLnBrk="1" hangingPunct="1"/>
            <a:r>
              <a:rPr lang="en-US" dirty="0" smtClean="0"/>
              <a:t>Gasoline</a:t>
            </a:r>
          </a:p>
          <a:p>
            <a:pPr eaLnBrk="1" hangingPunct="1"/>
            <a:r>
              <a:rPr lang="en-US" dirty="0" smtClean="0"/>
              <a:t>Diesel Fuel</a:t>
            </a:r>
          </a:p>
          <a:p>
            <a:pPr eaLnBrk="1" hangingPunct="1"/>
            <a:r>
              <a:rPr lang="en-US" dirty="0" smtClean="0"/>
              <a:t>LPG </a:t>
            </a:r>
          </a:p>
          <a:p>
            <a:pPr eaLnBrk="1" hangingPunct="1"/>
            <a:r>
              <a:rPr lang="en-US" dirty="0" smtClean="0"/>
              <a:t>CNG</a:t>
            </a:r>
          </a:p>
          <a:p>
            <a:pPr eaLnBrk="1" hangingPunct="1"/>
            <a:r>
              <a:rPr lang="en-US" dirty="0" smtClean="0"/>
              <a:t>Electric (Storage Battery)</a:t>
            </a:r>
          </a:p>
        </p:txBody>
      </p:sp>
      <p:sp>
        <p:nvSpPr>
          <p:cNvPr id="53252" name="Text Box 4"/>
          <p:cNvSpPr txBox="1">
            <a:spLocks noChangeArrowheads="1"/>
          </p:cNvSpPr>
          <p:nvPr/>
        </p:nvSpPr>
        <p:spPr bwMode="auto">
          <a:xfrm>
            <a:off x="1143000" y="2057400"/>
            <a:ext cx="7467600" cy="579438"/>
          </a:xfrm>
          <a:prstGeom prst="rect">
            <a:avLst/>
          </a:prstGeom>
          <a:noFill/>
          <a:ln w="9525">
            <a:noFill/>
            <a:miter lim="800000"/>
            <a:headEnd/>
            <a:tailEnd/>
          </a:ln>
        </p:spPr>
        <p:txBody>
          <a:bodyPr>
            <a:spAutoFit/>
          </a:bodyPr>
          <a:lstStyle/>
          <a:p>
            <a:pPr algn="l">
              <a:spcBef>
                <a:spcPct val="50000"/>
              </a:spcBef>
            </a:pPr>
            <a:r>
              <a:rPr lang="en-US" sz="3200" u="sng" dirty="0"/>
              <a:t>What Powers These Lift Trucks????</a:t>
            </a:r>
          </a:p>
        </p:txBody>
      </p:sp>
      <p:pic>
        <p:nvPicPr>
          <p:cNvPr id="53253" name="Picture 5" descr="in00391_"/>
          <p:cNvPicPr>
            <a:picLocks noChangeAspect="1" noChangeArrowheads="1"/>
          </p:cNvPicPr>
          <p:nvPr/>
        </p:nvPicPr>
        <p:blipFill>
          <a:blip r:embed="rId2" cstate="print"/>
          <a:srcRect/>
          <a:stretch>
            <a:fillRect/>
          </a:stretch>
        </p:blipFill>
        <p:spPr bwMode="auto">
          <a:xfrm>
            <a:off x="5562600" y="2819400"/>
            <a:ext cx="1931988" cy="2362200"/>
          </a:xfrm>
          <a:prstGeom prst="rect">
            <a:avLst/>
          </a:prstGeom>
          <a:noFill/>
          <a:ln w="9525">
            <a:noFill/>
            <a:miter lim="800000"/>
            <a:headEnd/>
            <a:tailEnd/>
          </a:ln>
        </p:spPr>
      </p:pic>
      <p:sp>
        <p:nvSpPr>
          <p:cNvPr id="53254" name="Text Box 6"/>
          <p:cNvSpPr txBox="1">
            <a:spLocks noChangeArrowheads="1"/>
          </p:cNvSpPr>
          <p:nvPr/>
        </p:nvSpPr>
        <p:spPr bwMode="auto">
          <a:xfrm>
            <a:off x="457200" y="5791200"/>
            <a:ext cx="8305800" cy="850900"/>
          </a:xfrm>
          <a:prstGeom prst="rect">
            <a:avLst/>
          </a:prstGeom>
          <a:noFill/>
          <a:ln w="28575">
            <a:solidFill>
              <a:schemeClr val="hlink"/>
            </a:solidFill>
            <a:miter lim="800000"/>
            <a:headEnd/>
            <a:tailEnd/>
          </a:ln>
        </p:spPr>
        <p:txBody>
          <a:bodyPr>
            <a:spAutoFit/>
          </a:bodyPr>
          <a:lstStyle/>
          <a:p>
            <a:pPr algn="l">
              <a:spcBef>
                <a:spcPct val="50000"/>
              </a:spcBef>
            </a:pPr>
            <a:r>
              <a:rPr lang="en-US" sz="2400" b="1" dirty="0"/>
              <a:t>Read And Follow All Warnings And Safety Guidelines When Handling Any IC Fuels Or Industrial Batteries.</a:t>
            </a:r>
          </a:p>
        </p:txBody>
      </p:sp>
      <p:sp>
        <p:nvSpPr>
          <p:cNvPr id="7" name="Title 4"/>
          <p:cNvSpPr txBox="1">
            <a:spLocks/>
          </p:cNvSpPr>
          <p:nvPr/>
        </p:nvSpPr>
        <p:spPr>
          <a:xfrm>
            <a:off x="457200" y="384473"/>
            <a:ext cx="8229600" cy="923330"/>
          </a:xfrm>
          <a:prstGeom prst="rect">
            <a:avLst/>
          </a:prstGeom>
          <a:noFill/>
        </p:spPr>
        <p:txBody>
          <a:bodyPr vert="horz" wrap="squar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rPr>
              <a:t>Forklift Operation</a:t>
            </a:r>
            <a:endParaRPr kumimoji="0" lang="en-US" sz="54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b="1" dirty="0" smtClean="0"/>
              <a:t>LPG Fuel</a:t>
            </a:r>
          </a:p>
        </p:txBody>
      </p:sp>
      <p:sp>
        <p:nvSpPr>
          <p:cNvPr id="54275" name="Rectangle 3"/>
          <p:cNvSpPr>
            <a:spLocks noGrp="1" noChangeArrowheads="1"/>
          </p:cNvSpPr>
          <p:nvPr>
            <p:ph type="body" idx="1"/>
          </p:nvPr>
        </p:nvSpPr>
        <p:spPr>
          <a:xfrm>
            <a:off x="533400" y="1371600"/>
            <a:ext cx="8345488" cy="3276600"/>
          </a:xfrm>
        </p:spPr>
        <p:txBody>
          <a:bodyPr/>
          <a:lstStyle/>
          <a:p>
            <a:pPr eaLnBrk="1" hangingPunct="1">
              <a:buFontTx/>
              <a:buNone/>
            </a:pPr>
            <a:r>
              <a:rPr lang="en-US" dirty="0" smtClean="0"/>
              <a:t>-LPG stands for liquefied petroleum gas</a:t>
            </a:r>
          </a:p>
          <a:p>
            <a:pPr eaLnBrk="1" hangingPunct="1">
              <a:buFontTx/>
              <a:buNone/>
            </a:pPr>
            <a:r>
              <a:rPr lang="en-US" dirty="0" smtClean="0"/>
              <a:t>-It is refined from crude oil</a:t>
            </a:r>
          </a:p>
          <a:p>
            <a:pPr eaLnBrk="1" hangingPunct="1">
              <a:buFontTx/>
              <a:buNone/>
            </a:pPr>
            <a:r>
              <a:rPr lang="en-US" dirty="0" smtClean="0"/>
              <a:t>-Is extremely flammable</a:t>
            </a:r>
          </a:p>
          <a:p>
            <a:pPr eaLnBrk="1" hangingPunct="1">
              <a:buFontTx/>
              <a:buNone/>
            </a:pPr>
            <a:r>
              <a:rPr lang="en-US" dirty="0" smtClean="0"/>
              <a:t>-When in vapor form, it is heavier than air</a:t>
            </a:r>
          </a:p>
          <a:p>
            <a:pPr lvl="1" eaLnBrk="1" hangingPunct="1">
              <a:buFont typeface="Wingdings" pitchFamily="2" charset="2"/>
              <a:buNone/>
            </a:pPr>
            <a:endParaRPr lang="en-US" dirty="0" smtClean="0"/>
          </a:p>
        </p:txBody>
      </p:sp>
      <p:pic>
        <p:nvPicPr>
          <p:cNvPr id="54276" name="Picture 4" descr="LPG Filling"/>
          <p:cNvPicPr>
            <a:picLocks noChangeAspect="1" noChangeArrowheads="1"/>
          </p:cNvPicPr>
          <p:nvPr/>
        </p:nvPicPr>
        <p:blipFill>
          <a:blip r:embed="rId2" cstate="print"/>
          <a:srcRect/>
          <a:stretch>
            <a:fillRect/>
          </a:stretch>
        </p:blipFill>
        <p:spPr bwMode="auto">
          <a:xfrm>
            <a:off x="4800600" y="3829050"/>
            <a:ext cx="3733800" cy="2800350"/>
          </a:xfrm>
          <a:prstGeom prst="rect">
            <a:avLst/>
          </a:prstGeom>
          <a:noFill/>
          <a:ln w="9525">
            <a:noFill/>
            <a:miter lim="800000"/>
            <a:headEnd/>
            <a:tailEnd/>
          </a:ln>
        </p:spPr>
      </p:pic>
      <p:pic>
        <p:nvPicPr>
          <p:cNvPr id="54277" name="Picture 5" descr="LPG Flammable"/>
          <p:cNvPicPr>
            <a:picLocks noChangeAspect="1" noChangeArrowheads="1"/>
          </p:cNvPicPr>
          <p:nvPr/>
        </p:nvPicPr>
        <p:blipFill>
          <a:blip r:embed="rId3" cstate="print"/>
          <a:srcRect/>
          <a:stretch>
            <a:fillRect/>
          </a:stretch>
        </p:blipFill>
        <p:spPr bwMode="auto">
          <a:xfrm>
            <a:off x="457200" y="38862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b="1" dirty="0" smtClean="0"/>
              <a:t>LPG Fuel Tanks</a:t>
            </a:r>
          </a:p>
        </p:txBody>
      </p:sp>
      <p:sp>
        <p:nvSpPr>
          <p:cNvPr id="60419" name="Rectangle 3"/>
          <p:cNvSpPr>
            <a:spLocks noGrp="1" noChangeArrowheads="1"/>
          </p:cNvSpPr>
          <p:nvPr>
            <p:ph type="body" idx="1"/>
          </p:nvPr>
        </p:nvSpPr>
        <p:spPr/>
        <p:txBody>
          <a:bodyPr/>
          <a:lstStyle/>
          <a:p>
            <a:pPr eaLnBrk="1" hangingPunct="1"/>
            <a:r>
              <a:rPr lang="en-US" sz="2400" dirty="0" smtClean="0"/>
              <a:t>LPG storage tanks are either steel or aluminum construction</a:t>
            </a:r>
          </a:p>
          <a:p>
            <a:pPr eaLnBrk="1" hangingPunct="1"/>
            <a:r>
              <a:rPr lang="en-US" sz="2400" dirty="0" smtClean="0"/>
              <a:t>Different size tanks 20, 33.5, or 43.5 lb.</a:t>
            </a:r>
          </a:p>
        </p:txBody>
      </p:sp>
      <p:pic>
        <p:nvPicPr>
          <p:cNvPr id="60420" name="Picture 4" descr="LPG Tank"/>
          <p:cNvPicPr>
            <a:picLocks noChangeAspect="1" noChangeArrowheads="1"/>
          </p:cNvPicPr>
          <p:nvPr/>
        </p:nvPicPr>
        <p:blipFill>
          <a:blip r:embed="rId2" cstate="print"/>
          <a:srcRect/>
          <a:stretch>
            <a:fillRect/>
          </a:stretch>
        </p:blipFill>
        <p:spPr bwMode="auto">
          <a:xfrm>
            <a:off x="457200" y="2895600"/>
            <a:ext cx="3606800" cy="2705100"/>
          </a:xfrm>
          <a:prstGeom prst="rect">
            <a:avLst/>
          </a:prstGeom>
          <a:noFill/>
          <a:ln w="9525">
            <a:noFill/>
            <a:miter lim="800000"/>
            <a:headEnd/>
            <a:tailEnd/>
          </a:ln>
        </p:spPr>
      </p:pic>
      <p:pic>
        <p:nvPicPr>
          <p:cNvPr id="60421" name="Picture 5" descr="LP Tank Steel Const"/>
          <p:cNvPicPr>
            <a:picLocks noChangeAspect="1" noChangeArrowheads="1"/>
          </p:cNvPicPr>
          <p:nvPr/>
        </p:nvPicPr>
        <p:blipFill>
          <a:blip r:embed="rId3" cstate="print"/>
          <a:srcRect/>
          <a:stretch>
            <a:fillRect/>
          </a:stretch>
        </p:blipFill>
        <p:spPr bwMode="auto">
          <a:xfrm>
            <a:off x="4953000" y="2895600"/>
            <a:ext cx="3606800" cy="2705100"/>
          </a:xfrm>
          <a:prstGeom prst="rect">
            <a:avLst/>
          </a:prstGeom>
          <a:noFill/>
          <a:ln w="9525">
            <a:noFill/>
            <a:miter lim="800000"/>
            <a:headEnd/>
            <a:tailEnd/>
          </a:ln>
        </p:spPr>
      </p:pic>
      <p:sp>
        <p:nvSpPr>
          <p:cNvPr id="60422" name="Text Box 6"/>
          <p:cNvSpPr txBox="1">
            <a:spLocks noChangeArrowheads="1"/>
          </p:cNvSpPr>
          <p:nvPr/>
        </p:nvSpPr>
        <p:spPr bwMode="auto">
          <a:xfrm>
            <a:off x="1066800" y="5562600"/>
            <a:ext cx="2514600" cy="396875"/>
          </a:xfrm>
          <a:prstGeom prst="rect">
            <a:avLst/>
          </a:prstGeom>
          <a:noFill/>
          <a:ln w="9525">
            <a:noFill/>
            <a:miter lim="800000"/>
            <a:headEnd/>
            <a:tailEnd/>
          </a:ln>
        </p:spPr>
        <p:txBody>
          <a:bodyPr>
            <a:spAutoFit/>
          </a:bodyPr>
          <a:lstStyle/>
          <a:p>
            <a:pPr>
              <a:spcBef>
                <a:spcPct val="50000"/>
              </a:spcBef>
            </a:pPr>
            <a:r>
              <a:rPr lang="en-US" sz="2000" dirty="0"/>
              <a:t>Aluminum Tank</a:t>
            </a:r>
          </a:p>
        </p:txBody>
      </p:sp>
      <p:sp>
        <p:nvSpPr>
          <p:cNvPr id="60423" name="Text Box 7"/>
          <p:cNvSpPr txBox="1">
            <a:spLocks noChangeArrowheads="1"/>
          </p:cNvSpPr>
          <p:nvPr/>
        </p:nvSpPr>
        <p:spPr bwMode="auto">
          <a:xfrm>
            <a:off x="5715000" y="5562600"/>
            <a:ext cx="2057400" cy="396875"/>
          </a:xfrm>
          <a:prstGeom prst="rect">
            <a:avLst/>
          </a:prstGeom>
          <a:noFill/>
          <a:ln w="9525">
            <a:noFill/>
            <a:miter lim="800000"/>
            <a:headEnd/>
            <a:tailEnd/>
          </a:ln>
        </p:spPr>
        <p:txBody>
          <a:bodyPr>
            <a:spAutoFit/>
          </a:bodyPr>
          <a:lstStyle/>
          <a:p>
            <a:pPr>
              <a:spcBef>
                <a:spcPct val="50000"/>
              </a:spcBef>
            </a:pPr>
            <a:r>
              <a:rPr lang="en-US" sz="2000" dirty="0"/>
              <a:t>Steel Tank</a:t>
            </a:r>
          </a:p>
        </p:txBody>
      </p:sp>
      <p:sp>
        <p:nvSpPr>
          <p:cNvPr id="60424" name="Text Box 8"/>
          <p:cNvSpPr txBox="1">
            <a:spLocks noChangeArrowheads="1"/>
          </p:cNvSpPr>
          <p:nvPr/>
        </p:nvSpPr>
        <p:spPr bwMode="auto">
          <a:xfrm>
            <a:off x="609600" y="6019800"/>
            <a:ext cx="8077200" cy="457200"/>
          </a:xfrm>
          <a:prstGeom prst="rect">
            <a:avLst/>
          </a:prstGeom>
          <a:noFill/>
          <a:ln w="9525">
            <a:noFill/>
            <a:miter lim="800000"/>
            <a:headEnd/>
            <a:tailEnd/>
          </a:ln>
        </p:spPr>
        <p:txBody>
          <a:bodyPr>
            <a:spAutoFit/>
          </a:bodyPr>
          <a:lstStyle/>
          <a:p>
            <a:pPr algn="l">
              <a:spcBef>
                <a:spcPct val="50000"/>
              </a:spcBef>
            </a:pPr>
            <a:r>
              <a:rPr lang="en-US" sz="2400" b="1" dirty="0"/>
              <a:t>NOTE:</a:t>
            </a:r>
            <a:r>
              <a:rPr lang="en-US" sz="2400" dirty="0"/>
              <a:t> Remember to always use proper lifting techniques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14400" y="457200"/>
            <a:ext cx="8229600" cy="1143000"/>
          </a:xfrm>
        </p:spPr>
        <p:txBody>
          <a:bodyPr/>
          <a:lstStyle/>
          <a:p>
            <a:pPr eaLnBrk="1" hangingPunct="1"/>
            <a:r>
              <a:rPr lang="en-US" b="1" dirty="0" smtClean="0"/>
              <a:t>Storage Tank External Parts</a:t>
            </a:r>
          </a:p>
        </p:txBody>
      </p:sp>
      <p:pic>
        <p:nvPicPr>
          <p:cNvPr id="61443" name="Picture 3" descr="LPG Tank Top"/>
          <p:cNvPicPr>
            <a:picLocks noChangeAspect="1" noChangeArrowheads="1"/>
          </p:cNvPicPr>
          <p:nvPr/>
        </p:nvPicPr>
        <p:blipFill>
          <a:blip r:embed="rId2" cstate="print"/>
          <a:srcRect/>
          <a:stretch>
            <a:fillRect/>
          </a:stretch>
        </p:blipFill>
        <p:spPr bwMode="auto">
          <a:xfrm>
            <a:off x="2286000" y="2590800"/>
            <a:ext cx="4191000" cy="3143250"/>
          </a:xfrm>
          <a:prstGeom prst="rect">
            <a:avLst/>
          </a:prstGeom>
          <a:noFill/>
          <a:ln w="9525">
            <a:noFill/>
            <a:miter lim="800000"/>
            <a:headEnd/>
            <a:tailEnd/>
          </a:ln>
        </p:spPr>
      </p:pic>
      <p:sp>
        <p:nvSpPr>
          <p:cNvPr id="61444" name="Text Box 4"/>
          <p:cNvSpPr txBox="1">
            <a:spLocks noChangeArrowheads="1"/>
          </p:cNvSpPr>
          <p:nvPr/>
        </p:nvSpPr>
        <p:spPr bwMode="auto">
          <a:xfrm>
            <a:off x="3200400" y="6096000"/>
            <a:ext cx="3505200" cy="396875"/>
          </a:xfrm>
          <a:prstGeom prst="rect">
            <a:avLst/>
          </a:prstGeom>
          <a:noFill/>
          <a:ln w="9525">
            <a:noFill/>
            <a:miter lim="800000"/>
            <a:headEnd/>
            <a:tailEnd/>
          </a:ln>
        </p:spPr>
        <p:txBody>
          <a:bodyPr>
            <a:spAutoFit/>
          </a:bodyPr>
          <a:lstStyle/>
          <a:p>
            <a:pPr algn="l">
              <a:spcBef>
                <a:spcPct val="50000"/>
              </a:spcBef>
            </a:pPr>
            <a:r>
              <a:rPr lang="en-US" sz="2000" dirty="0"/>
              <a:t>Quick Fill Port</a:t>
            </a:r>
          </a:p>
        </p:txBody>
      </p:sp>
      <p:sp>
        <p:nvSpPr>
          <p:cNvPr id="61445" name="Text Box 5"/>
          <p:cNvSpPr txBox="1">
            <a:spLocks noChangeArrowheads="1"/>
          </p:cNvSpPr>
          <p:nvPr/>
        </p:nvSpPr>
        <p:spPr bwMode="auto">
          <a:xfrm>
            <a:off x="5334000" y="6096000"/>
            <a:ext cx="2667000" cy="396875"/>
          </a:xfrm>
          <a:prstGeom prst="rect">
            <a:avLst/>
          </a:prstGeom>
          <a:noFill/>
          <a:ln w="9525">
            <a:noFill/>
            <a:miter lim="800000"/>
            <a:headEnd/>
            <a:tailEnd/>
          </a:ln>
        </p:spPr>
        <p:txBody>
          <a:bodyPr>
            <a:spAutoFit/>
          </a:bodyPr>
          <a:lstStyle/>
          <a:p>
            <a:pPr algn="l">
              <a:spcBef>
                <a:spcPct val="50000"/>
              </a:spcBef>
            </a:pPr>
            <a:r>
              <a:rPr lang="en-US" sz="2000" dirty="0"/>
              <a:t>Fuel Gauge</a:t>
            </a:r>
          </a:p>
        </p:txBody>
      </p:sp>
      <p:sp>
        <p:nvSpPr>
          <p:cNvPr id="61446" name="Line 6"/>
          <p:cNvSpPr>
            <a:spLocks noChangeShapeType="1"/>
          </p:cNvSpPr>
          <p:nvPr/>
        </p:nvSpPr>
        <p:spPr bwMode="auto">
          <a:xfrm flipH="1" flipV="1">
            <a:off x="4191000" y="4419600"/>
            <a:ext cx="1676400" cy="1676400"/>
          </a:xfrm>
          <a:prstGeom prst="line">
            <a:avLst/>
          </a:prstGeom>
          <a:noFill/>
          <a:ln w="28575">
            <a:solidFill>
              <a:schemeClr val="hlink"/>
            </a:solidFill>
            <a:miter lim="800000"/>
            <a:headEnd/>
            <a:tailEnd type="triangle" w="med" len="med"/>
          </a:ln>
        </p:spPr>
        <p:txBody>
          <a:bodyPr wrap="none"/>
          <a:lstStyle/>
          <a:p>
            <a:endParaRPr lang="en-US" dirty="0"/>
          </a:p>
        </p:txBody>
      </p:sp>
      <p:sp>
        <p:nvSpPr>
          <p:cNvPr id="61447" name="Line 7"/>
          <p:cNvSpPr>
            <a:spLocks noChangeShapeType="1"/>
          </p:cNvSpPr>
          <p:nvPr/>
        </p:nvSpPr>
        <p:spPr bwMode="auto">
          <a:xfrm flipV="1">
            <a:off x="4114800" y="5257800"/>
            <a:ext cx="0" cy="762000"/>
          </a:xfrm>
          <a:prstGeom prst="line">
            <a:avLst/>
          </a:prstGeom>
          <a:noFill/>
          <a:ln w="28575">
            <a:solidFill>
              <a:schemeClr val="hlink"/>
            </a:solidFill>
            <a:miter lim="800000"/>
            <a:headEnd/>
            <a:tailEnd type="triangle" w="med" len="med"/>
          </a:ln>
        </p:spPr>
        <p:txBody>
          <a:bodyPr wrap="none"/>
          <a:lstStyle/>
          <a:p>
            <a:endParaRPr lang="en-US" dirty="0"/>
          </a:p>
        </p:txBody>
      </p:sp>
      <p:sp>
        <p:nvSpPr>
          <p:cNvPr id="61448" name="Text Box 8"/>
          <p:cNvSpPr txBox="1">
            <a:spLocks noChangeArrowheads="1"/>
          </p:cNvSpPr>
          <p:nvPr/>
        </p:nvSpPr>
        <p:spPr bwMode="auto">
          <a:xfrm>
            <a:off x="6781800" y="3276600"/>
            <a:ext cx="2590800" cy="701675"/>
          </a:xfrm>
          <a:prstGeom prst="rect">
            <a:avLst/>
          </a:prstGeom>
          <a:noFill/>
          <a:ln w="9525">
            <a:noFill/>
            <a:miter lim="800000"/>
            <a:headEnd/>
            <a:tailEnd/>
          </a:ln>
        </p:spPr>
        <p:txBody>
          <a:bodyPr>
            <a:spAutoFit/>
          </a:bodyPr>
          <a:lstStyle/>
          <a:p>
            <a:pPr algn="l">
              <a:spcBef>
                <a:spcPct val="50000"/>
              </a:spcBef>
            </a:pPr>
            <a:r>
              <a:rPr lang="en-US" sz="2000" dirty="0"/>
              <a:t>Liquid Discharge  Port</a:t>
            </a:r>
          </a:p>
        </p:txBody>
      </p:sp>
      <p:sp>
        <p:nvSpPr>
          <p:cNvPr id="61449" name="Text Box 9"/>
          <p:cNvSpPr txBox="1">
            <a:spLocks noChangeArrowheads="1"/>
          </p:cNvSpPr>
          <p:nvPr/>
        </p:nvSpPr>
        <p:spPr bwMode="auto">
          <a:xfrm>
            <a:off x="1524000" y="1981200"/>
            <a:ext cx="3200400" cy="396875"/>
          </a:xfrm>
          <a:prstGeom prst="rect">
            <a:avLst/>
          </a:prstGeom>
          <a:noFill/>
          <a:ln w="9525">
            <a:noFill/>
            <a:miter lim="800000"/>
            <a:headEnd/>
            <a:tailEnd/>
          </a:ln>
        </p:spPr>
        <p:txBody>
          <a:bodyPr>
            <a:spAutoFit/>
          </a:bodyPr>
          <a:lstStyle/>
          <a:p>
            <a:pPr algn="l">
              <a:spcBef>
                <a:spcPct val="50000"/>
              </a:spcBef>
            </a:pPr>
            <a:r>
              <a:rPr lang="en-US" sz="2000" dirty="0"/>
              <a:t>Pressure Relief Valve</a:t>
            </a:r>
          </a:p>
        </p:txBody>
      </p:sp>
      <p:sp>
        <p:nvSpPr>
          <p:cNvPr id="61450" name="Line 10"/>
          <p:cNvSpPr>
            <a:spLocks noChangeShapeType="1"/>
          </p:cNvSpPr>
          <p:nvPr/>
        </p:nvSpPr>
        <p:spPr bwMode="auto">
          <a:xfrm>
            <a:off x="3581400" y="2362200"/>
            <a:ext cx="457200" cy="1066800"/>
          </a:xfrm>
          <a:prstGeom prst="line">
            <a:avLst/>
          </a:prstGeom>
          <a:noFill/>
          <a:ln w="28575">
            <a:solidFill>
              <a:schemeClr val="hlink"/>
            </a:solidFill>
            <a:miter lim="800000"/>
            <a:headEnd/>
            <a:tailEnd type="triangle" w="med" len="med"/>
          </a:ln>
        </p:spPr>
        <p:txBody>
          <a:bodyPr wrap="none"/>
          <a:lstStyle/>
          <a:p>
            <a:endParaRPr lang="en-US" dirty="0"/>
          </a:p>
        </p:txBody>
      </p:sp>
      <p:sp>
        <p:nvSpPr>
          <p:cNvPr id="61451" name="Text Box 11"/>
          <p:cNvSpPr txBox="1">
            <a:spLocks noChangeArrowheads="1"/>
          </p:cNvSpPr>
          <p:nvPr/>
        </p:nvSpPr>
        <p:spPr bwMode="auto">
          <a:xfrm>
            <a:off x="152400" y="2743200"/>
            <a:ext cx="2209800" cy="396875"/>
          </a:xfrm>
          <a:prstGeom prst="rect">
            <a:avLst/>
          </a:prstGeom>
          <a:noFill/>
          <a:ln w="9525">
            <a:noFill/>
            <a:miter lim="800000"/>
            <a:headEnd/>
            <a:tailEnd/>
          </a:ln>
        </p:spPr>
        <p:txBody>
          <a:bodyPr>
            <a:spAutoFit/>
          </a:bodyPr>
          <a:lstStyle/>
          <a:p>
            <a:pPr algn="l">
              <a:spcBef>
                <a:spcPct val="50000"/>
              </a:spcBef>
            </a:pPr>
            <a:r>
              <a:rPr lang="en-US" sz="2000" dirty="0"/>
              <a:t>80% Fill Valve</a:t>
            </a:r>
          </a:p>
        </p:txBody>
      </p:sp>
      <p:sp>
        <p:nvSpPr>
          <p:cNvPr id="61452" name="Line 12"/>
          <p:cNvSpPr>
            <a:spLocks noChangeShapeType="1"/>
          </p:cNvSpPr>
          <p:nvPr/>
        </p:nvSpPr>
        <p:spPr bwMode="auto">
          <a:xfrm>
            <a:off x="1905000" y="3048000"/>
            <a:ext cx="1752600" cy="533400"/>
          </a:xfrm>
          <a:prstGeom prst="line">
            <a:avLst/>
          </a:prstGeom>
          <a:noFill/>
          <a:ln w="28575">
            <a:solidFill>
              <a:schemeClr val="hlink"/>
            </a:solidFill>
            <a:miter lim="800000"/>
            <a:headEnd/>
            <a:tailEnd type="triangle" w="med" len="med"/>
          </a:ln>
        </p:spPr>
        <p:txBody>
          <a:bodyPr wrap="none"/>
          <a:lstStyle/>
          <a:p>
            <a:endParaRPr lang="en-US" dirty="0"/>
          </a:p>
        </p:txBody>
      </p:sp>
      <p:sp>
        <p:nvSpPr>
          <p:cNvPr id="61453" name="Text Box 13"/>
          <p:cNvSpPr txBox="1">
            <a:spLocks noChangeArrowheads="1"/>
          </p:cNvSpPr>
          <p:nvPr/>
        </p:nvSpPr>
        <p:spPr bwMode="auto">
          <a:xfrm>
            <a:off x="152400" y="4572000"/>
            <a:ext cx="2133600" cy="701675"/>
          </a:xfrm>
          <a:prstGeom prst="rect">
            <a:avLst/>
          </a:prstGeom>
          <a:noFill/>
          <a:ln w="9525">
            <a:noFill/>
            <a:miter lim="800000"/>
            <a:headEnd/>
            <a:tailEnd/>
          </a:ln>
        </p:spPr>
        <p:txBody>
          <a:bodyPr>
            <a:spAutoFit/>
          </a:bodyPr>
          <a:lstStyle/>
          <a:p>
            <a:pPr algn="l">
              <a:spcBef>
                <a:spcPct val="50000"/>
              </a:spcBef>
            </a:pPr>
            <a:r>
              <a:rPr lang="en-US" sz="2000" dirty="0"/>
              <a:t>Vapor Discharge Port</a:t>
            </a:r>
          </a:p>
        </p:txBody>
      </p:sp>
      <p:sp>
        <p:nvSpPr>
          <p:cNvPr id="61454" name="Line 14"/>
          <p:cNvSpPr>
            <a:spLocks noChangeShapeType="1"/>
          </p:cNvSpPr>
          <p:nvPr/>
        </p:nvSpPr>
        <p:spPr bwMode="auto">
          <a:xfrm flipV="1">
            <a:off x="2057400" y="4267200"/>
            <a:ext cx="1295400" cy="609600"/>
          </a:xfrm>
          <a:prstGeom prst="line">
            <a:avLst/>
          </a:prstGeom>
          <a:noFill/>
          <a:ln w="28575">
            <a:solidFill>
              <a:schemeClr val="hlink"/>
            </a:solidFill>
            <a:miter lim="800000"/>
            <a:headEnd/>
            <a:tailEnd type="triangle" w="med" len="med"/>
          </a:ln>
        </p:spPr>
        <p:txBody>
          <a:bodyPr wrap="none"/>
          <a:lstStyle/>
          <a:p>
            <a:endParaRPr lang="en-US" dirty="0"/>
          </a:p>
        </p:txBody>
      </p:sp>
      <p:sp>
        <p:nvSpPr>
          <p:cNvPr id="61455" name="Line 15"/>
          <p:cNvSpPr>
            <a:spLocks noChangeShapeType="1"/>
          </p:cNvSpPr>
          <p:nvPr/>
        </p:nvSpPr>
        <p:spPr bwMode="auto">
          <a:xfrm flipH="1">
            <a:off x="5105400" y="3886200"/>
            <a:ext cx="1828800" cy="381000"/>
          </a:xfrm>
          <a:prstGeom prst="line">
            <a:avLst/>
          </a:prstGeom>
          <a:noFill/>
          <a:ln w="28575">
            <a:solidFill>
              <a:schemeClr val="hlink"/>
            </a:solidFill>
            <a:miter lim="800000"/>
            <a:headEnd/>
            <a:tailEnd type="triangle" w="med" len="med"/>
          </a:ln>
        </p:spPr>
        <p:txBody>
          <a:bodyPr wrap="none"/>
          <a:lstStyle/>
          <a:p>
            <a:endParaRPr lang="en-US" dirty="0"/>
          </a:p>
        </p:txBody>
      </p:sp>
      <p:pic>
        <p:nvPicPr>
          <p:cNvPr id="61456" name="Picture 16" descr="msotw9_temp0"/>
          <p:cNvPicPr>
            <a:picLocks noChangeAspect="1" noChangeArrowheads="1"/>
          </p:cNvPicPr>
          <p:nvPr/>
        </p:nvPicPr>
        <p:blipFill>
          <a:blip r:embed="rId3" cstate="print"/>
          <a:srcRect/>
          <a:stretch>
            <a:fillRect/>
          </a:stretch>
        </p:blipFill>
        <p:spPr bwMode="auto">
          <a:xfrm>
            <a:off x="6654800" y="3962400"/>
            <a:ext cx="2489200"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350963" y="685800"/>
            <a:ext cx="7793037" cy="1143000"/>
          </a:xfrm>
        </p:spPr>
        <p:txBody>
          <a:bodyPr/>
          <a:lstStyle/>
          <a:p>
            <a:pPr eaLnBrk="1" hangingPunct="1"/>
            <a:r>
              <a:rPr lang="en-US" b="1" dirty="0" smtClean="0"/>
              <a:t>Be Aware Of Carbon Monoxide</a:t>
            </a:r>
            <a:r>
              <a:rPr lang="en-US" dirty="0" smtClean="0"/>
              <a:t> </a:t>
            </a:r>
          </a:p>
        </p:txBody>
      </p:sp>
      <p:pic>
        <p:nvPicPr>
          <p:cNvPr id="24579" name="Picture 3" descr="msotw9_temp0"/>
          <p:cNvPicPr>
            <a:picLocks noChangeAspect="1" noChangeArrowheads="1"/>
          </p:cNvPicPr>
          <p:nvPr/>
        </p:nvPicPr>
        <p:blipFill>
          <a:blip r:embed="rId4" cstate="print"/>
          <a:srcRect/>
          <a:stretch>
            <a:fillRect/>
          </a:stretch>
        </p:blipFill>
        <p:spPr bwMode="auto">
          <a:xfrm>
            <a:off x="152400" y="2362200"/>
            <a:ext cx="3048000" cy="4267200"/>
          </a:xfrm>
          <a:prstGeom prst="rect">
            <a:avLst/>
          </a:prstGeom>
          <a:noFill/>
          <a:ln w="9525">
            <a:noFill/>
            <a:miter lim="800000"/>
            <a:headEnd/>
            <a:tailEnd/>
          </a:ln>
        </p:spPr>
      </p:pic>
      <p:pic>
        <p:nvPicPr>
          <p:cNvPr id="66564" name="Picture 4" descr="Flgpirat"/>
          <p:cNvPicPr>
            <a:picLocks noChangeAspect="1" noChangeArrowheads="1"/>
          </p:cNvPicPr>
          <p:nvPr/>
        </p:nvPicPr>
        <p:blipFill>
          <a:blip r:embed="rId5" cstate="print"/>
          <a:srcRect/>
          <a:stretch>
            <a:fillRect/>
          </a:stretch>
        </p:blipFill>
        <p:spPr bwMode="auto">
          <a:xfrm>
            <a:off x="304800" y="304800"/>
            <a:ext cx="1378194" cy="1447800"/>
          </a:xfrm>
          <a:prstGeom prst="rect">
            <a:avLst/>
          </a:prstGeom>
          <a:noFill/>
          <a:ln w="9525">
            <a:noFill/>
            <a:miter lim="800000"/>
            <a:headEnd/>
            <a:tailEnd/>
          </a:ln>
        </p:spPr>
      </p:pic>
      <p:sp>
        <p:nvSpPr>
          <p:cNvPr id="24581" name="Text Box 5"/>
          <p:cNvSpPr txBox="1">
            <a:spLocks noChangeArrowheads="1"/>
          </p:cNvSpPr>
          <p:nvPr/>
        </p:nvSpPr>
        <p:spPr bwMode="auto">
          <a:xfrm>
            <a:off x="3733800" y="2209800"/>
            <a:ext cx="5181600" cy="701675"/>
          </a:xfrm>
          <a:prstGeom prst="rect">
            <a:avLst/>
          </a:prstGeom>
          <a:noFill/>
          <a:ln w="9525">
            <a:noFill/>
            <a:miter lim="800000"/>
            <a:headEnd/>
            <a:tailEnd/>
          </a:ln>
        </p:spPr>
        <p:txBody>
          <a:bodyPr wrap="square">
            <a:spAutoFit/>
          </a:bodyPr>
          <a:lstStyle/>
          <a:p>
            <a:pPr algn="l">
              <a:spcBef>
                <a:spcPct val="50000"/>
              </a:spcBef>
            </a:pPr>
            <a:r>
              <a:rPr lang="en-US" sz="2000" dirty="0"/>
              <a:t>Carbon monoxide (CO) is a colorless, tasteless, and odorless gas.  </a:t>
            </a:r>
          </a:p>
        </p:txBody>
      </p:sp>
      <p:sp>
        <p:nvSpPr>
          <p:cNvPr id="24582" name="Text Box 6"/>
          <p:cNvSpPr txBox="1">
            <a:spLocks noChangeArrowheads="1"/>
          </p:cNvSpPr>
          <p:nvPr/>
        </p:nvSpPr>
        <p:spPr bwMode="auto">
          <a:xfrm>
            <a:off x="3733800" y="5486400"/>
            <a:ext cx="4953000" cy="1006475"/>
          </a:xfrm>
          <a:prstGeom prst="rect">
            <a:avLst/>
          </a:prstGeom>
          <a:noFill/>
          <a:ln w="9525">
            <a:noFill/>
            <a:miter lim="800000"/>
            <a:headEnd/>
            <a:tailEnd/>
          </a:ln>
        </p:spPr>
        <p:txBody>
          <a:bodyPr wrap="square">
            <a:spAutoFit/>
          </a:bodyPr>
          <a:lstStyle/>
          <a:p>
            <a:pPr algn="l">
              <a:spcBef>
                <a:spcPct val="50000"/>
              </a:spcBef>
            </a:pPr>
            <a:r>
              <a:rPr lang="en-US" sz="2000" dirty="0"/>
              <a:t>Carbon monoxide is slightly lighter than air, but during hot humid weather, when there is little or no movement of air, CO may not rise.</a:t>
            </a:r>
          </a:p>
        </p:txBody>
      </p:sp>
      <p:sp>
        <p:nvSpPr>
          <p:cNvPr id="24583" name="Text Box 7"/>
          <p:cNvSpPr txBox="1">
            <a:spLocks noChangeArrowheads="1"/>
          </p:cNvSpPr>
          <p:nvPr/>
        </p:nvSpPr>
        <p:spPr bwMode="auto">
          <a:xfrm>
            <a:off x="3657600" y="4114800"/>
            <a:ext cx="5181600" cy="396875"/>
          </a:xfrm>
          <a:prstGeom prst="rect">
            <a:avLst/>
          </a:prstGeom>
          <a:noFill/>
          <a:ln w="9525">
            <a:noFill/>
            <a:miter lim="800000"/>
            <a:headEnd/>
            <a:tailEnd/>
          </a:ln>
        </p:spPr>
        <p:txBody>
          <a:bodyPr wrap="square">
            <a:spAutoFit/>
          </a:bodyPr>
          <a:lstStyle/>
          <a:p>
            <a:pPr algn="l">
              <a:spcBef>
                <a:spcPct val="50000"/>
              </a:spcBef>
            </a:pPr>
            <a:r>
              <a:rPr lang="en-US" sz="2000" dirty="0"/>
              <a:t>Any fossil fuel when burned can create CO</a:t>
            </a:r>
          </a:p>
        </p:txBody>
      </p:sp>
      <p:sp>
        <p:nvSpPr>
          <p:cNvPr id="24584" name="Text Box 8"/>
          <p:cNvSpPr txBox="1">
            <a:spLocks noChangeArrowheads="1"/>
          </p:cNvSpPr>
          <p:nvPr/>
        </p:nvSpPr>
        <p:spPr bwMode="auto">
          <a:xfrm>
            <a:off x="3657600" y="4648200"/>
            <a:ext cx="5334000" cy="701675"/>
          </a:xfrm>
          <a:prstGeom prst="rect">
            <a:avLst/>
          </a:prstGeom>
          <a:noFill/>
          <a:ln w="9525">
            <a:noFill/>
            <a:miter lim="800000"/>
            <a:headEnd/>
            <a:tailEnd/>
          </a:ln>
        </p:spPr>
        <p:txBody>
          <a:bodyPr wrap="square">
            <a:spAutoFit/>
          </a:bodyPr>
          <a:lstStyle/>
          <a:p>
            <a:pPr algn="l">
              <a:spcBef>
                <a:spcPct val="50000"/>
              </a:spcBef>
            </a:pPr>
            <a:r>
              <a:rPr lang="en-US" sz="2000" dirty="0"/>
              <a:t>CO results from incomplete combustion of fossil fuels</a:t>
            </a:r>
          </a:p>
        </p:txBody>
      </p:sp>
      <p:sp>
        <p:nvSpPr>
          <p:cNvPr id="24585" name="Text Box 9"/>
          <p:cNvSpPr txBox="1">
            <a:spLocks noChangeArrowheads="1"/>
          </p:cNvSpPr>
          <p:nvPr/>
        </p:nvSpPr>
        <p:spPr bwMode="auto">
          <a:xfrm>
            <a:off x="3581400" y="2971800"/>
            <a:ext cx="5334000" cy="1006475"/>
          </a:xfrm>
          <a:prstGeom prst="rect">
            <a:avLst/>
          </a:prstGeom>
          <a:noFill/>
          <a:ln w="9525">
            <a:noFill/>
            <a:miter lim="800000"/>
            <a:headEnd/>
            <a:tailEnd/>
          </a:ln>
        </p:spPr>
        <p:txBody>
          <a:bodyPr wrap="square">
            <a:spAutoFit/>
          </a:bodyPr>
          <a:lstStyle/>
          <a:p>
            <a:pPr algn="l">
              <a:spcBef>
                <a:spcPct val="50000"/>
              </a:spcBef>
            </a:pPr>
            <a:r>
              <a:rPr lang="en-US" sz="2000" dirty="0"/>
              <a:t>Causes headache, drowsiness, and nausea.  When these symptoms are disregarded, unconsciousness and death may result.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457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MS910220427.WAV"/>
                                        </p:tgtEl>
                                      </p:cMediaNode>
                                    </p:audio>
                                  </p:subTnLst>
                                </p:cTn>
                              </p:par>
                              <p:par>
                                <p:cTn id="7" presetID="2" presetClass="entr" presetSubtype="2" fill="hold" grpId="0" nodeType="withEffect">
                                  <p:stCondLst>
                                    <p:cond delay="0"/>
                                  </p:stCondLst>
                                  <p:childTnLst>
                                    <p:set>
                                      <p:cBhvr>
                                        <p:cTn id="8" dur="1" fill="hold">
                                          <p:stCondLst>
                                            <p:cond delay="0"/>
                                          </p:stCondLst>
                                        </p:cTn>
                                        <p:tgtEl>
                                          <p:spTgt spid="24581"/>
                                        </p:tgtEl>
                                        <p:attrNameLst>
                                          <p:attrName>style.visibility</p:attrName>
                                        </p:attrNameLst>
                                      </p:cBhvr>
                                      <p:to>
                                        <p:strVal val="visible"/>
                                      </p:to>
                                    </p:set>
                                    <p:anim calcmode="lin" valueType="num">
                                      <p:cBhvr additive="base">
                                        <p:cTn id="9" dur="500" fill="hold"/>
                                        <p:tgtEl>
                                          <p:spTgt spid="24581"/>
                                        </p:tgtEl>
                                        <p:attrNameLst>
                                          <p:attrName>ppt_x</p:attrName>
                                        </p:attrNameLst>
                                      </p:cBhvr>
                                      <p:tavLst>
                                        <p:tav tm="0">
                                          <p:val>
                                            <p:strVal val="1+#ppt_w/2"/>
                                          </p:val>
                                        </p:tav>
                                        <p:tav tm="100000">
                                          <p:val>
                                            <p:strVal val="#ppt_x"/>
                                          </p:val>
                                        </p:tav>
                                      </p:tavLst>
                                    </p:anim>
                                    <p:anim calcmode="lin" valueType="num">
                                      <p:cBhvr additive="base">
                                        <p:cTn id="10" dur="500" fill="hold"/>
                                        <p:tgtEl>
                                          <p:spTgt spid="2458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24585"/>
                                        </p:tgtEl>
                                        <p:attrNameLst>
                                          <p:attrName>style.visibility</p:attrName>
                                        </p:attrNameLst>
                                      </p:cBhvr>
                                      <p:to>
                                        <p:strVal val="visible"/>
                                      </p:to>
                                    </p:set>
                                    <p:anim calcmode="lin" valueType="num">
                                      <p:cBhvr additive="base">
                                        <p:cTn id="15" dur="500" fill="hold"/>
                                        <p:tgtEl>
                                          <p:spTgt spid="24585"/>
                                        </p:tgtEl>
                                        <p:attrNameLst>
                                          <p:attrName>ppt_x</p:attrName>
                                        </p:attrNameLst>
                                      </p:cBhvr>
                                      <p:tavLst>
                                        <p:tav tm="0">
                                          <p:val>
                                            <p:strVal val="1+#ppt_w/2"/>
                                          </p:val>
                                        </p:tav>
                                        <p:tav tm="100000">
                                          <p:val>
                                            <p:strVal val="#ppt_x"/>
                                          </p:val>
                                        </p:tav>
                                      </p:tavLst>
                                    </p:anim>
                                    <p:anim calcmode="lin" valueType="num">
                                      <p:cBhvr additive="base">
                                        <p:cTn id="16" dur="500" fill="hold"/>
                                        <p:tgtEl>
                                          <p:spTgt spid="2458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4583"/>
                                        </p:tgtEl>
                                        <p:attrNameLst>
                                          <p:attrName>style.visibility</p:attrName>
                                        </p:attrNameLst>
                                      </p:cBhvr>
                                      <p:to>
                                        <p:strVal val="visible"/>
                                      </p:to>
                                    </p:set>
                                    <p:anim calcmode="lin" valueType="num">
                                      <p:cBhvr additive="base">
                                        <p:cTn id="21" dur="500" fill="hold"/>
                                        <p:tgtEl>
                                          <p:spTgt spid="24583"/>
                                        </p:tgtEl>
                                        <p:attrNameLst>
                                          <p:attrName>ppt_x</p:attrName>
                                        </p:attrNameLst>
                                      </p:cBhvr>
                                      <p:tavLst>
                                        <p:tav tm="0">
                                          <p:val>
                                            <p:strVal val="1+#ppt_w/2"/>
                                          </p:val>
                                        </p:tav>
                                        <p:tav tm="100000">
                                          <p:val>
                                            <p:strVal val="#ppt_x"/>
                                          </p:val>
                                        </p:tav>
                                      </p:tavLst>
                                    </p:anim>
                                    <p:anim calcmode="lin" valueType="num">
                                      <p:cBhvr additive="base">
                                        <p:cTn id="22" dur="500" fill="hold"/>
                                        <p:tgtEl>
                                          <p:spTgt spid="2458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4584"/>
                                        </p:tgtEl>
                                        <p:attrNameLst>
                                          <p:attrName>style.visibility</p:attrName>
                                        </p:attrNameLst>
                                      </p:cBhvr>
                                      <p:to>
                                        <p:strVal val="visible"/>
                                      </p:to>
                                    </p:set>
                                    <p:anim calcmode="lin" valueType="num">
                                      <p:cBhvr additive="base">
                                        <p:cTn id="27" dur="500" fill="hold"/>
                                        <p:tgtEl>
                                          <p:spTgt spid="24584"/>
                                        </p:tgtEl>
                                        <p:attrNameLst>
                                          <p:attrName>ppt_x</p:attrName>
                                        </p:attrNameLst>
                                      </p:cBhvr>
                                      <p:tavLst>
                                        <p:tav tm="0">
                                          <p:val>
                                            <p:strVal val="1+#ppt_w/2"/>
                                          </p:val>
                                        </p:tav>
                                        <p:tav tm="100000">
                                          <p:val>
                                            <p:strVal val="#ppt_x"/>
                                          </p:val>
                                        </p:tav>
                                      </p:tavLst>
                                    </p:anim>
                                    <p:anim calcmode="lin" valueType="num">
                                      <p:cBhvr additive="base">
                                        <p:cTn id="28" dur="500" fill="hold"/>
                                        <p:tgtEl>
                                          <p:spTgt spid="245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4582"/>
                                        </p:tgtEl>
                                        <p:attrNameLst>
                                          <p:attrName>style.visibility</p:attrName>
                                        </p:attrNameLst>
                                      </p:cBhvr>
                                      <p:to>
                                        <p:strVal val="visible"/>
                                      </p:to>
                                    </p:set>
                                    <p:anim calcmode="lin" valueType="num">
                                      <p:cBhvr additive="base">
                                        <p:cTn id="33" dur="500" fill="hold"/>
                                        <p:tgtEl>
                                          <p:spTgt spid="24582"/>
                                        </p:tgtEl>
                                        <p:attrNameLst>
                                          <p:attrName>ppt_x</p:attrName>
                                        </p:attrNameLst>
                                      </p:cBhvr>
                                      <p:tavLst>
                                        <p:tav tm="0">
                                          <p:val>
                                            <p:strVal val="1+#ppt_w/2"/>
                                          </p:val>
                                        </p:tav>
                                        <p:tav tm="100000">
                                          <p:val>
                                            <p:strVal val="#ppt_x"/>
                                          </p:val>
                                        </p:tav>
                                      </p:tavLst>
                                    </p:anim>
                                    <p:anim calcmode="lin" valueType="num">
                                      <p:cBhvr additive="base">
                                        <p:cTn id="34" dur="500" fill="hold"/>
                                        <p:tgtEl>
                                          <p:spTgt spid="2458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utoUpdateAnimBg="0"/>
      <p:bldP spid="24582" grpId="0" autoUpdateAnimBg="0"/>
      <p:bldP spid="24583" grpId="0" autoUpdateAnimBg="0"/>
      <p:bldP spid="24584" grpId="0" autoUpdateAnimBg="0"/>
      <p:bldP spid="2458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b="1" dirty="0" smtClean="0"/>
              <a:t>Battery Hazards</a:t>
            </a:r>
          </a:p>
        </p:txBody>
      </p:sp>
      <p:sp>
        <p:nvSpPr>
          <p:cNvPr id="70659" name="Text Box 3"/>
          <p:cNvSpPr txBox="1">
            <a:spLocks noChangeArrowheads="1"/>
          </p:cNvSpPr>
          <p:nvPr/>
        </p:nvSpPr>
        <p:spPr bwMode="auto">
          <a:xfrm>
            <a:off x="0" y="1371600"/>
            <a:ext cx="8229600" cy="3831818"/>
          </a:xfrm>
          <a:prstGeom prst="rect">
            <a:avLst/>
          </a:prstGeom>
          <a:noFill/>
          <a:ln w="9525">
            <a:noFill/>
            <a:miter lim="800000"/>
            <a:headEnd/>
            <a:tailEnd/>
          </a:ln>
        </p:spPr>
        <p:txBody>
          <a:bodyPr wrap="square">
            <a:spAutoFit/>
          </a:bodyPr>
          <a:lstStyle/>
          <a:p>
            <a:pPr algn="l" eaLnBrk="0" hangingPunct="0">
              <a:spcBef>
                <a:spcPct val="50000"/>
              </a:spcBef>
            </a:pPr>
            <a:r>
              <a:rPr lang="en-US" sz="2400" dirty="0">
                <a:latin typeface="Arial" pitchFamily="34" charset="0"/>
              </a:rPr>
              <a:t>The </a:t>
            </a:r>
            <a:r>
              <a:rPr lang="en-US" sz="2400" b="1" dirty="0" smtClean="0">
                <a:latin typeface="Arial" pitchFamily="34" charset="0"/>
              </a:rPr>
              <a:t>FOUR</a:t>
            </a:r>
            <a:r>
              <a:rPr lang="en-US" sz="2400" dirty="0" smtClean="0">
                <a:latin typeface="Arial" pitchFamily="34" charset="0"/>
              </a:rPr>
              <a:t> main </a:t>
            </a:r>
            <a:r>
              <a:rPr lang="en-US" sz="2400" dirty="0">
                <a:latin typeface="Arial" pitchFamily="34" charset="0"/>
              </a:rPr>
              <a:t>hazards </a:t>
            </a:r>
            <a:r>
              <a:rPr lang="en-US" sz="2400" dirty="0" smtClean="0">
                <a:latin typeface="Arial" pitchFamily="34" charset="0"/>
              </a:rPr>
              <a:t>introduced by the use of </a:t>
            </a:r>
            <a:r>
              <a:rPr lang="en-US" sz="2400" dirty="0">
                <a:latin typeface="Arial" pitchFamily="34" charset="0"/>
              </a:rPr>
              <a:t>lead-acid </a:t>
            </a:r>
            <a:r>
              <a:rPr lang="en-US" sz="2400" dirty="0" smtClean="0">
                <a:latin typeface="Arial" pitchFamily="34" charset="0"/>
              </a:rPr>
              <a:t>batteries are:</a:t>
            </a:r>
            <a:endParaRPr lang="en-US" sz="2400" dirty="0">
              <a:latin typeface="Arial" pitchFamily="34" charset="0"/>
            </a:endParaRPr>
          </a:p>
          <a:p>
            <a:pPr algn="l" eaLnBrk="0" hangingPunct="0">
              <a:spcBef>
                <a:spcPct val="50000"/>
              </a:spcBef>
            </a:pPr>
            <a:r>
              <a:rPr lang="en-US" sz="2400" b="1" dirty="0" smtClean="0">
                <a:latin typeface="Arial" pitchFamily="34" charset="0"/>
              </a:rPr>
              <a:t>1</a:t>
            </a:r>
            <a:r>
              <a:rPr lang="en-US" sz="2400" b="1" dirty="0">
                <a:latin typeface="Arial" pitchFamily="34" charset="0"/>
              </a:rPr>
              <a:t>. </a:t>
            </a:r>
            <a:r>
              <a:rPr lang="en-US" sz="2400" b="1" dirty="0" smtClean="0">
                <a:latin typeface="Arial" pitchFamily="34" charset="0"/>
              </a:rPr>
              <a:t>Electrolyte (Sulfuric Acid)</a:t>
            </a:r>
            <a:endParaRPr lang="en-US" sz="2400" b="1" dirty="0">
              <a:latin typeface="Arial" pitchFamily="34" charset="0"/>
            </a:endParaRPr>
          </a:p>
          <a:p>
            <a:pPr marL="347663" indent="-347663" algn="l" eaLnBrk="0" hangingPunct="0">
              <a:spcBef>
                <a:spcPct val="50000"/>
              </a:spcBef>
            </a:pPr>
            <a:r>
              <a:rPr lang="en-US" sz="2400" b="1" dirty="0" smtClean="0">
                <a:latin typeface="Arial" pitchFamily="34" charset="0"/>
              </a:rPr>
              <a:t>2</a:t>
            </a:r>
            <a:r>
              <a:rPr lang="en-US" sz="2400" b="1" dirty="0">
                <a:latin typeface="Arial" pitchFamily="34" charset="0"/>
              </a:rPr>
              <a:t>. </a:t>
            </a:r>
            <a:r>
              <a:rPr lang="en-US" sz="2400" b="1" dirty="0" smtClean="0">
                <a:latin typeface="Arial" pitchFamily="34" charset="0"/>
              </a:rPr>
              <a:t>Hydrogen Gases (Explosive Fumes especially when Charging or Discharging)</a:t>
            </a:r>
            <a:endParaRPr lang="en-US" sz="2400" b="1" dirty="0">
              <a:latin typeface="Arial" pitchFamily="34" charset="0"/>
            </a:endParaRPr>
          </a:p>
          <a:p>
            <a:pPr marL="347663" indent="-347663" algn="l" eaLnBrk="0" hangingPunct="0">
              <a:spcBef>
                <a:spcPct val="50000"/>
              </a:spcBef>
            </a:pPr>
            <a:r>
              <a:rPr lang="en-US" sz="2400" b="1" dirty="0" smtClean="0">
                <a:latin typeface="Arial" pitchFamily="34" charset="0"/>
              </a:rPr>
              <a:t>3</a:t>
            </a:r>
            <a:r>
              <a:rPr lang="en-US" sz="2400" b="1" dirty="0">
                <a:latin typeface="Arial" pitchFamily="34" charset="0"/>
              </a:rPr>
              <a:t>. </a:t>
            </a:r>
            <a:r>
              <a:rPr lang="en-US" sz="2400" b="1" dirty="0" smtClean="0">
                <a:latin typeface="Arial" pitchFamily="34" charset="0"/>
              </a:rPr>
              <a:t>Electricity  (Direct Current Shock Hazards)</a:t>
            </a:r>
            <a:endParaRPr lang="en-US" sz="2400" b="1" dirty="0">
              <a:latin typeface="Arial" pitchFamily="34" charset="0"/>
            </a:endParaRPr>
          </a:p>
          <a:p>
            <a:pPr marL="347663" indent="-347663" algn="l" eaLnBrk="0" hangingPunct="0">
              <a:spcBef>
                <a:spcPct val="50000"/>
              </a:spcBef>
            </a:pPr>
            <a:r>
              <a:rPr lang="en-US" sz="2400" b="1" dirty="0" smtClean="0">
                <a:latin typeface="Arial" pitchFamily="34" charset="0"/>
              </a:rPr>
              <a:t>4</a:t>
            </a:r>
            <a:r>
              <a:rPr lang="en-US" sz="2400" b="1" dirty="0">
                <a:latin typeface="Arial" pitchFamily="34" charset="0"/>
              </a:rPr>
              <a:t>. Battery </a:t>
            </a:r>
            <a:r>
              <a:rPr lang="en-US" sz="2400" b="1" dirty="0" smtClean="0">
                <a:latin typeface="Arial" pitchFamily="34" charset="0"/>
              </a:rPr>
              <a:t>Weight </a:t>
            </a:r>
          </a:p>
          <a:p>
            <a:pPr marL="347663" indent="-347663" algn="l" eaLnBrk="0" hangingPunct="0">
              <a:spcBef>
                <a:spcPct val="50000"/>
              </a:spcBef>
            </a:pPr>
            <a:r>
              <a:rPr lang="en-US" b="1" dirty="0" smtClean="0">
                <a:latin typeface="Arial" pitchFamily="34" charset="0"/>
              </a:rPr>
              <a:t>(Large forklift Batteries can weigh between 2,200lbs to over 3,000lbs. )</a:t>
            </a:r>
            <a:endParaRPr lang="en-US" b="1" dirty="0">
              <a:latin typeface="Arial" pitchFamily="34" charset="0"/>
            </a:endParaRPr>
          </a:p>
        </p:txBody>
      </p:sp>
      <p:pic>
        <p:nvPicPr>
          <p:cNvPr id="70660" name="Picture 4" descr="in00647_"/>
          <p:cNvPicPr>
            <a:picLocks noChangeAspect="1" noChangeArrowheads="1"/>
          </p:cNvPicPr>
          <p:nvPr/>
        </p:nvPicPr>
        <p:blipFill>
          <a:blip r:embed="rId2" cstate="print"/>
          <a:srcRect/>
          <a:stretch>
            <a:fillRect/>
          </a:stretch>
        </p:blipFill>
        <p:spPr bwMode="auto">
          <a:xfrm>
            <a:off x="7315200" y="304800"/>
            <a:ext cx="665164" cy="990600"/>
          </a:xfrm>
          <a:prstGeom prst="rect">
            <a:avLst/>
          </a:prstGeom>
          <a:noFill/>
          <a:ln w="9525">
            <a:noFill/>
            <a:miter lim="800000"/>
            <a:headEnd/>
            <a:tailEnd/>
          </a:ln>
        </p:spPr>
      </p:pic>
      <p:pic>
        <p:nvPicPr>
          <p:cNvPr id="70661" name="Picture 5" descr="Battery Open Top"/>
          <p:cNvPicPr>
            <a:picLocks noChangeAspect="1" noChangeArrowheads="1"/>
          </p:cNvPicPr>
          <p:nvPr/>
        </p:nvPicPr>
        <p:blipFill>
          <a:blip r:embed="rId3" cstate="print">
            <a:lum bright="-12000"/>
          </a:blip>
          <a:srcRect/>
          <a:stretch>
            <a:fillRect/>
          </a:stretch>
        </p:blipFill>
        <p:spPr bwMode="auto">
          <a:xfrm>
            <a:off x="5791200" y="1828800"/>
            <a:ext cx="1168400" cy="1066800"/>
          </a:xfrm>
          <a:prstGeom prst="rect">
            <a:avLst/>
          </a:prstGeom>
          <a:noFill/>
          <a:ln w="9525">
            <a:noFill/>
            <a:miter lim="800000"/>
            <a:headEnd/>
            <a:tailEnd/>
          </a:ln>
        </p:spPr>
      </p:pic>
      <p:pic>
        <p:nvPicPr>
          <p:cNvPr id="6" name="Picture 4" descr="in00647_"/>
          <p:cNvPicPr>
            <a:picLocks noChangeAspect="1" noChangeArrowheads="1"/>
          </p:cNvPicPr>
          <p:nvPr/>
        </p:nvPicPr>
        <p:blipFill>
          <a:blip r:embed="rId2" cstate="print"/>
          <a:srcRect/>
          <a:stretch>
            <a:fillRect/>
          </a:stretch>
        </p:blipFill>
        <p:spPr bwMode="auto">
          <a:xfrm>
            <a:off x="990600" y="304800"/>
            <a:ext cx="665164" cy="990600"/>
          </a:xfrm>
          <a:prstGeom prst="rect">
            <a:avLst/>
          </a:prstGeom>
          <a:noFill/>
          <a:ln w="9525">
            <a:noFill/>
            <a:miter lim="800000"/>
            <a:headEnd/>
            <a:tailEnd/>
          </a:ln>
        </p:spPr>
      </p:pic>
      <p:pic>
        <p:nvPicPr>
          <p:cNvPr id="606210" name="Picture 2" descr="Hup solar one industrial deep cycle battery bank"/>
          <p:cNvPicPr>
            <a:picLocks noChangeAspect="1" noChangeArrowheads="1"/>
          </p:cNvPicPr>
          <p:nvPr/>
        </p:nvPicPr>
        <p:blipFill>
          <a:blip r:embed="rId4" cstate="print"/>
          <a:srcRect/>
          <a:stretch>
            <a:fillRect/>
          </a:stretch>
        </p:blipFill>
        <p:spPr bwMode="auto">
          <a:xfrm>
            <a:off x="7315200" y="3352801"/>
            <a:ext cx="1447800" cy="1394714"/>
          </a:xfrm>
          <a:prstGeom prst="rect">
            <a:avLst/>
          </a:prstGeom>
          <a:noFill/>
        </p:spPr>
      </p:pic>
      <p:pic>
        <p:nvPicPr>
          <p:cNvPr id="606212" name="Picture 4" descr="Surrette / Rolls 2 volt deep cycle battery"/>
          <p:cNvPicPr>
            <a:picLocks noChangeAspect="1" noChangeArrowheads="1"/>
          </p:cNvPicPr>
          <p:nvPr/>
        </p:nvPicPr>
        <p:blipFill>
          <a:blip r:embed="rId5" cstate="print"/>
          <a:srcRect/>
          <a:stretch>
            <a:fillRect/>
          </a:stretch>
        </p:blipFill>
        <p:spPr bwMode="auto">
          <a:xfrm>
            <a:off x="8018272" y="4953000"/>
            <a:ext cx="1125728" cy="1723053"/>
          </a:xfrm>
          <a:prstGeom prst="rect">
            <a:avLst/>
          </a:prstGeom>
          <a:noFill/>
        </p:spPr>
      </p:pic>
      <p:pic>
        <p:nvPicPr>
          <p:cNvPr id="606214" name="Picture 6" descr="http://komatsuforkliftparts.com/wp-content/uploads/sorting_of_batteries.jpg"/>
          <p:cNvPicPr>
            <a:picLocks noChangeAspect="1" noChangeArrowheads="1"/>
          </p:cNvPicPr>
          <p:nvPr/>
        </p:nvPicPr>
        <p:blipFill>
          <a:blip r:embed="rId6" cstate="print"/>
          <a:srcRect/>
          <a:stretch>
            <a:fillRect/>
          </a:stretch>
        </p:blipFill>
        <p:spPr bwMode="auto">
          <a:xfrm>
            <a:off x="152400" y="5257800"/>
            <a:ext cx="2134750" cy="1600200"/>
          </a:xfrm>
          <a:prstGeom prst="rect">
            <a:avLst/>
          </a:prstGeom>
          <a:noFill/>
        </p:spPr>
      </p:pic>
      <p:pic>
        <p:nvPicPr>
          <p:cNvPr id="606216" name="Picture 8" descr="https://www.osha.gov/SLTC/etools/pit/images/top_electric.jpg"/>
          <p:cNvPicPr>
            <a:picLocks noChangeAspect="1" noChangeArrowheads="1"/>
          </p:cNvPicPr>
          <p:nvPr/>
        </p:nvPicPr>
        <p:blipFill>
          <a:blip r:embed="rId7" cstate="print"/>
          <a:srcRect/>
          <a:stretch>
            <a:fillRect/>
          </a:stretch>
        </p:blipFill>
        <p:spPr bwMode="auto">
          <a:xfrm>
            <a:off x="2590800" y="5267325"/>
            <a:ext cx="2381250" cy="1590675"/>
          </a:xfrm>
          <a:prstGeom prst="rect">
            <a:avLst/>
          </a:prstGeom>
          <a:noFill/>
        </p:spPr>
      </p:pic>
      <p:pic>
        <p:nvPicPr>
          <p:cNvPr id="606218" name="Picture 10" descr="http://hoppeckebatteries.files.wordpress.com/2012/11/dsc3318_0094_lres.jpg"/>
          <p:cNvPicPr>
            <a:picLocks noChangeAspect="1" noChangeArrowheads="1"/>
          </p:cNvPicPr>
          <p:nvPr/>
        </p:nvPicPr>
        <p:blipFill>
          <a:blip r:embed="rId8" cstate="print"/>
          <a:srcRect/>
          <a:stretch>
            <a:fillRect/>
          </a:stretch>
        </p:blipFill>
        <p:spPr bwMode="auto">
          <a:xfrm>
            <a:off x="5181601" y="5340540"/>
            <a:ext cx="2286000" cy="1517459"/>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b="1" dirty="0" smtClean="0"/>
              <a:t>  Sulfuric Acid</a:t>
            </a:r>
          </a:p>
        </p:txBody>
      </p:sp>
      <p:sp>
        <p:nvSpPr>
          <p:cNvPr id="71683" name="Text Box 3"/>
          <p:cNvSpPr txBox="1">
            <a:spLocks noChangeArrowheads="1"/>
          </p:cNvSpPr>
          <p:nvPr/>
        </p:nvSpPr>
        <p:spPr bwMode="auto">
          <a:xfrm>
            <a:off x="685800" y="3441680"/>
            <a:ext cx="5486400" cy="3416320"/>
          </a:xfrm>
          <a:prstGeom prst="rect">
            <a:avLst/>
          </a:prstGeom>
          <a:noFill/>
          <a:ln w="9525">
            <a:noFill/>
            <a:miter lim="800000"/>
            <a:headEnd/>
            <a:tailEnd/>
          </a:ln>
        </p:spPr>
        <p:txBody>
          <a:bodyPr wrap="square">
            <a:spAutoFit/>
          </a:bodyPr>
          <a:lstStyle/>
          <a:p>
            <a:pPr algn="l" eaLnBrk="0" hangingPunct="0">
              <a:spcBef>
                <a:spcPct val="50000"/>
              </a:spcBef>
            </a:pPr>
            <a:r>
              <a:rPr lang="en-US" sz="2400" dirty="0">
                <a:latin typeface="Arial" pitchFamily="34" charset="0"/>
              </a:rPr>
              <a:t>Sulfuric acid is a strong oxidizing agent that demands extreme care in handling. Small amounts can cause severe burns on skin. All contact should be avoided. Even though the acid is mixed with water to make electrolyte, small amounts of the mixture will destroy fabric and burn your skin.</a:t>
            </a:r>
          </a:p>
        </p:txBody>
      </p:sp>
      <p:pic>
        <p:nvPicPr>
          <p:cNvPr id="71684" name="Picture 4" descr="j0127107"/>
          <p:cNvPicPr>
            <a:picLocks noChangeAspect="1" noChangeArrowheads="1"/>
          </p:cNvPicPr>
          <p:nvPr/>
        </p:nvPicPr>
        <p:blipFill>
          <a:blip r:embed="rId2" cstate="print"/>
          <a:srcRect/>
          <a:stretch>
            <a:fillRect/>
          </a:stretch>
        </p:blipFill>
        <p:spPr bwMode="auto">
          <a:xfrm>
            <a:off x="4953000" y="609600"/>
            <a:ext cx="2405063" cy="2644775"/>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6400800" y="3429000"/>
            <a:ext cx="2057400" cy="276367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0" y="228600"/>
            <a:ext cx="3198125" cy="289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81000" y="457200"/>
            <a:ext cx="6477000" cy="1630362"/>
          </a:xfrm>
        </p:spPr>
        <p:txBody>
          <a:bodyPr>
            <a:normAutofit/>
          </a:bodyPr>
          <a:lstStyle/>
          <a:p>
            <a:pPr eaLnBrk="1" hangingPunct="1"/>
            <a:r>
              <a:rPr lang="en-US" b="1" dirty="0" smtClean="0"/>
              <a:t>Batteries Create HYDROGEN GAS</a:t>
            </a:r>
          </a:p>
        </p:txBody>
      </p:sp>
      <p:pic>
        <p:nvPicPr>
          <p:cNvPr id="72707" name="Picture 3" descr="Nosmoke"/>
          <p:cNvPicPr>
            <a:picLocks noChangeAspect="1" noChangeArrowheads="1"/>
          </p:cNvPicPr>
          <p:nvPr/>
        </p:nvPicPr>
        <p:blipFill>
          <a:blip r:embed="rId3" cstate="print"/>
          <a:srcRect/>
          <a:stretch>
            <a:fillRect/>
          </a:stretch>
        </p:blipFill>
        <p:spPr bwMode="auto">
          <a:xfrm>
            <a:off x="381000" y="2286000"/>
            <a:ext cx="1490663" cy="1490663"/>
          </a:xfrm>
          <a:prstGeom prst="rect">
            <a:avLst/>
          </a:prstGeom>
          <a:noFill/>
          <a:ln w="9525">
            <a:noFill/>
            <a:miter lim="800000"/>
            <a:headEnd/>
            <a:tailEnd/>
          </a:ln>
        </p:spPr>
      </p:pic>
      <p:pic>
        <p:nvPicPr>
          <p:cNvPr id="72708" name="Picture 4" descr="Battery Warning"/>
          <p:cNvPicPr>
            <a:picLocks noChangeAspect="1" noChangeArrowheads="1"/>
          </p:cNvPicPr>
          <p:nvPr/>
        </p:nvPicPr>
        <p:blipFill>
          <a:blip r:embed="rId4" cstate="print"/>
          <a:srcRect/>
          <a:stretch>
            <a:fillRect/>
          </a:stretch>
        </p:blipFill>
        <p:spPr bwMode="auto">
          <a:xfrm>
            <a:off x="3962400" y="2971800"/>
            <a:ext cx="4876800" cy="3657600"/>
          </a:xfrm>
          <a:prstGeom prst="rect">
            <a:avLst/>
          </a:prstGeom>
          <a:noFill/>
          <a:ln w="9525">
            <a:noFill/>
            <a:miter lim="800000"/>
            <a:headEnd/>
            <a:tailEnd/>
          </a:ln>
        </p:spPr>
      </p:pic>
      <p:pic>
        <p:nvPicPr>
          <p:cNvPr id="72709" name="Picture 5" descr="Fire"/>
          <p:cNvPicPr>
            <a:picLocks noChangeAspect="1" noChangeArrowheads="1"/>
          </p:cNvPicPr>
          <p:nvPr/>
        </p:nvPicPr>
        <p:blipFill>
          <a:blip r:embed="rId5" cstate="print"/>
          <a:srcRect/>
          <a:stretch>
            <a:fillRect/>
          </a:stretch>
        </p:blipFill>
        <p:spPr bwMode="auto">
          <a:xfrm>
            <a:off x="2057400" y="3886200"/>
            <a:ext cx="1676400" cy="984250"/>
          </a:xfrm>
          <a:prstGeom prst="rect">
            <a:avLst/>
          </a:prstGeom>
          <a:noFill/>
          <a:ln w="9525">
            <a:noFill/>
            <a:miter lim="800000"/>
            <a:headEnd/>
            <a:tailEnd/>
          </a:ln>
        </p:spPr>
      </p:pic>
      <p:pic>
        <p:nvPicPr>
          <p:cNvPr id="72710" name="Picture 6" descr="Unvrslno"/>
          <p:cNvPicPr>
            <a:picLocks noChangeAspect="1" noChangeArrowheads="1"/>
          </p:cNvPicPr>
          <p:nvPr/>
        </p:nvPicPr>
        <p:blipFill>
          <a:blip r:embed="rId6" cstate="print"/>
          <a:srcRect/>
          <a:stretch>
            <a:fillRect/>
          </a:stretch>
        </p:blipFill>
        <p:spPr bwMode="auto">
          <a:xfrm>
            <a:off x="2133600" y="3581400"/>
            <a:ext cx="1524000" cy="1516063"/>
          </a:xfrm>
          <a:prstGeom prst="rect">
            <a:avLst/>
          </a:prstGeom>
          <a:noFill/>
          <a:ln w="9525">
            <a:noFill/>
            <a:miter lim="800000"/>
            <a:headEnd/>
            <a:tailEnd/>
          </a:ln>
        </p:spPr>
      </p:pic>
      <p:pic>
        <p:nvPicPr>
          <p:cNvPr id="72711" name="Picture 7" descr="Welder"/>
          <p:cNvPicPr>
            <a:picLocks noChangeAspect="1" noChangeArrowheads="1"/>
          </p:cNvPicPr>
          <p:nvPr/>
        </p:nvPicPr>
        <p:blipFill>
          <a:blip r:embed="rId7" cstate="print"/>
          <a:srcRect/>
          <a:stretch>
            <a:fillRect/>
          </a:stretch>
        </p:blipFill>
        <p:spPr bwMode="auto">
          <a:xfrm>
            <a:off x="381000" y="4800600"/>
            <a:ext cx="1558925" cy="1752600"/>
          </a:xfrm>
          <a:prstGeom prst="rect">
            <a:avLst/>
          </a:prstGeom>
          <a:noFill/>
          <a:ln w="9525">
            <a:noFill/>
            <a:miter lim="800000"/>
            <a:headEnd/>
            <a:tailEnd/>
          </a:ln>
        </p:spPr>
      </p:pic>
      <p:pic>
        <p:nvPicPr>
          <p:cNvPr id="72712" name="Picture 8" descr="Unvrslno"/>
          <p:cNvPicPr>
            <a:picLocks noChangeAspect="1" noChangeArrowheads="1"/>
          </p:cNvPicPr>
          <p:nvPr/>
        </p:nvPicPr>
        <p:blipFill>
          <a:blip r:embed="rId6" cstate="print"/>
          <a:srcRect/>
          <a:stretch>
            <a:fillRect/>
          </a:stretch>
        </p:blipFill>
        <p:spPr bwMode="auto">
          <a:xfrm>
            <a:off x="381000" y="5029200"/>
            <a:ext cx="1524000" cy="1514475"/>
          </a:xfrm>
          <a:prstGeom prst="rect">
            <a:avLst/>
          </a:prstGeom>
          <a:noFill/>
          <a:ln w="9525">
            <a:noFill/>
            <a:miter lim="800000"/>
            <a:headEnd/>
            <a:tailEnd/>
          </a:ln>
        </p:spPr>
      </p:pic>
      <p:sp>
        <p:nvSpPr>
          <p:cNvPr id="72713" name="Text Box 9"/>
          <p:cNvSpPr txBox="1">
            <a:spLocks noChangeArrowheads="1"/>
          </p:cNvSpPr>
          <p:nvPr/>
        </p:nvSpPr>
        <p:spPr bwMode="auto">
          <a:xfrm>
            <a:off x="1905000" y="2286000"/>
            <a:ext cx="5638800" cy="584775"/>
          </a:xfrm>
          <a:prstGeom prst="rect">
            <a:avLst/>
          </a:prstGeom>
          <a:noFill/>
          <a:ln w="9525">
            <a:noFill/>
            <a:miter lim="800000"/>
            <a:headEnd/>
            <a:tailEnd/>
          </a:ln>
        </p:spPr>
        <p:txBody>
          <a:bodyPr>
            <a:spAutoFit/>
          </a:bodyPr>
          <a:lstStyle/>
          <a:p>
            <a:pPr algn="l">
              <a:spcBef>
                <a:spcPct val="50000"/>
              </a:spcBef>
            </a:pPr>
            <a:r>
              <a:rPr lang="en-US" sz="3200" b="1" u="sng" dirty="0" smtClean="0"/>
              <a:t>Which </a:t>
            </a:r>
            <a:r>
              <a:rPr lang="en-US" sz="3200" b="1" u="sng" dirty="0" err="1" smtClean="0"/>
              <a:t>isExtremely</a:t>
            </a:r>
            <a:r>
              <a:rPr lang="en-US" sz="3200" b="1" u="sng" dirty="0" smtClean="0"/>
              <a:t> </a:t>
            </a:r>
            <a:r>
              <a:rPr lang="en-US" sz="3200" b="1" u="sng" dirty="0"/>
              <a:t>Explosive!!!</a:t>
            </a:r>
          </a:p>
        </p:txBody>
      </p:sp>
      <p:pic>
        <p:nvPicPr>
          <p:cNvPr id="122890" name="Picture 10" descr="pe01485_"/>
          <p:cNvPicPr>
            <a:picLocks noChangeAspect="1" noChangeArrowheads="1"/>
          </p:cNvPicPr>
          <p:nvPr/>
        </p:nvPicPr>
        <p:blipFill>
          <a:blip r:embed="rId8" cstate="print"/>
          <a:srcRect/>
          <a:stretch>
            <a:fillRect/>
          </a:stretch>
        </p:blipFill>
        <p:spPr bwMode="auto">
          <a:xfrm>
            <a:off x="6858000" y="381000"/>
            <a:ext cx="2105025" cy="19700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22890"/>
                                        </p:tgtEl>
                                        <p:attrNameLst>
                                          <p:attrName>style.visibility</p:attrName>
                                        </p:attrNameLst>
                                      </p:cBhvr>
                                      <p:to>
                                        <p:strVal val="visible"/>
                                      </p:to>
                                    </p:set>
                                    <p:animEffect transition="in" filter="dissolve">
                                      <p:cBhvr>
                                        <p:cTn id="7" dur="500"/>
                                        <p:tgtEl>
                                          <p:spTgt spid="122890"/>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b="1" dirty="0" smtClean="0"/>
              <a:t>  Electricity</a:t>
            </a:r>
          </a:p>
        </p:txBody>
      </p:sp>
      <p:sp>
        <p:nvSpPr>
          <p:cNvPr id="73731" name="Text Box 3"/>
          <p:cNvSpPr txBox="1">
            <a:spLocks noChangeArrowheads="1"/>
          </p:cNvSpPr>
          <p:nvPr/>
        </p:nvSpPr>
        <p:spPr bwMode="auto">
          <a:xfrm>
            <a:off x="1066800" y="3886200"/>
            <a:ext cx="7620000" cy="1552575"/>
          </a:xfrm>
          <a:prstGeom prst="rect">
            <a:avLst/>
          </a:prstGeom>
          <a:noFill/>
          <a:ln w="9525">
            <a:noFill/>
            <a:miter lim="800000"/>
            <a:headEnd/>
            <a:tailEnd/>
          </a:ln>
        </p:spPr>
        <p:txBody>
          <a:bodyPr>
            <a:spAutoFit/>
          </a:bodyPr>
          <a:lstStyle/>
          <a:p>
            <a:pPr algn="l" eaLnBrk="0" hangingPunct="0">
              <a:spcBef>
                <a:spcPct val="50000"/>
              </a:spcBef>
            </a:pPr>
            <a:r>
              <a:rPr lang="en-US" sz="2400" dirty="0">
                <a:latin typeface="Arial" pitchFamily="34" charset="0"/>
              </a:rPr>
              <a:t>Batteries are capable of producing a very high rate of discharge in a very short amount of time. The Most likely instance, direct short, can cause serious personal injury and severe battery damage.</a:t>
            </a:r>
          </a:p>
        </p:txBody>
      </p:sp>
      <p:pic>
        <p:nvPicPr>
          <p:cNvPr id="73732" name="Picture 4" descr="msotw9_temp0"/>
          <p:cNvPicPr>
            <a:picLocks noChangeAspect="1" noChangeArrowheads="1"/>
          </p:cNvPicPr>
          <p:nvPr/>
        </p:nvPicPr>
        <p:blipFill>
          <a:blip r:embed="rId4" cstate="print"/>
          <a:srcRect/>
          <a:stretch>
            <a:fillRect/>
          </a:stretch>
        </p:blipFill>
        <p:spPr bwMode="auto">
          <a:xfrm>
            <a:off x="2438400" y="1219200"/>
            <a:ext cx="3810000" cy="26670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remove" nodeType="withEffect">
                                  <p:stCondLst>
                                    <p:cond delay="0"/>
                                  </p:stCondLst>
                                  <p:childTnLst>
                                    <p:animEffect transition="out" filter="fade">
                                      <p:cBhvr>
                                        <p:cTn id="6" dur="1000" tmFilter="0, 0; .2, .5; .8, .5; 1, 0"/>
                                        <p:tgtEl>
                                          <p:spTgt spid="73732"/>
                                        </p:tgtEl>
                                      </p:cBhvr>
                                    </p:animEffect>
                                    <p:animScale>
                                      <p:cBhvr>
                                        <p:cTn id="7" dur="500" autoRev="1" fill="hold"/>
                                        <p:tgtEl>
                                          <p:spTgt spid="7373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childTnLst>
                          </p:cTn>
                        </p:par>
                        <p:par>
                          <p:cTn id="8" fill="hold">
                            <p:stCondLst>
                              <p:cond delay="2000"/>
                            </p:stCondLst>
                            <p:childTnLst>
                              <p:par>
                                <p:cTn id="9" presetID="24" presetClass="emph" presetSubtype="0" fill="hold" nodeType="afterEffect">
                                  <p:stCondLst>
                                    <p:cond delay="0"/>
                                  </p:stCondLst>
                                  <p:childTnLst>
                                    <p:animClr clrSpc="hsl">
                                      <p:cBhvr override="childStyle">
                                        <p:cTn id="10" dur="500" fill="hold"/>
                                        <p:tgtEl>
                                          <p:spTgt spid="73732"/>
                                        </p:tgtEl>
                                        <p:attrNameLst>
                                          <p:attrName>style.color</p:attrName>
                                        </p:attrNameLst>
                                      </p:cBhvr>
                                      <p:by>
                                        <p:hsl h="0" s="-12549" l="-25098"/>
                                      </p:by>
                                    </p:animClr>
                                    <p:animClr clrSpc="hsl">
                                      <p:cBhvr>
                                        <p:cTn id="11" dur="500" fill="hold"/>
                                        <p:tgtEl>
                                          <p:spTgt spid="73732"/>
                                        </p:tgtEl>
                                        <p:attrNameLst>
                                          <p:attrName>fillcolor</p:attrName>
                                        </p:attrNameLst>
                                      </p:cBhvr>
                                      <p:by>
                                        <p:hsl h="0" s="-12549" l="-25098"/>
                                      </p:by>
                                    </p:animClr>
                                    <p:animClr clrSpc="hsl">
                                      <p:cBhvr>
                                        <p:cTn id="12" dur="500" fill="hold"/>
                                        <p:tgtEl>
                                          <p:spTgt spid="73732"/>
                                        </p:tgtEl>
                                        <p:attrNameLst>
                                          <p:attrName>stroke.color</p:attrName>
                                        </p:attrNameLst>
                                      </p:cBhvr>
                                      <p:by>
                                        <p:hsl h="0" s="-12549" l="-25098"/>
                                      </p:by>
                                    </p:animClr>
                                    <p:set>
                                      <p:cBhvr>
                                        <p:cTn id="13" dur="500" fill="hold"/>
                                        <p:tgtEl>
                                          <p:spTgt spid="73732"/>
                                        </p:tgtEl>
                                        <p:attrNameLst>
                                          <p:attrName>fill.type</p:attrName>
                                        </p:attrNameLst>
                                      </p:cBhvr>
                                      <p:to>
                                        <p:strVal val="solid"/>
                                      </p:to>
                                    </p:set>
                                  </p:childTnLst>
                                  <p:subTnLst>
                                    <p:audio>
                                      <p:cMediaNode>
                                        <p:cTn display="0" masterRel="sameClick">
                                          <p:stCondLst>
                                            <p:cond evt="begin" delay="0">
                                              <p:tn val="9"/>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066800" y="0"/>
            <a:ext cx="7793038" cy="1143000"/>
          </a:xfrm>
        </p:spPr>
        <p:txBody>
          <a:bodyPr/>
          <a:lstStyle/>
          <a:p>
            <a:pPr eaLnBrk="1" hangingPunct="1"/>
            <a:r>
              <a:rPr lang="en-US" dirty="0" smtClean="0"/>
              <a:t>  </a:t>
            </a:r>
            <a:r>
              <a:rPr lang="en-US" b="1" dirty="0" smtClean="0"/>
              <a:t>Battery Weight</a:t>
            </a:r>
          </a:p>
        </p:txBody>
      </p:sp>
      <p:sp>
        <p:nvSpPr>
          <p:cNvPr id="74755" name="Text Box 3"/>
          <p:cNvSpPr txBox="1">
            <a:spLocks noChangeArrowheads="1"/>
          </p:cNvSpPr>
          <p:nvPr/>
        </p:nvSpPr>
        <p:spPr bwMode="auto">
          <a:xfrm>
            <a:off x="1066800" y="3886200"/>
            <a:ext cx="7467600" cy="1938992"/>
          </a:xfrm>
          <a:prstGeom prst="rect">
            <a:avLst/>
          </a:prstGeom>
          <a:noFill/>
          <a:ln w="9525">
            <a:noFill/>
            <a:miter lim="800000"/>
            <a:headEnd/>
            <a:tailEnd/>
          </a:ln>
        </p:spPr>
        <p:txBody>
          <a:bodyPr>
            <a:spAutoFit/>
          </a:bodyPr>
          <a:lstStyle/>
          <a:p>
            <a:pPr algn="l" eaLnBrk="0" hangingPunct="0">
              <a:spcBef>
                <a:spcPct val="50000"/>
              </a:spcBef>
            </a:pPr>
            <a:r>
              <a:rPr lang="en-US" sz="2400" dirty="0">
                <a:latin typeface="Arial" pitchFamily="34" charset="0"/>
              </a:rPr>
              <a:t>Electric truck batteries are very heavy. They can weigh in the thousands of pounds. Use care when handling, charging, and using batteries in the truck. Proper and adequate handling equipment helps avoid </a:t>
            </a:r>
            <a:r>
              <a:rPr lang="en-US" sz="2400" dirty="0" smtClean="0">
                <a:latin typeface="Arial" pitchFamily="34" charset="0"/>
              </a:rPr>
              <a:t>injury while working </a:t>
            </a:r>
            <a:r>
              <a:rPr lang="en-US" sz="2400" dirty="0">
                <a:latin typeface="Arial" pitchFamily="34" charset="0"/>
              </a:rPr>
              <a:t>around industrial batteries.</a:t>
            </a:r>
          </a:p>
        </p:txBody>
      </p:sp>
      <p:pic>
        <p:nvPicPr>
          <p:cNvPr id="74756" name="Picture 4" descr="j0078752"/>
          <p:cNvPicPr>
            <a:picLocks noChangeAspect="1" noChangeArrowheads="1"/>
          </p:cNvPicPr>
          <p:nvPr/>
        </p:nvPicPr>
        <p:blipFill>
          <a:blip r:embed="rId2" cstate="print"/>
          <a:srcRect/>
          <a:stretch>
            <a:fillRect/>
          </a:stretch>
        </p:blipFill>
        <p:spPr bwMode="auto">
          <a:xfrm>
            <a:off x="6019800" y="1219200"/>
            <a:ext cx="2357438" cy="2255838"/>
          </a:xfrm>
          <a:prstGeom prst="rect">
            <a:avLst/>
          </a:prstGeom>
          <a:noFill/>
          <a:ln w="9525">
            <a:noFill/>
            <a:miter lim="800000"/>
            <a:headEnd/>
            <a:tailEnd/>
          </a:ln>
        </p:spPr>
      </p:pic>
      <p:pic>
        <p:nvPicPr>
          <p:cNvPr id="74757" name="Picture 5" descr="Camera Picture 12"/>
          <p:cNvPicPr>
            <a:picLocks noChangeAspect="1" noChangeArrowheads="1"/>
          </p:cNvPicPr>
          <p:nvPr/>
        </p:nvPicPr>
        <p:blipFill>
          <a:blip r:embed="rId3" cstate="print"/>
          <a:srcRect/>
          <a:stretch>
            <a:fillRect/>
          </a:stretch>
        </p:blipFill>
        <p:spPr bwMode="auto">
          <a:xfrm>
            <a:off x="1066800" y="952500"/>
            <a:ext cx="4191000" cy="2857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28600"/>
            <a:ext cx="8229600" cy="2438400"/>
          </a:xfrm>
          <a:scene3d>
            <a:camera prst="orthographicFront"/>
            <a:lightRig rig="threePt" dir="t"/>
          </a:scene3d>
          <a:sp3d>
            <a:bevelT prst="relaxedInset"/>
            <a:bevelB/>
          </a:sp3d>
        </p:spPr>
        <p:txBody>
          <a:bodyPr>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en-US" sz="8000" b="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Common </a:t>
            </a:r>
          </a:p>
          <a:p>
            <a:pPr algn="ctr">
              <a:buNone/>
            </a:pPr>
            <a:r>
              <a:rPr lang="en-US" sz="8000" b="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Powered Industrial Truck</a:t>
            </a:r>
          </a:p>
          <a:p>
            <a:pPr algn="ctr">
              <a:buNone/>
            </a:pPr>
            <a:r>
              <a:rPr lang="en-US" sz="7200" b="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Terminology</a:t>
            </a:r>
            <a:endPar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MS900074801[1].wav">
            <a:hlinkClick r:id="" action="ppaction://media"/>
          </p:cNvPr>
          <p:cNvPicPr>
            <a:picLocks noRot="1" noChangeAspect="1"/>
          </p:cNvPicPr>
          <p:nvPr>
            <a:wavAudioFile r:embed="rId1" name="MS900074801[1].wav"/>
          </p:nvPr>
        </p:nvPicPr>
        <p:blipFill>
          <a:blip r:embed="rId3" cstate="print"/>
          <a:stretch>
            <a:fillRect/>
          </a:stretch>
        </p:blipFill>
        <p:spPr>
          <a:xfrm>
            <a:off x="4419600" y="3276600"/>
            <a:ext cx="152400" cy="152400"/>
          </a:xfrm>
          <a:prstGeom prst="rect">
            <a:avLst/>
          </a:prstGeom>
        </p:spPr>
      </p:pic>
      <p:pic>
        <p:nvPicPr>
          <p:cNvPr id="10" name="MS900074801[1].wav">
            <a:hlinkClick r:id="" action="ppaction://media"/>
          </p:cNvPr>
          <p:cNvPicPr>
            <a:picLocks noRot="1" noChangeAspect="1"/>
          </p:cNvPicPr>
          <p:nvPr>
            <a:wavAudioFile r:embed="rId1" name="MS900074801[1].wav"/>
          </p:nvPr>
        </p:nvPicPr>
        <p:blipFill>
          <a:blip r:embed="rId4" cstate="print"/>
          <a:stretch>
            <a:fillRect/>
          </a:stretch>
        </p:blipFill>
        <p:spPr>
          <a:xfrm>
            <a:off x="8839200" y="228600"/>
            <a:ext cx="304800" cy="304800"/>
          </a:xfrm>
          <a:prstGeom prst="rect">
            <a:avLst/>
          </a:prstGeom>
        </p:spPr>
      </p:pic>
      <p:pic>
        <p:nvPicPr>
          <p:cNvPr id="2055" name="Picture 7" descr="C:\Documents and Settings\jselba\Local Settings\Temporary Internet Files\Content.IE5\FH358CEY\MM900336320[1].gif"/>
          <p:cNvPicPr>
            <a:picLocks noChangeAspect="1" noChangeArrowheads="1" noCrop="1"/>
          </p:cNvPicPr>
          <p:nvPr/>
        </p:nvPicPr>
        <p:blipFill>
          <a:blip r:embed="rId5" cstate="print"/>
          <a:srcRect/>
          <a:stretch>
            <a:fillRect/>
          </a:stretch>
        </p:blipFill>
        <p:spPr bwMode="auto">
          <a:xfrm>
            <a:off x="1524000" y="2743200"/>
            <a:ext cx="6096000" cy="3810000"/>
          </a:xfrm>
          <a:prstGeom prst="rect">
            <a:avLst/>
          </a:prstGeom>
          <a:noFill/>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b="1" dirty="0" smtClean="0"/>
              <a:t>Battery Chargers</a:t>
            </a:r>
          </a:p>
        </p:txBody>
      </p:sp>
      <p:pic>
        <p:nvPicPr>
          <p:cNvPr id="75779" name="Picture 3" descr="Battery Charger"/>
          <p:cNvPicPr>
            <a:picLocks noChangeAspect="1" noChangeArrowheads="1"/>
          </p:cNvPicPr>
          <p:nvPr/>
        </p:nvPicPr>
        <p:blipFill>
          <a:blip r:embed="rId2" cstate="print"/>
          <a:srcRect/>
          <a:stretch>
            <a:fillRect/>
          </a:stretch>
        </p:blipFill>
        <p:spPr bwMode="auto">
          <a:xfrm>
            <a:off x="914400" y="1828800"/>
            <a:ext cx="2819400" cy="2114550"/>
          </a:xfrm>
          <a:prstGeom prst="rect">
            <a:avLst/>
          </a:prstGeom>
          <a:noFill/>
          <a:ln w="9525">
            <a:noFill/>
            <a:miter lim="800000"/>
            <a:headEnd/>
            <a:tailEnd/>
          </a:ln>
        </p:spPr>
      </p:pic>
      <p:pic>
        <p:nvPicPr>
          <p:cNvPr id="75780" name="Picture 5" descr="Battery Charger Single Shift"/>
          <p:cNvPicPr>
            <a:picLocks noChangeAspect="1" noChangeArrowheads="1"/>
          </p:cNvPicPr>
          <p:nvPr/>
        </p:nvPicPr>
        <p:blipFill>
          <a:blip r:embed="rId3" cstate="print"/>
          <a:srcRect/>
          <a:stretch>
            <a:fillRect/>
          </a:stretch>
        </p:blipFill>
        <p:spPr bwMode="auto">
          <a:xfrm>
            <a:off x="5181600" y="1695450"/>
            <a:ext cx="2971800" cy="2228850"/>
          </a:xfrm>
          <a:prstGeom prst="rect">
            <a:avLst/>
          </a:prstGeom>
          <a:noFill/>
          <a:ln w="9525">
            <a:noFill/>
            <a:miter lim="800000"/>
            <a:headEnd/>
            <a:tailEnd/>
          </a:ln>
        </p:spPr>
      </p:pic>
      <p:sp>
        <p:nvSpPr>
          <p:cNvPr id="75781" name="Text Box 6"/>
          <p:cNvSpPr txBox="1">
            <a:spLocks noChangeArrowheads="1"/>
          </p:cNvSpPr>
          <p:nvPr/>
        </p:nvSpPr>
        <p:spPr bwMode="auto">
          <a:xfrm>
            <a:off x="609600" y="3962400"/>
            <a:ext cx="3429000" cy="396875"/>
          </a:xfrm>
          <a:prstGeom prst="rect">
            <a:avLst/>
          </a:prstGeom>
          <a:noFill/>
          <a:ln w="9525">
            <a:noFill/>
            <a:miter lim="800000"/>
            <a:headEnd/>
            <a:tailEnd/>
          </a:ln>
        </p:spPr>
        <p:txBody>
          <a:bodyPr>
            <a:spAutoFit/>
          </a:bodyPr>
          <a:lstStyle/>
          <a:p>
            <a:pPr algn="l">
              <a:spcBef>
                <a:spcPct val="50000"/>
              </a:spcBef>
            </a:pPr>
            <a:r>
              <a:rPr lang="en-US" sz="2000" dirty="0"/>
              <a:t>High Amp Industrial Charger</a:t>
            </a:r>
          </a:p>
        </p:txBody>
      </p:sp>
      <p:sp>
        <p:nvSpPr>
          <p:cNvPr id="75782" name="Text Box 7"/>
          <p:cNvSpPr txBox="1">
            <a:spLocks noChangeArrowheads="1"/>
          </p:cNvSpPr>
          <p:nvPr/>
        </p:nvSpPr>
        <p:spPr bwMode="auto">
          <a:xfrm>
            <a:off x="5105400" y="3962400"/>
            <a:ext cx="3657600" cy="396875"/>
          </a:xfrm>
          <a:prstGeom prst="rect">
            <a:avLst/>
          </a:prstGeom>
          <a:noFill/>
          <a:ln w="9525">
            <a:noFill/>
            <a:miter lim="800000"/>
            <a:headEnd/>
            <a:tailEnd/>
          </a:ln>
        </p:spPr>
        <p:txBody>
          <a:bodyPr>
            <a:spAutoFit/>
          </a:bodyPr>
          <a:lstStyle/>
          <a:p>
            <a:pPr algn="l">
              <a:spcBef>
                <a:spcPct val="50000"/>
              </a:spcBef>
            </a:pPr>
            <a:r>
              <a:rPr lang="en-US" sz="2000" dirty="0"/>
              <a:t>Low Amp Single Shift Charger</a:t>
            </a:r>
          </a:p>
        </p:txBody>
      </p:sp>
      <p:pic>
        <p:nvPicPr>
          <p:cNvPr id="75783" name="Picture 8" descr="DCP_0167"/>
          <p:cNvPicPr>
            <a:picLocks noChangeAspect="1" noChangeArrowheads="1"/>
          </p:cNvPicPr>
          <p:nvPr/>
        </p:nvPicPr>
        <p:blipFill>
          <a:blip r:embed="rId4" cstate="print">
            <a:lum bright="24000" contrast="30000"/>
          </a:blip>
          <a:srcRect/>
          <a:stretch>
            <a:fillRect/>
          </a:stretch>
        </p:blipFill>
        <p:spPr bwMode="auto">
          <a:xfrm>
            <a:off x="1524000" y="4318938"/>
            <a:ext cx="3505200" cy="2315225"/>
          </a:xfrm>
          <a:prstGeom prst="rect">
            <a:avLst/>
          </a:prstGeom>
          <a:noFill/>
          <a:ln w="9525">
            <a:noFill/>
            <a:miter lim="800000"/>
            <a:headEnd/>
            <a:tailEnd/>
          </a:ln>
        </p:spPr>
      </p:pic>
      <p:sp>
        <p:nvSpPr>
          <p:cNvPr id="75784" name="Text Box 9"/>
          <p:cNvSpPr txBox="1">
            <a:spLocks noChangeArrowheads="1"/>
          </p:cNvSpPr>
          <p:nvPr/>
        </p:nvSpPr>
        <p:spPr bwMode="auto">
          <a:xfrm>
            <a:off x="5029200" y="5943600"/>
            <a:ext cx="3886200" cy="701675"/>
          </a:xfrm>
          <a:prstGeom prst="rect">
            <a:avLst/>
          </a:prstGeom>
          <a:noFill/>
          <a:ln w="9525">
            <a:noFill/>
            <a:miter lim="800000"/>
            <a:headEnd/>
            <a:tailEnd/>
          </a:ln>
        </p:spPr>
        <p:txBody>
          <a:bodyPr>
            <a:spAutoFit/>
          </a:bodyPr>
          <a:lstStyle/>
          <a:p>
            <a:pPr algn="l">
              <a:spcBef>
                <a:spcPct val="50000"/>
              </a:spcBef>
            </a:pPr>
            <a:r>
              <a:rPr lang="en-US" sz="2000" dirty="0"/>
              <a:t>Battery Charging Area With Ride On Battery Changer</a:t>
            </a:r>
            <a:r>
              <a:rPr lang="en-US" dirty="0"/>
              <a: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b="1" dirty="0" smtClean="0"/>
              <a:t>Weekend/Equalize Charge</a:t>
            </a:r>
          </a:p>
        </p:txBody>
      </p:sp>
      <p:pic>
        <p:nvPicPr>
          <p:cNvPr id="76803" name="Picture 3" descr="msotw9_temp0"/>
          <p:cNvPicPr>
            <a:picLocks noChangeAspect="1" noChangeArrowheads="1"/>
          </p:cNvPicPr>
          <p:nvPr/>
        </p:nvPicPr>
        <p:blipFill>
          <a:blip r:embed="rId2" cstate="print"/>
          <a:srcRect/>
          <a:stretch>
            <a:fillRect/>
          </a:stretch>
        </p:blipFill>
        <p:spPr bwMode="auto">
          <a:xfrm>
            <a:off x="1143000" y="2133600"/>
            <a:ext cx="2765425" cy="3657600"/>
          </a:xfrm>
          <a:prstGeom prst="rect">
            <a:avLst/>
          </a:prstGeom>
          <a:noFill/>
          <a:ln w="9525">
            <a:noFill/>
            <a:miter lim="800000"/>
            <a:headEnd/>
            <a:tailEnd/>
          </a:ln>
        </p:spPr>
      </p:pic>
      <p:pic>
        <p:nvPicPr>
          <p:cNvPr id="76804" name="Picture 4" descr="msotw9_temp0"/>
          <p:cNvPicPr>
            <a:picLocks noChangeAspect="1" noChangeArrowheads="1"/>
          </p:cNvPicPr>
          <p:nvPr/>
        </p:nvPicPr>
        <p:blipFill>
          <a:blip r:embed="rId3" cstate="print"/>
          <a:srcRect/>
          <a:stretch>
            <a:fillRect/>
          </a:stretch>
        </p:blipFill>
        <p:spPr bwMode="auto">
          <a:xfrm>
            <a:off x="5637213" y="2133600"/>
            <a:ext cx="2693987" cy="3657600"/>
          </a:xfrm>
          <a:prstGeom prst="rect">
            <a:avLst/>
          </a:prstGeom>
          <a:noFill/>
          <a:ln w="9525">
            <a:noFill/>
            <a:miter lim="800000"/>
            <a:headEnd/>
            <a:tailEnd/>
          </a:ln>
        </p:spPr>
      </p:pic>
      <p:sp>
        <p:nvSpPr>
          <p:cNvPr id="76805" name="Text Box 5"/>
          <p:cNvSpPr txBox="1">
            <a:spLocks noChangeArrowheads="1"/>
          </p:cNvSpPr>
          <p:nvPr/>
        </p:nvSpPr>
        <p:spPr bwMode="auto">
          <a:xfrm>
            <a:off x="5562600" y="5867400"/>
            <a:ext cx="3124200" cy="457200"/>
          </a:xfrm>
          <a:prstGeom prst="rect">
            <a:avLst/>
          </a:prstGeom>
          <a:noFill/>
          <a:ln w="9525">
            <a:noFill/>
            <a:miter lim="800000"/>
            <a:headEnd/>
            <a:tailEnd/>
          </a:ln>
        </p:spPr>
        <p:txBody>
          <a:bodyPr>
            <a:spAutoFit/>
          </a:bodyPr>
          <a:lstStyle/>
          <a:p>
            <a:pPr algn="l">
              <a:spcBef>
                <a:spcPct val="50000"/>
              </a:spcBef>
            </a:pPr>
            <a:r>
              <a:rPr lang="en-US" sz="2400" dirty="0"/>
              <a:t>Push Button Control</a:t>
            </a:r>
          </a:p>
        </p:txBody>
      </p:sp>
      <p:sp>
        <p:nvSpPr>
          <p:cNvPr id="76806" name="Text Box 6"/>
          <p:cNvSpPr txBox="1">
            <a:spLocks noChangeArrowheads="1"/>
          </p:cNvSpPr>
          <p:nvPr/>
        </p:nvSpPr>
        <p:spPr bwMode="auto">
          <a:xfrm>
            <a:off x="990600" y="5867400"/>
            <a:ext cx="3352800" cy="457200"/>
          </a:xfrm>
          <a:prstGeom prst="rect">
            <a:avLst/>
          </a:prstGeom>
          <a:noFill/>
          <a:ln w="9525">
            <a:noFill/>
            <a:miter lim="800000"/>
            <a:headEnd/>
            <a:tailEnd/>
          </a:ln>
        </p:spPr>
        <p:txBody>
          <a:bodyPr>
            <a:spAutoFit/>
          </a:bodyPr>
          <a:lstStyle/>
          <a:p>
            <a:pPr algn="l">
              <a:spcBef>
                <a:spcPct val="50000"/>
              </a:spcBef>
            </a:pPr>
            <a:r>
              <a:rPr lang="en-US" sz="2400" dirty="0"/>
              <a:t>Manual Timer Control</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solidFill>
            <a:srgbClr val="FFFF00"/>
          </a:solidFill>
          <a:ln w="38100">
            <a:solidFill>
              <a:srgbClr val="FF0000"/>
            </a:solidFill>
          </a:ln>
        </p:spPr>
        <p:txBody>
          <a:bodyPr/>
          <a:lstStyle/>
          <a:p>
            <a:pPr eaLnBrk="1" hangingPunct="1"/>
            <a:r>
              <a:rPr lang="en-US" b="1" dirty="0" smtClean="0"/>
              <a:t>Battery Cycle</a:t>
            </a:r>
          </a:p>
        </p:txBody>
      </p:sp>
      <p:sp>
        <p:nvSpPr>
          <p:cNvPr id="77827" name="Oval 5"/>
          <p:cNvSpPr>
            <a:spLocks noChangeArrowheads="1"/>
          </p:cNvSpPr>
          <p:nvPr/>
        </p:nvSpPr>
        <p:spPr bwMode="auto">
          <a:xfrm>
            <a:off x="2514600" y="2286000"/>
            <a:ext cx="3962400" cy="4038600"/>
          </a:xfrm>
          <a:prstGeom prst="ellipse">
            <a:avLst/>
          </a:prstGeom>
          <a:solidFill>
            <a:schemeClr val="accent1"/>
          </a:solidFill>
          <a:ln w="28575">
            <a:solidFill>
              <a:schemeClr val="tx1"/>
            </a:solidFill>
            <a:miter lim="800000"/>
            <a:headEnd/>
            <a:tailEnd/>
          </a:ln>
        </p:spPr>
        <p:txBody>
          <a:bodyPr wrap="none" anchor="ctr"/>
          <a:lstStyle/>
          <a:p>
            <a:endParaRPr lang="en-US" dirty="0"/>
          </a:p>
        </p:txBody>
      </p:sp>
      <p:sp>
        <p:nvSpPr>
          <p:cNvPr id="77828" name="Text Box 6"/>
          <p:cNvSpPr txBox="1">
            <a:spLocks noChangeArrowheads="1"/>
          </p:cNvSpPr>
          <p:nvPr/>
        </p:nvSpPr>
        <p:spPr bwMode="auto">
          <a:xfrm>
            <a:off x="1524000" y="6019800"/>
            <a:ext cx="1371600" cy="457200"/>
          </a:xfrm>
          <a:prstGeom prst="rect">
            <a:avLst/>
          </a:prstGeom>
          <a:noFill/>
          <a:ln w="9525">
            <a:noFill/>
            <a:miter lim="800000"/>
            <a:headEnd/>
            <a:tailEnd/>
          </a:ln>
        </p:spPr>
        <p:txBody>
          <a:bodyPr>
            <a:spAutoFit/>
          </a:bodyPr>
          <a:lstStyle/>
          <a:p>
            <a:pPr algn="l">
              <a:spcBef>
                <a:spcPct val="50000"/>
              </a:spcBef>
            </a:pPr>
            <a:r>
              <a:rPr lang="en-US" sz="2400" dirty="0"/>
              <a:t>7:00 AM</a:t>
            </a:r>
          </a:p>
        </p:txBody>
      </p:sp>
      <p:sp>
        <p:nvSpPr>
          <p:cNvPr id="77829" name="Text Box 7"/>
          <p:cNvSpPr txBox="1">
            <a:spLocks noChangeArrowheads="1"/>
          </p:cNvSpPr>
          <p:nvPr/>
        </p:nvSpPr>
        <p:spPr bwMode="auto">
          <a:xfrm>
            <a:off x="1981200" y="1981200"/>
            <a:ext cx="1752600" cy="457200"/>
          </a:xfrm>
          <a:prstGeom prst="rect">
            <a:avLst/>
          </a:prstGeom>
          <a:noFill/>
          <a:ln w="9525">
            <a:noFill/>
            <a:miter lim="800000"/>
            <a:headEnd/>
            <a:tailEnd/>
          </a:ln>
        </p:spPr>
        <p:txBody>
          <a:bodyPr>
            <a:spAutoFit/>
          </a:bodyPr>
          <a:lstStyle/>
          <a:p>
            <a:pPr algn="l">
              <a:spcBef>
                <a:spcPct val="50000"/>
              </a:spcBef>
            </a:pPr>
            <a:r>
              <a:rPr lang="en-US" sz="2400" dirty="0"/>
              <a:t>3:30 PM</a:t>
            </a:r>
          </a:p>
        </p:txBody>
      </p:sp>
      <p:sp>
        <p:nvSpPr>
          <p:cNvPr id="77830" name="Text Box 9"/>
          <p:cNvSpPr txBox="1">
            <a:spLocks noChangeArrowheads="1"/>
          </p:cNvSpPr>
          <p:nvPr/>
        </p:nvSpPr>
        <p:spPr bwMode="auto">
          <a:xfrm>
            <a:off x="6248400" y="6096000"/>
            <a:ext cx="1600200" cy="457200"/>
          </a:xfrm>
          <a:prstGeom prst="rect">
            <a:avLst/>
          </a:prstGeom>
          <a:noFill/>
          <a:ln w="9525">
            <a:noFill/>
            <a:miter lim="800000"/>
            <a:headEnd/>
            <a:tailEnd/>
          </a:ln>
        </p:spPr>
        <p:txBody>
          <a:bodyPr>
            <a:spAutoFit/>
          </a:bodyPr>
          <a:lstStyle/>
          <a:p>
            <a:pPr algn="l">
              <a:spcBef>
                <a:spcPct val="50000"/>
              </a:spcBef>
            </a:pPr>
            <a:r>
              <a:rPr lang="en-US" sz="2400" dirty="0"/>
              <a:t>11:00 PM</a:t>
            </a:r>
          </a:p>
        </p:txBody>
      </p:sp>
      <p:sp>
        <p:nvSpPr>
          <p:cNvPr id="77831" name="Line 15"/>
          <p:cNvSpPr>
            <a:spLocks noChangeShapeType="1"/>
          </p:cNvSpPr>
          <p:nvPr/>
        </p:nvSpPr>
        <p:spPr bwMode="auto">
          <a:xfrm>
            <a:off x="5715000" y="5867400"/>
            <a:ext cx="457200" cy="457200"/>
          </a:xfrm>
          <a:prstGeom prst="line">
            <a:avLst/>
          </a:prstGeom>
          <a:noFill/>
          <a:ln w="28575">
            <a:solidFill>
              <a:schemeClr val="tx1"/>
            </a:solidFill>
            <a:miter lim="800000"/>
            <a:headEnd/>
            <a:tailEnd/>
          </a:ln>
        </p:spPr>
        <p:txBody>
          <a:bodyPr wrap="none"/>
          <a:lstStyle/>
          <a:p>
            <a:endParaRPr lang="en-US" dirty="0"/>
          </a:p>
        </p:txBody>
      </p:sp>
      <p:sp>
        <p:nvSpPr>
          <p:cNvPr id="77832" name="Line 20"/>
          <p:cNvSpPr>
            <a:spLocks noChangeShapeType="1"/>
          </p:cNvSpPr>
          <p:nvPr/>
        </p:nvSpPr>
        <p:spPr bwMode="auto">
          <a:xfrm flipV="1">
            <a:off x="2895600" y="5867400"/>
            <a:ext cx="381000" cy="381000"/>
          </a:xfrm>
          <a:prstGeom prst="line">
            <a:avLst/>
          </a:prstGeom>
          <a:noFill/>
          <a:ln w="28575">
            <a:solidFill>
              <a:schemeClr val="tx1"/>
            </a:solidFill>
            <a:miter lim="800000"/>
            <a:headEnd/>
            <a:tailEnd/>
          </a:ln>
        </p:spPr>
        <p:txBody>
          <a:bodyPr wrap="none"/>
          <a:lstStyle/>
          <a:p>
            <a:endParaRPr lang="en-US" dirty="0"/>
          </a:p>
        </p:txBody>
      </p:sp>
      <p:sp>
        <p:nvSpPr>
          <p:cNvPr id="5141" name="Text Box 21"/>
          <p:cNvSpPr txBox="1">
            <a:spLocks noChangeArrowheads="1"/>
          </p:cNvSpPr>
          <p:nvPr/>
        </p:nvSpPr>
        <p:spPr bwMode="auto">
          <a:xfrm rot="5400000" flipH="1" flipV="1">
            <a:off x="1132700" y="3323629"/>
            <a:ext cx="553998" cy="1447799"/>
          </a:xfrm>
          <a:prstGeom prst="rect">
            <a:avLst/>
          </a:prstGeom>
          <a:noFill/>
          <a:ln w="9525">
            <a:noFill/>
            <a:miter lim="800000"/>
            <a:headEnd/>
            <a:tailEnd/>
          </a:ln>
        </p:spPr>
        <p:txBody>
          <a:bodyPr vert="eaVert" wrap="square">
            <a:spAutoFit/>
          </a:bodyPr>
          <a:lstStyle/>
          <a:p>
            <a:pPr algn="l">
              <a:spcBef>
                <a:spcPct val="50000"/>
              </a:spcBef>
            </a:pPr>
            <a:r>
              <a:rPr lang="en-US" sz="2400" b="1" dirty="0" smtClean="0"/>
              <a:t>WORK</a:t>
            </a:r>
            <a:endParaRPr lang="en-US" sz="2400" b="1" dirty="0"/>
          </a:p>
        </p:txBody>
      </p:sp>
      <p:sp>
        <p:nvSpPr>
          <p:cNvPr id="5142" name="Text Box 22"/>
          <p:cNvSpPr txBox="1">
            <a:spLocks noChangeArrowheads="1"/>
          </p:cNvSpPr>
          <p:nvPr/>
        </p:nvSpPr>
        <p:spPr bwMode="auto">
          <a:xfrm rot="-5400000">
            <a:off x="7038200" y="3244849"/>
            <a:ext cx="553998" cy="1371601"/>
          </a:xfrm>
          <a:prstGeom prst="rect">
            <a:avLst/>
          </a:prstGeom>
          <a:noFill/>
          <a:ln w="9525">
            <a:noFill/>
            <a:miter lim="800000"/>
            <a:headEnd/>
            <a:tailEnd/>
          </a:ln>
        </p:spPr>
        <p:txBody>
          <a:bodyPr vert="eaVert" wrap="square">
            <a:spAutoFit/>
          </a:bodyPr>
          <a:lstStyle/>
          <a:p>
            <a:pPr algn="l">
              <a:spcBef>
                <a:spcPct val="50000"/>
              </a:spcBef>
            </a:pPr>
            <a:r>
              <a:rPr lang="en-US" sz="2400" b="1" dirty="0" smtClean="0"/>
              <a:t>CHARGE</a:t>
            </a:r>
            <a:endParaRPr lang="en-US" sz="2400" b="1" dirty="0"/>
          </a:p>
        </p:txBody>
      </p:sp>
      <p:sp>
        <p:nvSpPr>
          <p:cNvPr id="5143" name="Text Box 23"/>
          <p:cNvSpPr txBox="1">
            <a:spLocks noChangeArrowheads="1"/>
          </p:cNvSpPr>
          <p:nvPr/>
        </p:nvSpPr>
        <p:spPr bwMode="auto">
          <a:xfrm>
            <a:off x="3429000" y="6400800"/>
            <a:ext cx="2438400" cy="457200"/>
          </a:xfrm>
          <a:prstGeom prst="rect">
            <a:avLst/>
          </a:prstGeom>
          <a:noFill/>
          <a:ln w="9525">
            <a:noFill/>
            <a:miter lim="800000"/>
            <a:headEnd/>
            <a:tailEnd/>
          </a:ln>
        </p:spPr>
        <p:txBody>
          <a:bodyPr>
            <a:spAutoFit/>
          </a:bodyPr>
          <a:lstStyle/>
          <a:p>
            <a:pPr algn="l">
              <a:spcBef>
                <a:spcPct val="50000"/>
              </a:spcBef>
            </a:pPr>
            <a:r>
              <a:rPr lang="en-US" sz="2400" b="1" dirty="0"/>
              <a:t>COOL DOWN</a:t>
            </a:r>
          </a:p>
        </p:txBody>
      </p:sp>
      <p:sp>
        <p:nvSpPr>
          <p:cNvPr id="77836" name="Line 28"/>
          <p:cNvSpPr>
            <a:spLocks noChangeShapeType="1"/>
          </p:cNvSpPr>
          <p:nvPr/>
        </p:nvSpPr>
        <p:spPr bwMode="auto">
          <a:xfrm>
            <a:off x="2895600" y="2438400"/>
            <a:ext cx="304800" cy="304800"/>
          </a:xfrm>
          <a:prstGeom prst="line">
            <a:avLst/>
          </a:prstGeom>
          <a:noFill/>
          <a:ln w="28575">
            <a:solidFill>
              <a:schemeClr val="tx1"/>
            </a:solidFill>
            <a:miter lim="800000"/>
            <a:headEnd/>
            <a:tailEnd/>
          </a:ln>
        </p:spPr>
        <p:txBody>
          <a:bodyPr wrap="none"/>
          <a:lstStyle/>
          <a:p>
            <a:endParaRPr lang="en-US" dirty="0"/>
          </a:p>
        </p:txBody>
      </p:sp>
      <p:sp>
        <p:nvSpPr>
          <p:cNvPr id="77837" name="Text Box 30"/>
          <p:cNvSpPr txBox="1">
            <a:spLocks noChangeArrowheads="1"/>
          </p:cNvSpPr>
          <p:nvPr/>
        </p:nvSpPr>
        <p:spPr bwMode="auto">
          <a:xfrm>
            <a:off x="3581400" y="4038600"/>
            <a:ext cx="2209800" cy="457200"/>
          </a:xfrm>
          <a:prstGeom prst="rect">
            <a:avLst/>
          </a:prstGeom>
          <a:noFill/>
          <a:ln w="9525">
            <a:noFill/>
            <a:miter lim="800000"/>
            <a:headEnd/>
            <a:tailEnd/>
          </a:ln>
        </p:spPr>
        <p:txBody>
          <a:bodyPr>
            <a:spAutoFit/>
          </a:bodyPr>
          <a:lstStyle/>
          <a:p>
            <a:pPr>
              <a:spcBef>
                <a:spcPct val="50000"/>
              </a:spcBef>
            </a:pPr>
            <a:r>
              <a:rPr lang="en-US" sz="2400" dirty="0"/>
              <a:t>24 Hour Cycle</a:t>
            </a:r>
          </a:p>
        </p:txBody>
      </p:sp>
      <p:pic>
        <p:nvPicPr>
          <p:cNvPr id="77838" name="Picture 32" descr="arrows4"/>
          <p:cNvPicPr>
            <a:picLocks noChangeAspect="1" noChangeArrowheads="1"/>
          </p:cNvPicPr>
          <p:nvPr/>
        </p:nvPicPr>
        <p:blipFill>
          <a:blip r:embed="rId3" cstate="print"/>
          <a:srcRect/>
          <a:stretch>
            <a:fillRect/>
          </a:stretch>
        </p:blipFill>
        <p:spPr bwMode="auto">
          <a:xfrm>
            <a:off x="2438400" y="2362200"/>
            <a:ext cx="4038600" cy="396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41"/>
                                        </p:tgtEl>
                                        <p:attrNameLst>
                                          <p:attrName>style.visibility</p:attrName>
                                        </p:attrNameLst>
                                      </p:cBhvr>
                                      <p:to>
                                        <p:strVal val="visible"/>
                                      </p:to>
                                    </p:set>
                                    <p:anim calcmode="lin" valueType="num">
                                      <p:cBhvr additive="base">
                                        <p:cTn id="7" dur="500" fill="hold"/>
                                        <p:tgtEl>
                                          <p:spTgt spid="5141"/>
                                        </p:tgtEl>
                                        <p:attrNameLst>
                                          <p:attrName>ppt_x</p:attrName>
                                        </p:attrNameLst>
                                      </p:cBhvr>
                                      <p:tavLst>
                                        <p:tav tm="0">
                                          <p:val>
                                            <p:strVal val="1+#ppt_w/2"/>
                                          </p:val>
                                        </p:tav>
                                        <p:tav tm="100000">
                                          <p:val>
                                            <p:strVal val="#ppt_x"/>
                                          </p:val>
                                        </p:tav>
                                      </p:tavLst>
                                    </p:anim>
                                    <p:anim calcmode="lin" valueType="num">
                                      <p:cBhvr additive="base">
                                        <p:cTn id="8" dur="500" fill="hold"/>
                                        <p:tgtEl>
                                          <p:spTgt spid="51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NOTIFY.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42"/>
                                        </p:tgtEl>
                                        <p:attrNameLst>
                                          <p:attrName>style.visibility</p:attrName>
                                        </p:attrNameLst>
                                      </p:cBhvr>
                                      <p:to>
                                        <p:strVal val="visible"/>
                                      </p:to>
                                    </p:set>
                                    <p:anim calcmode="lin" valueType="num">
                                      <p:cBhvr additive="base">
                                        <p:cTn id="13" dur="500" fill="hold"/>
                                        <p:tgtEl>
                                          <p:spTgt spid="5142"/>
                                        </p:tgtEl>
                                        <p:attrNameLst>
                                          <p:attrName>ppt_x</p:attrName>
                                        </p:attrNameLst>
                                      </p:cBhvr>
                                      <p:tavLst>
                                        <p:tav tm="0">
                                          <p:val>
                                            <p:strVal val="0-#ppt_w/2"/>
                                          </p:val>
                                        </p:tav>
                                        <p:tav tm="100000">
                                          <p:val>
                                            <p:strVal val="#ppt_x"/>
                                          </p:val>
                                        </p:tav>
                                      </p:tavLst>
                                    </p:anim>
                                    <p:anim calcmode="lin" valueType="num">
                                      <p:cBhvr additive="base">
                                        <p:cTn id="14" dur="500" fill="hold"/>
                                        <p:tgtEl>
                                          <p:spTgt spid="514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NOTIFY.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143"/>
                                        </p:tgtEl>
                                        <p:attrNameLst>
                                          <p:attrName>style.visibility</p:attrName>
                                        </p:attrNameLst>
                                      </p:cBhvr>
                                      <p:to>
                                        <p:strVal val="visible"/>
                                      </p:to>
                                    </p:set>
                                    <p:anim calcmode="lin" valueType="num">
                                      <p:cBhvr additive="base">
                                        <p:cTn id="19" dur="500" fill="hold"/>
                                        <p:tgtEl>
                                          <p:spTgt spid="5143"/>
                                        </p:tgtEl>
                                        <p:attrNameLst>
                                          <p:attrName>ppt_x</p:attrName>
                                        </p:attrNameLst>
                                      </p:cBhvr>
                                      <p:tavLst>
                                        <p:tav tm="0">
                                          <p:val>
                                            <p:strVal val="#ppt_x"/>
                                          </p:val>
                                        </p:tav>
                                        <p:tav tm="100000">
                                          <p:val>
                                            <p:strVal val="#ppt_x"/>
                                          </p:val>
                                        </p:tav>
                                      </p:tavLst>
                                    </p:anim>
                                    <p:anim calcmode="lin" valueType="num">
                                      <p:cBhvr additive="base">
                                        <p:cTn id="20" dur="500" fill="hold"/>
                                        <p:tgtEl>
                                          <p:spTgt spid="514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NOTIF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1" grpId="0" autoUpdateAnimBg="0"/>
      <p:bldP spid="5142" grpId="0" autoUpdateAnimBg="0"/>
      <p:bldP spid="5143"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981200" y="0"/>
            <a:ext cx="5181600" cy="1143000"/>
          </a:xfrm>
        </p:spPr>
        <p:txBody>
          <a:bodyPr>
            <a:normAutofit/>
          </a:bodyPr>
          <a:lstStyle/>
          <a:p>
            <a:pPr eaLnBrk="1" hangingPunct="1"/>
            <a:r>
              <a:rPr lang="en-US" b="1" dirty="0" smtClean="0"/>
              <a:t>Filling Battery Cells</a:t>
            </a:r>
          </a:p>
        </p:txBody>
      </p:sp>
      <p:sp>
        <p:nvSpPr>
          <p:cNvPr id="78851" name="Text Box 3"/>
          <p:cNvSpPr txBox="1">
            <a:spLocks noChangeArrowheads="1"/>
          </p:cNvSpPr>
          <p:nvPr/>
        </p:nvSpPr>
        <p:spPr bwMode="auto">
          <a:xfrm>
            <a:off x="381000" y="1066800"/>
            <a:ext cx="5105400" cy="5032147"/>
          </a:xfrm>
          <a:prstGeom prst="rect">
            <a:avLst/>
          </a:prstGeom>
          <a:noFill/>
          <a:ln w="9525">
            <a:noFill/>
            <a:miter lim="800000"/>
            <a:headEnd/>
            <a:tailEnd/>
          </a:ln>
        </p:spPr>
        <p:txBody>
          <a:bodyPr wrap="square">
            <a:spAutoFit/>
          </a:bodyPr>
          <a:lstStyle/>
          <a:p>
            <a:pPr marL="457200" indent="-457200">
              <a:spcBef>
                <a:spcPct val="50000"/>
              </a:spcBef>
              <a:buFontTx/>
              <a:buAutoNum type="arabicPeriod"/>
            </a:pPr>
            <a:r>
              <a:rPr lang="en-US" sz="2400" b="1" dirty="0"/>
              <a:t>The best time is after its gone though its charge and cool down cycle</a:t>
            </a:r>
            <a:r>
              <a:rPr lang="en-US" sz="2400" b="1" dirty="0" smtClean="0"/>
              <a:t>.</a:t>
            </a:r>
          </a:p>
          <a:p>
            <a:pPr marL="457200" indent="-457200">
              <a:spcBef>
                <a:spcPct val="50000"/>
              </a:spcBef>
            </a:pPr>
            <a:r>
              <a:rPr lang="en-US" sz="1400" b="1" dirty="0" smtClean="0">
                <a:solidFill>
                  <a:srgbClr val="FF0000"/>
                </a:solidFill>
              </a:rPr>
              <a:t>(make sure electrolyte is at least level with top of plates in battery)</a:t>
            </a:r>
            <a:endParaRPr lang="en-US" sz="1600" b="1" dirty="0">
              <a:solidFill>
                <a:srgbClr val="FF0000"/>
              </a:solidFill>
            </a:endParaRPr>
          </a:p>
          <a:p>
            <a:pPr marL="457200" indent="-457200" algn="l">
              <a:spcBef>
                <a:spcPct val="50000"/>
              </a:spcBef>
              <a:buFont typeface="+mj-lt"/>
              <a:buAutoNum type="arabicPeriod" startAt="2"/>
            </a:pPr>
            <a:r>
              <a:rPr lang="en-US" sz="2400" b="1" dirty="0"/>
              <a:t>Remove any rings and watches</a:t>
            </a:r>
          </a:p>
          <a:p>
            <a:pPr marL="457200" indent="-457200" algn="l">
              <a:spcBef>
                <a:spcPct val="50000"/>
              </a:spcBef>
              <a:buFont typeface="+mj-lt"/>
              <a:buAutoNum type="arabicPeriod" startAt="3"/>
            </a:pPr>
            <a:r>
              <a:rPr lang="en-US" sz="2400" b="1" dirty="0"/>
              <a:t>Wear protective gloves and eye protection</a:t>
            </a:r>
          </a:p>
          <a:p>
            <a:pPr marL="457200" indent="-457200" algn="l">
              <a:spcBef>
                <a:spcPct val="50000"/>
              </a:spcBef>
              <a:buFont typeface="+mj-lt"/>
              <a:buAutoNum type="arabicPeriod" startAt="3"/>
            </a:pPr>
            <a:r>
              <a:rPr lang="en-US" sz="2400" b="1" dirty="0"/>
              <a:t>Add only distilled water</a:t>
            </a:r>
          </a:p>
          <a:p>
            <a:pPr marL="457200" indent="-457200" algn="l">
              <a:spcBef>
                <a:spcPct val="50000"/>
              </a:spcBef>
              <a:buFont typeface="+mj-lt"/>
              <a:buAutoNum type="arabicPeriod" startAt="3"/>
            </a:pPr>
            <a:r>
              <a:rPr lang="en-US" sz="2400" b="1" dirty="0"/>
              <a:t>Maintain water level about ½” above the grid.                   </a:t>
            </a:r>
          </a:p>
          <a:p>
            <a:pPr marL="457200" indent="-457200" algn="l">
              <a:spcBef>
                <a:spcPct val="50000"/>
              </a:spcBef>
              <a:buFont typeface="+mj-lt"/>
              <a:buAutoNum type="arabicPeriod" startAt="3"/>
            </a:pPr>
            <a:r>
              <a:rPr lang="en-US" sz="2400" b="1" dirty="0"/>
              <a:t>Check water level at least weekly</a:t>
            </a:r>
          </a:p>
        </p:txBody>
      </p:sp>
      <p:pic>
        <p:nvPicPr>
          <p:cNvPr id="78852" name="Picture 4" descr="Battery Water Level"/>
          <p:cNvPicPr>
            <a:picLocks noChangeAspect="1" noChangeArrowheads="1"/>
          </p:cNvPicPr>
          <p:nvPr/>
        </p:nvPicPr>
        <p:blipFill>
          <a:blip r:embed="rId2" cstate="print"/>
          <a:srcRect/>
          <a:stretch>
            <a:fillRect/>
          </a:stretch>
        </p:blipFill>
        <p:spPr bwMode="auto">
          <a:xfrm>
            <a:off x="6096000" y="1295400"/>
            <a:ext cx="2590800" cy="1943100"/>
          </a:xfrm>
          <a:prstGeom prst="rect">
            <a:avLst/>
          </a:prstGeom>
          <a:noFill/>
          <a:ln w="9525">
            <a:noFill/>
            <a:miter lim="800000"/>
            <a:headEnd/>
            <a:tailEnd/>
          </a:ln>
        </p:spPr>
      </p:pic>
      <p:pic>
        <p:nvPicPr>
          <p:cNvPr id="78853" name="Picture 5" descr="msotw9_temp0"/>
          <p:cNvPicPr>
            <a:picLocks noChangeAspect="1" noChangeArrowheads="1"/>
          </p:cNvPicPr>
          <p:nvPr/>
        </p:nvPicPr>
        <p:blipFill>
          <a:blip r:embed="rId3" cstate="print"/>
          <a:srcRect/>
          <a:stretch>
            <a:fillRect/>
          </a:stretch>
        </p:blipFill>
        <p:spPr bwMode="auto">
          <a:xfrm>
            <a:off x="5334000" y="3276600"/>
            <a:ext cx="3581400" cy="2754313"/>
          </a:xfrm>
          <a:prstGeom prst="rect">
            <a:avLst/>
          </a:prstGeom>
          <a:noFill/>
          <a:ln w="9525">
            <a:noFill/>
            <a:miter lim="800000"/>
            <a:headEnd/>
            <a:tailEnd/>
          </a:ln>
        </p:spPr>
      </p:pic>
      <p:sp>
        <p:nvSpPr>
          <p:cNvPr id="78854" name="Text Box 6"/>
          <p:cNvSpPr txBox="1">
            <a:spLocks noChangeArrowheads="1"/>
          </p:cNvSpPr>
          <p:nvPr/>
        </p:nvSpPr>
        <p:spPr bwMode="auto">
          <a:xfrm>
            <a:off x="5334000" y="5943600"/>
            <a:ext cx="3657600" cy="415925"/>
          </a:xfrm>
          <a:prstGeom prst="rect">
            <a:avLst/>
          </a:prstGeom>
          <a:noFill/>
          <a:ln w="19050">
            <a:solidFill>
              <a:schemeClr val="tx1"/>
            </a:solidFill>
            <a:miter lim="800000"/>
            <a:headEnd/>
            <a:tailEnd/>
          </a:ln>
        </p:spPr>
        <p:txBody>
          <a:bodyPr>
            <a:spAutoFit/>
          </a:bodyPr>
          <a:lstStyle/>
          <a:p>
            <a:pPr algn="l">
              <a:spcBef>
                <a:spcPct val="50000"/>
              </a:spcBef>
            </a:pPr>
            <a:r>
              <a:rPr lang="en-US" sz="2000" dirty="0"/>
              <a:t>Cross Section Of A Single Cell</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b="1" dirty="0" smtClean="0"/>
              <a:t>Battery Discharge Indicators</a:t>
            </a:r>
          </a:p>
        </p:txBody>
      </p:sp>
      <p:pic>
        <p:nvPicPr>
          <p:cNvPr id="79875" name="Picture 3" descr="Batt"/>
          <p:cNvPicPr>
            <a:picLocks noChangeAspect="1" noChangeArrowheads="1"/>
          </p:cNvPicPr>
          <p:nvPr/>
        </p:nvPicPr>
        <p:blipFill>
          <a:blip r:embed="rId2" cstate="print"/>
          <a:srcRect/>
          <a:stretch>
            <a:fillRect/>
          </a:stretch>
        </p:blipFill>
        <p:spPr bwMode="auto">
          <a:xfrm>
            <a:off x="609600" y="2209800"/>
            <a:ext cx="3276600" cy="2457450"/>
          </a:xfrm>
          <a:prstGeom prst="rect">
            <a:avLst/>
          </a:prstGeom>
          <a:noFill/>
          <a:ln w="9525">
            <a:noFill/>
            <a:miter lim="800000"/>
            <a:headEnd/>
            <a:tailEnd/>
          </a:ln>
        </p:spPr>
      </p:pic>
      <p:pic>
        <p:nvPicPr>
          <p:cNvPr id="79876" name="Picture 4" descr="LX Batt"/>
          <p:cNvPicPr>
            <a:picLocks noChangeAspect="1" noChangeArrowheads="1"/>
          </p:cNvPicPr>
          <p:nvPr/>
        </p:nvPicPr>
        <p:blipFill>
          <a:blip r:embed="rId3" cstate="print"/>
          <a:srcRect/>
          <a:stretch>
            <a:fillRect/>
          </a:stretch>
        </p:blipFill>
        <p:spPr bwMode="auto">
          <a:xfrm>
            <a:off x="5334000" y="2209800"/>
            <a:ext cx="3276600" cy="2457450"/>
          </a:xfrm>
          <a:prstGeom prst="rect">
            <a:avLst/>
          </a:prstGeom>
          <a:noFill/>
          <a:ln w="9525">
            <a:noFill/>
            <a:miter lim="800000"/>
            <a:headEnd/>
            <a:tailEnd/>
          </a:ln>
        </p:spPr>
      </p:pic>
      <p:sp>
        <p:nvSpPr>
          <p:cNvPr id="79877" name="Text Box 6"/>
          <p:cNvSpPr txBox="1">
            <a:spLocks noChangeArrowheads="1"/>
          </p:cNvSpPr>
          <p:nvPr/>
        </p:nvSpPr>
        <p:spPr bwMode="auto">
          <a:xfrm>
            <a:off x="990600" y="4953000"/>
            <a:ext cx="7239000" cy="1035050"/>
          </a:xfrm>
          <a:prstGeom prst="rect">
            <a:avLst/>
          </a:prstGeom>
          <a:noFill/>
          <a:ln w="28575">
            <a:solidFill>
              <a:schemeClr val="tx1"/>
            </a:solidFill>
            <a:miter lim="800000"/>
            <a:headEnd/>
            <a:tailEnd/>
          </a:ln>
        </p:spPr>
        <p:txBody>
          <a:bodyPr>
            <a:spAutoFit/>
          </a:bodyPr>
          <a:lstStyle/>
          <a:p>
            <a:pPr algn="l">
              <a:spcBef>
                <a:spcPct val="50000"/>
              </a:spcBef>
            </a:pPr>
            <a:r>
              <a:rPr lang="en-US" sz="2000" dirty="0"/>
              <a:t>20% is the maximum discharge, beyond that the truck goes into battery lift interrupt.  This function cuts out the </a:t>
            </a:r>
            <a:r>
              <a:rPr lang="en-US" sz="2000" dirty="0" smtClean="0"/>
              <a:t>hydraulic lift, </a:t>
            </a:r>
            <a:r>
              <a:rPr lang="en-US" sz="2000" dirty="0"/>
              <a:t>forcing the operator to charge or change the battery.</a:t>
            </a:r>
          </a:p>
        </p:txBody>
      </p:sp>
      <p:sp>
        <p:nvSpPr>
          <p:cNvPr id="79878" name="Text Box 7"/>
          <p:cNvSpPr txBox="1">
            <a:spLocks noChangeArrowheads="1"/>
          </p:cNvSpPr>
          <p:nvPr/>
        </p:nvSpPr>
        <p:spPr bwMode="auto">
          <a:xfrm>
            <a:off x="1143000" y="6096000"/>
            <a:ext cx="7239000" cy="457200"/>
          </a:xfrm>
          <a:prstGeom prst="rect">
            <a:avLst/>
          </a:prstGeom>
          <a:noFill/>
          <a:ln w="9525">
            <a:noFill/>
            <a:miter lim="800000"/>
            <a:headEnd/>
            <a:tailEnd/>
          </a:ln>
        </p:spPr>
        <p:txBody>
          <a:bodyPr>
            <a:spAutoFit/>
          </a:bodyPr>
          <a:lstStyle/>
          <a:p>
            <a:pPr algn="l">
              <a:spcBef>
                <a:spcPct val="50000"/>
              </a:spcBef>
            </a:pPr>
            <a:r>
              <a:rPr lang="en-US" sz="2400" b="1" dirty="0"/>
              <a:t>Remember-</a:t>
            </a:r>
            <a:r>
              <a:rPr lang="en-US" sz="2400" dirty="0"/>
              <a:t> when volts go </a:t>
            </a:r>
            <a:r>
              <a:rPr lang="en-US" sz="2400" dirty="0" smtClean="0"/>
              <a:t>down       </a:t>
            </a:r>
            <a:r>
              <a:rPr lang="en-US" sz="2400" dirty="0"/>
              <a:t>amps go up</a:t>
            </a:r>
          </a:p>
        </p:txBody>
      </p:sp>
      <p:sp>
        <p:nvSpPr>
          <p:cNvPr id="79879" name="AutoShape 8"/>
          <p:cNvSpPr>
            <a:spLocks noChangeArrowheads="1"/>
          </p:cNvSpPr>
          <p:nvPr/>
        </p:nvSpPr>
        <p:spPr bwMode="auto">
          <a:xfrm>
            <a:off x="5334000" y="6096000"/>
            <a:ext cx="304800" cy="381000"/>
          </a:xfrm>
          <a:prstGeom prst="downArrow">
            <a:avLst>
              <a:gd name="adj1" fmla="val 50000"/>
              <a:gd name="adj2" fmla="val 31250"/>
            </a:avLst>
          </a:prstGeom>
          <a:solidFill>
            <a:schemeClr val="accent1"/>
          </a:solidFill>
          <a:ln w="9525">
            <a:solidFill>
              <a:schemeClr val="tx1"/>
            </a:solidFill>
            <a:miter lim="800000"/>
            <a:headEnd/>
            <a:tailEnd/>
          </a:ln>
        </p:spPr>
        <p:txBody>
          <a:bodyPr wrap="none" anchor="ctr"/>
          <a:lstStyle/>
          <a:p>
            <a:endParaRPr lang="en-US" dirty="0"/>
          </a:p>
        </p:txBody>
      </p:sp>
      <p:sp>
        <p:nvSpPr>
          <p:cNvPr id="79880" name="AutoShape 10"/>
          <p:cNvSpPr>
            <a:spLocks noChangeArrowheads="1"/>
          </p:cNvSpPr>
          <p:nvPr/>
        </p:nvSpPr>
        <p:spPr bwMode="auto">
          <a:xfrm>
            <a:off x="7924800" y="6096000"/>
            <a:ext cx="304800" cy="381000"/>
          </a:xfrm>
          <a:prstGeom prst="upArrow">
            <a:avLst>
              <a:gd name="adj1" fmla="val 50000"/>
              <a:gd name="adj2" fmla="val 31250"/>
            </a:avLst>
          </a:prstGeom>
          <a:solidFill>
            <a:schemeClr val="accent1"/>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b="1" dirty="0" smtClean="0"/>
              <a:t>Battery Connectors</a:t>
            </a:r>
          </a:p>
        </p:txBody>
      </p:sp>
      <p:pic>
        <p:nvPicPr>
          <p:cNvPr id="80899" name="Picture 3" descr="Battery Connector"/>
          <p:cNvPicPr>
            <a:picLocks noChangeAspect="1" noChangeArrowheads="1"/>
          </p:cNvPicPr>
          <p:nvPr/>
        </p:nvPicPr>
        <p:blipFill>
          <a:blip r:embed="rId2" cstate="print"/>
          <a:srcRect/>
          <a:stretch>
            <a:fillRect/>
          </a:stretch>
        </p:blipFill>
        <p:spPr bwMode="auto">
          <a:xfrm>
            <a:off x="762000" y="2209800"/>
            <a:ext cx="2667000" cy="2000250"/>
          </a:xfrm>
          <a:prstGeom prst="rect">
            <a:avLst/>
          </a:prstGeom>
          <a:noFill/>
          <a:ln w="28575">
            <a:solidFill>
              <a:srgbClr val="000000"/>
            </a:solidFill>
            <a:miter lim="800000"/>
            <a:headEnd/>
            <a:tailEnd/>
          </a:ln>
        </p:spPr>
      </p:pic>
      <p:pic>
        <p:nvPicPr>
          <p:cNvPr id="80900" name="Picture 4" descr="Batt"/>
          <p:cNvPicPr>
            <a:picLocks noChangeAspect="1" noChangeArrowheads="1"/>
          </p:cNvPicPr>
          <p:nvPr/>
        </p:nvPicPr>
        <p:blipFill>
          <a:blip r:embed="rId3" cstate="print"/>
          <a:srcRect/>
          <a:stretch>
            <a:fillRect/>
          </a:stretch>
        </p:blipFill>
        <p:spPr bwMode="auto">
          <a:xfrm>
            <a:off x="4419600" y="2209800"/>
            <a:ext cx="4419600" cy="3314700"/>
          </a:xfrm>
          <a:prstGeom prst="rect">
            <a:avLst/>
          </a:prstGeom>
          <a:noFill/>
          <a:ln w="28575">
            <a:solidFill>
              <a:srgbClr val="000000"/>
            </a:solidFill>
            <a:miter lim="800000"/>
            <a:headEnd/>
            <a:tailEnd/>
          </a:ln>
        </p:spPr>
      </p:pic>
      <p:sp>
        <p:nvSpPr>
          <p:cNvPr id="80901" name="Text Box 6"/>
          <p:cNvSpPr txBox="1">
            <a:spLocks noChangeArrowheads="1"/>
          </p:cNvSpPr>
          <p:nvPr/>
        </p:nvSpPr>
        <p:spPr bwMode="auto">
          <a:xfrm>
            <a:off x="381000" y="4495800"/>
            <a:ext cx="3810000" cy="1920875"/>
          </a:xfrm>
          <a:prstGeom prst="rect">
            <a:avLst/>
          </a:prstGeom>
          <a:noFill/>
          <a:ln w="9525">
            <a:noFill/>
            <a:miter lim="800000"/>
            <a:headEnd/>
            <a:tailEnd/>
          </a:ln>
        </p:spPr>
        <p:txBody>
          <a:bodyPr>
            <a:spAutoFit/>
          </a:bodyPr>
          <a:lstStyle/>
          <a:p>
            <a:pPr marL="457200" indent="-457200" algn="l">
              <a:spcBef>
                <a:spcPct val="50000"/>
              </a:spcBef>
              <a:buFontTx/>
              <a:buAutoNum type="arabicPeriod"/>
            </a:pPr>
            <a:r>
              <a:rPr lang="en-US" sz="2000" dirty="0"/>
              <a:t>Should be a snug fit when plugging in and removing</a:t>
            </a:r>
          </a:p>
          <a:p>
            <a:pPr marL="457200" indent="-457200" algn="l">
              <a:spcBef>
                <a:spcPct val="50000"/>
              </a:spcBef>
              <a:buFontTx/>
              <a:buAutoNum type="arabicPeriod"/>
            </a:pPr>
            <a:r>
              <a:rPr lang="en-US" sz="2000" dirty="0"/>
              <a:t>Look for broken or melted insulator</a:t>
            </a:r>
          </a:p>
          <a:p>
            <a:pPr marL="457200" indent="-457200" algn="l">
              <a:spcBef>
                <a:spcPct val="50000"/>
              </a:spcBef>
              <a:buFontTx/>
              <a:buAutoNum type="arabicPeriod"/>
            </a:pPr>
            <a:r>
              <a:rPr lang="en-US" sz="2000" dirty="0"/>
              <a:t>Look for any cable damage</a:t>
            </a:r>
          </a:p>
        </p:txBody>
      </p:sp>
      <p:sp>
        <p:nvSpPr>
          <p:cNvPr id="80902" name="Text Box 7"/>
          <p:cNvSpPr txBox="1">
            <a:spLocks noChangeArrowheads="1"/>
          </p:cNvSpPr>
          <p:nvPr/>
        </p:nvSpPr>
        <p:spPr bwMode="auto">
          <a:xfrm>
            <a:off x="4648200" y="5638800"/>
            <a:ext cx="3962400" cy="457200"/>
          </a:xfrm>
          <a:prstGeom prst="rect">
            <a:avLst/>
          </a:prstGeom>
          <a:noFill/>
          <a:ln w="9525">
            <a:noFill/>
            <a:miter lim="800000"/>
            <a:headEnd/>
            <a:tailEnd/>
          </a:ln>
        </p:spPr>
        <p:txBody>
          <a:bodyPr>
            <a:spAutoFit/>
          </a:bodyPr>
          <a:lstStyle/>
          <a:p>
            <a:pPr algn="l">
              <a:spcBef>
                <a:spcPct val="50000"/>
              </a:spcBef>
            </a:pPr>
            <a:r>
              <a:rPr lang="en-US" sz="2400" dirty="0"/>
              <a:t>Connector Plugged In Truck</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7" name="Picture 3" descr="msotw9_temp0"/>
          <p:cNvPicPr>
            <a:picLocks noChangeAspect="1" noChangeArrowheads="1"/>
          </p:cNvPicPr>
          <p:nvPr/>
        </p:nvPicPr>
        <p:blipFill>
          <a:blip r:embed="rId2" cstate="print">
            <a:lum bright="-12000" contrast="30000"/>
          </a:blip>
          <a:srcRect/>
          <a:stretch>
            <a:fillRect/>
          </a:stretch>
        </p:blipFill>
        <p:spPr bwMode="auto">
          <a:xfrm>
            <a:off x="5257800" y="1295400"/>
            <a:ext cx="3381375" cy="5475580"/>
          </a:xfrm>
          <a:prstGeom prst="rect">
            <a:avLst/>
          </a:prstGeom>
          <a:noFill/>
          <a:ln w="9525">
            <a:noFill/>
            <a:miter lim="800000"/>
            <a:headEnd/>
            <a:tailEnd/>
          </a:ln>
        </p:spPr>
      </p:pic>
      <p:sp>
        <p:nvSpPr>
          <p:cNvPr id="82946" name="Rectangle 2"/>
          <p:cNvSpPr>
            <a:spLocks noGrp="1" noChangeArrowheads="1"/>
          </p:cNvSpPr>
          <p:nvPr>
            <p:ph type="title"/>
          </p:nvPr>
        </p:nvSpPr>
        <p:spPr/>
        <p:txBody>
          <a:bodyPr>
            <a:normAutofit fontScale="90000"/>
          </a:bodyPr>
          <a:lstStyle/>
          <a:p>
            <a:pPr eaLnBrk="1" hangingPunct="1"/>
            <a:r>
              <a:rPr lang="en-US" b="1" dirty="0" smtClean="0"/>
              <a:t>Stock picker </a:t>
            </a:r>
            <a:br>
              <a:rPr lang="en-US" b="1" dirty="0" smtClean="0"/>
            </a:br>
            <a:r>
              <a:rPr lang="en-US" b="1" dirty="0" smtClean="0"/>
              <a:t>Load Center</a:t>
            </a:r>
          </a:p>
        </p:txBody>
      </p:sp>
      <p:sp>
        <p:nvSpPr>
          <p:cNvPr id="82948" name="Text Box 4"/>
          <p:cNvSpPr txBox="1">
            <a:spLocks noChangeArrowheads="1"/>
          </p:cNvSpPr>
          <p:nvPr/>
        </p:nvSpPr>
        <p:spPr bwMode="auto">
          <a:xfrm>
            <a:off x="228600" y="1524000"/>
            <a:ext cx="4495800" cy="2308324"/>
          </a:xfrm>
          <a:prstGeom prst="rect">
            <a:avLst/>
          </a:prstGeom>
          <a:noFill/>
          <a:ln w="9525">
            <a:noFill/>
            <a:miter lim="800000"/>
            <a:headEnd/>
            <a:tailEnd/>
          </a:ln>
        </p:spPr>
        <p:txBody>
          <a:bodyPr>
            <a:spAutoFit/>
          </a:bodyPr>
          <a:lstStyle/>
          <a:p>
            <a:pPr algn="l">
              <a:spcBef>
                <a:spcPct val="50000"/>
              </a:spcBef>
              <a:buFontTx/>
              <a:buChar char="•"/>
            </a:pPr>
            <a:r>
              <a:rPr lang="en-US" sz="2400" dirty="0"/>
              <a:t> Loads must be evenly distributed</a:t>
            </a:r>
          </a:p>
          <a:p>
            <a:pPr algn="l">
              <a:spcBef>
                <a:spcPct val="50000"/>
              </a:spcBef>
              <a:buFontTx/>
              <a:buChar char="•"/>
            </a:pPr>
            <a:r>
              <a:rPr lang="en-US" sz="2400" dirty="0"/>
              <a:t> Forks are spread as far apart as possible</a:t>
            </a:r>
          </a:p>
          <a:p>
            <a:pPr algn="l">
              <a:spcBef>
                <a:spcPct val="50000"/>
              </a:spcBef>
              <a:buFontTx/>
              <a:buChar char="•"/>
            </a:pPr>
            <a:r>
              <a:rPr lang="en-US" sz="2400" dirty="0"/>
              <a:t> Make certain the pallet is secure with the pallet clamp</a:t>
            </a:r>
          </a:p>
        </p:txBody>
      </p:sp>
      <p:pic>
        <p:nvPicPr>
          <p:cNvPr id="82949" name="Picture 5" descr="msotw9_temp0"/>
          <p:cNvPicPr>
            <a:picLocks noChangeAspect="1" noChangeArrowheads="1"/>
          </p:cNvPicPr>
          <p:nvPr/>
        </p:nvPicPr>
        <p:blipFill>
          <a:blip r:embed="rId3" cstate="print">
            <a:lum bright="-6000" contrast="30000"/>
          </a:blip>
          <a:srcRect/>
          <a:stretch>
            <a:fillRect/>
          </a:stretch>
        </p:blipFill>
        <p:spPr bwMode="auto">
          <a:xfrm>
            <a:off x="533400" y="4343399"/>
            <a:ext cx="3352800" cy="224483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8020" name="Picture 4" descr="https://www.crown.com/images/products/usa/stockpickers/sp-operator-visibility.jpg"/>
          <p:cNvPicPr>
            <a:picLocks noChangeAspect="1" noChangeArrowheads="1"/>
          </p:cNvPicPr>
          <p:nvPr/>
        </p:nvPicPr>
        <p:blipFill>
          <a:blip r:embed="rId2" cstate="print"/>
          <a:srcRect/>
          <a:stretch>
            <a:fillRect/>
          </a:stretch>
        </p:blipFill>
        <p:spPr bwMode="auto">
          <a:xfrm>
            <a:off x="6567577" y="2743200"/>
            <a:ext cx="2576423" cy="3733800"/>
          </a:xfrm>
          <a:prstGeom prst="rect">
            <a:avLst/>
          </a:prstGeom>
          <a:noFill/>
        </p:spPr>
      </p:pic>
      <p:sp>
        <p:nvSpPr>
          <p:cNvPr id="83970" name="Rectangle 2"/>
          <p:cNvSpPr>
            <a:spLocks noGrp="1" noChangeArrowheads="1"/>
          </p:cNvSpPr>
          <p:nvPr>
            <p:ph type="title"/>
          </p:nvPr>
        </p:nvSpPr>
        <p:spPr>
          <a:xfrm>
            <a:off x="2590800" y="0"/>
            <a:ext cx="5029200" cy="1143000"/>
          </a:xfrm>
        </p:spPr>
        <p:txBody>
          <a:bodyPr/>
          <a:lstStyle/>
          <a:p>
            <a:pPr eaLnBrk="1" hangingPunct="1"/>
            <a:r>
              <a:rPr lang="en-US" b="1" dirty="0" smtClean="0"/>
              <a:t>Fall Protection</a:t>
            </a:r>
          </a:p>
        </p:txBody>
      </p:sp>
      <p:pic>
        <p:nvPicPr>
          <p:cNvPr id="83974" name="Picture 6" descr="msotw9_temp0"/>
          <p:cNvPicPr>
            <a:picLocks noChangeAspect="1" noChangeArrowheads="1"/>
          </p:cNvPicPr>
          <p:nvPr/>
        </p:nvPicPr>
        <p:blipFill>
          <a:blip r:embed="rId3" cstate="print"/>
          <a:srcRect/>
          <a:stretch>
            <a:fillRect/>
          </a:stretch>
        </p:blipFill>
        <p:spPr bwMode="auto">
          <a:xfrm>
            <a:off x="8107539" y="0"/>
            <a:ext cx="1036461" cy="990600"/>
          </a:xfrm>
          <a:prstGeom prst="rect">
            <a:avLst/>
          </a:prstGeom>
          <a:noFill/>
          <a:ln w="9525">
            <a:noFill/>
            <a:miter lim="800000"/>
            <a:headEnd/>
            <a:tailEnd/>
          </a:ln>
        </p:spPr>
      </p:pic>
      <p:pic>
        <p:nvPicPr>
          <p:cNvPr id="598017" name="Picture 1"/>
          <p:cNvPicPr>
            <a:picLocks noChangeAspect="1" noChangeArrowheads="1"/>
          </p:cNvPicPr>
          <p:nvPr/>
        </p:nvPicPr>
        <p:blipFill>
          <a:blip r:embed="rId4" cstate="print"/>
          <a:srcRect/>
          <a:stretch>
            <a:fillRect/>
          </a:stretch>
        </p:blipFill>
        <p:spPr bwMode="auto">
          <a:xfrm>
            <a:off x="4419600" y="1066800"/>
            <a:ext cx="1981200" cy="1828800"/>
          </a:xfrm>
          <a:prstGeom prst="rect">
            <a:avLst/>
          </a:prstGeom>
          <a:noFill/>
          <a:ln w="9525">
            <a:noFill/>
            <a:miter lim="800000"/>
            <a:headEnd/>
            <a:tailEnd/>
          </a:ln>
        </p:spPr>
      </p:pic>
      <p:pic>
        <p:nvPicPr>
          <p:cNvPr id="598018" name="Picture 2"/>
          <p:cNvPicPr>
            <a:picLocks noChangeAspect="1" noChangeArrowheads="1"/>
          </p:cNvPicPr>
          <p:nvPr/>
        </p:nvPicPr>
        <p:blipFill>
          <a:blip r:embed="rId5" cstate="print"/>
          <a:srcRect r="20000"/>
          <a:stretch>
            <a:fillRect/>
          </a:stretch>
        </p:blipFill>
        <p:spPr bwMode="auto">
          <a:xfrm>
            <a:off x="2895600" y="1066800"/>
            <a:ext cx="1523999" cy="1828800"/>
          </a:xfrm>
          <a:prstGeom prst="rect">
            <a:avLst/>
          </a:prstGeom>
          <a:noFill/>
          <a:ln w="9525">
            <a:noFill/>
            <a:miter lim="800000"/>
            <a:headEnd/>
            <a:tailEnd/>
          </a:ln>
        </p:spPr>
      </p:pic>
      <p:pic>
        <p:nvPicPr>
          <p:cNvPr id="11" name="Picture 6" descr="msotw9_temp0"/>
          <p:cNvPicPr>
            <a:picLocks noChangeAspect="1" noChangeArrowheads="1"/>
          </p:cNvPicPr>
          <p:nvPr/>
        </p:nvPicPr>
        <p:blipFill>
          <a:blip r:embed="rId3" cstate="print"/>
          <a:srcRect/>
          <a:stretch>
            <a:fillRect/>
          </a:stretch>
        </p:blipFill>
        <p:spPr bwMode="auto">
          <a:xfrm>
            <a:off x="0" y="0"/>
            <a:ext cx="1036461" cy="990600"/>
          </a:xfrm>
          <a:prstGeom prst="rect">
            <a:avLst/>
          </a:prstGeom>
          <a:noFill/>
          <a:ln w="9525">
            <a:noFill/>
            <a:miter lim="800000"/>
            <a:headEnd/>
            <a:tailEnd/>
          </a:ln>
        </p:spPr>
      </p:pic>
      <p:sp>
        <p:nvSpPr>
          <p:cNvPr id="12" name="TextBox 11"/>
          <p:cNvSpPr txBox="1"/>
          <p:nvPr/>
        </p:nvSpPr>
        <p:spPr>
          <a:xfrm>
            <a:off x="6400800" y="1676400"/>
            <a:ext cx="2743200" cy="646331"/>
          </a:xfrm>
          <a:prstGeom prst="rect">
            <a:avLst/>
          </a:prstGeom>
          <a:solidFill>
            <a:srgbClr val="FFFF00"/>
          </a:solidFill>
        </p:spPr>
        <p:txBody>
          <a:bodyPr wrap="square" rtlCol="0">
            <a:spAutoFit/>
          </a:bodyPr>
          <a:lstStyle/>
          <a:p>
            <a:r>
              <a:rPr lang="en-US" dirty="0" smtClean="0"/>
              <a:t>Break away Lanyard not permitted 0-15 ½  Feet</a:t>
            </a:r>
            <a:endParaRPr lang="en-US" dirty="0"/>
          </a:p>
        </p:txBody>
      </p:sp>
      <p:sp>
        <p:nvSpPr>
          <p:cNvPr id="13" name="TextBox 12"/>
          <p:cNvSpPr txBox="1"/>
          <p:nvPr/>
        </p:nvSpPr>
        <p:spPr>
          <a:xfrm>
            <a:off x="6400800" y="2286000"/>
            <a:ext cx="2743200" cy="646331"/>
          </a:xfrm>
          <a:prstGeom prst="rect">
            <a:avLst/>
          </a:prstGeom>
          <a:solidFill>
            <a:srgbClr val="FFFF00"/>
          </a:solidFill>
        </p:spPr>
        <p:txBody>
          <a:bodyPr wrap="square" rtlCol="0">
            <a:spAutoFit/>
          </a:bodyPr>
          <a:lstStyle/>
          <a:p>
            <a:r>
              <a:rPr lang="en-US" dirty="0" smtClean="0"/>
              <a:t>Recommended system for Operator Up Fall restraint</a:t>
            </a:r>
            <a:endParaRPr lang="en-US" dirty="0"/>
          </a:p>
        </p:txBody>
      </p:sp>
      <p:pic>
        <p:nvPicPr>
          <p:cNvPr id="598022" name="Picture 6" descr="http://www.ehss.vt.edu/images/FAL_calc_15.jpg"/>
          <p:cNvPicPr>
            <a:picLocks noChangeAspect="1" noChangeArrowheads="1"/>
          </p:cNvPicPr>
          <p:nvPr/>
        </p:nvPicPr>
        <p:blipFill>
          <a:blip r:embed="rId6" cstate="print"/>
          <a:srcRect/>
          <a:stretch>
            <a:fillRect/>
          </a:stretch>
        </p:blipFill>
        <p:spPr bwMode="auto">
          <a:xfrm>
            <a:off x="2362200" y="3048000"/>
            <a:ext cx="4572000" cy="3581400"/>
          </a:xfrm>
          <a:prstGeom prst="rect">
            <a:avLst/>
          </a:prstGeom>
          <a:noFill/>
        </p:spPr>
      </p:pic>
      <p:sp>
        <p:nvSpPr>
          <p:cNvPr id="83973" name="Text Box 5"/>
          <p:cNvSpPr txBox="1">
            <a:spLocks noChangeArrowheads="1"/>
          </p:cNvSpPr>
          <p:nvPr/>
        </p:nvSpPr>
        <p:spPr bwMode="auto">
          <a:xfrm>
            <a:off x="0" y="1066800"/>
            <a:ext cx="2667000" cy="2862322"/>
          </a:xfrm>
          <a:prstGeom prst="rect">
            <a:avLst/>
          </a:prstGeom>
          <a:noFill/>
          <a:ln w="82550">
            <a:solidFill>
              <a:srgbClr val="FF0000"/>
            </a:solidFill>
            <a:miter lim="800000"/>
            <a:headEnd/>
            <a:tailEnd/>
          </a:ln>
        </p:spPr>
        <p:txBody>
          <a:bodyPr wrap="square">
            <a:spAutoFit/>
          </a:bodyPr>
          <a:lstStyle/>
          <a:p>
            <a:pPr algn="l">
              <a:spcBef>
                <a:spcPct val="50000"/>
              </a:spcBef>
            </a:pPr>
            <a:r>
              <a:rPr lang="en-US" sz="2000" b="1" dirty="0" smtClean="0"/>
              <a:t>For Operator “UP” type Powered Industrial trucks, the </a:t>
            </a:r>
            <a:r>
              <a:rPr lang="en-US" sz="2000" b="1" dirty="0"/>
              <a:t>use of </a:t>
            </a:r>
            <a:r>
              <a:rPr lang="en-US" sz="2000" b="1" dirty="0" smtClean="0"/>
              <a:t>a Fall Protection/ Fall Restraint is required. Consult your Safety representative for equipment and training requirements.</a:t>
            </a:r>
            <a:endParaRPr lang="en-US" sz="2000" b="1"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6996" name="Picture 4" descr="http://www.forkliftduval.com/images/Lanyard-Harness%20Combo.gif"/>
          <p:cNvPicPr>
            <a:picLocks noChangeAspect="1" noChangeArrowheads="1"/>
          </p:cNvPicPr>
          <p:nvPr/>
        </p:nvPicPr>
        <p:blipFill>
          <a:blip r:embed="rId2" cstate="print"/>
          <a:srcRect l="25022" r="24933"/>
          <a:stretch>
            <a:fillRect/>
          </a:stretch>
        </p:blipFill>
        <p:spPr bwMode="auto">
          <a:xfrm>
            <a:off x="5943600" y="1981200"/>
            <a:ext cx="2743200" cy="4667250"/>
          </a:xfrm>
          <a:prstGeom prst="rect">
            <a:avLst/>
          </a:prstGeom>
          <a:noFill/>
        </p:spPr>
      </p:pic>
      <p:sp>
        <p:nvSpPr>
          <p:cNvPr id="84994" name="Rectangle 2"/>
          <p:cNvSpPr>
            <a:spLocks noGrp="1" noChangeArrowheads="1"/>
          </p:cNvSpPr>
          <p:nvPr>
            <p:ph type="title"/>
          </p:nvPr>
        </p:nvSpPr>
        <p:spPr>
          <a:xfrm>
            <a:off x="1981200" y="274638"/>
            <a:ext cx="4800600" cy="1143000"/>
          </a:xfrm>
        </p:spPr>
        <p:txBody>
          <a:bodyPr>
            <a:normAutofit fontScale="90000"/>
          </a:bodyPr>
          <a:lstStyle/>
          <a:p>
            <a:pPr eaLnBrk="1" hangingPunct="1"/>
            <a:r>
              <a:rPr lang="en-US" b="1" dirty="0" smtClean="0"/>
              <a:t>Fall Protection </a:t>
            </a:r>
            <a:br>
              <a:rPr lang="en-US" b="1" dirty="0" smtClean="0"/>
            </a:br>
            <a:r>
              <a:rPr lang="en-US" b="1" dirty="0" smtClean="0"/>
              <a:t>OSHA Highlights</a:t>
            </a:r>
          </a:p>
        </p:txBody>
      </p:sp>
      <p:sp>
        <p:nvSpPr>
          <p:cNvPr id="84995" name="Text Box 3"/>
          <p:cNvSpPr txBox="1">
            <a:spLocks noChangeArrowheads="1"/>
          </p:cNvSpPr>
          <p:nvPr/>
        </p:nvSpPr>
        <p:spPr bwMode="auto">
          <a:xfrm>
            <a:off x="228600" y="2057400"/>
            <a:ext cx="5715000" cy="4401205"/>
          </a:xfrm>
          <a:prstGeom prst="rect">
            <a:avLst/>
          </a:prstGeom>
          <a:noFill/>
          <a:ln w="9525">
            <a:noFill/>
            <a:miter lim="800000"/>
            <a:headEnd/>
            <a:tailEnd/>
          </a:ln>
        </p:spPr>
        <p:txBody>
          <a:bodyPr wrap="square">
            <a:spAutoFit/>
          </a:bodyPr>
          <a:lstStyle/>
          <a:p>
            <a:pPr algn="l">
              <a:spcBef>
                <a:spcPct val="50000"/>
              </a:spcBef>
              <a:buFontTx/>
              <a:buChar char="•"/>
            </a:pPr>
            <a:r>
              <a:rPr lang="en-US" sz="2000" dirty="0"/>
              <a:t> As a general rule, all persons working at a height of </a:t>
            </a:r>
            <a:r>
              <a:rPr lang="en-US" sz="2000" dirty="0" smtClean="0"/>
              <a:t>6 </a:t>
            </a:r>
            <a:r>
              <a:rPr lang="en-US" sz="2000" dirty="0"/>
              <a:t>feet or more </a:t>
            </a:r>
            <a:r>
              <a:rPr lang="en-US" sz="2000" dirty="0" smtClean="0"/>
              <a:t>on walking working surfaces must </a:t>
            </a:r>
            <a:r>
              <a:rPr lang="en-US" sz="2000" dirty="0"/>
              <a:t>use a form of fall protection.</a:t>
            </a:r>
          </a:p>
          <a:p>
            <a:pPr algn="l">
              <a:spcBef>
                <a:spcPct val="50000"/>
              </a:spcBef>
              <a:buFontTx/>
              <a:buChar char="•"/>
            </a:pPr>
            <a:r>
              <a:rPr lang="en-US" sz="2000" dirty="0"/>
              <a:t> The use of body belts for fall protection </a:t>
            </a:r>
            <a:r>
              <a:rPr lang="en-US" sz="2000" dirty="0" smtClean="0"/>
              <a:t>was </a:t>
            </a:r>
            <a:r>
              <a:rPr lang="en-US" sz="2000" dirty="0"/>
              <a:t>prohibited as of January 1, 1998. The acceptable alternative is a </a:t>
            </a:r>
            <a:r>
              <a:rPr lang="en-US" sz="2000" b="1" dirty="0"/>
              <a:t>full body harness</a:t>
            </a:r>
            <a:r>
              <a:rPr lang="en-US" sz="2000" dirty="0" smtClean="0"/>
              <a:t>.</a:t>
            </a:r>
            <a:endParaRPr lang="en-US" sz="2000" u="sng" dirty="0"/>
          </a:p>
          <a:p>
            <a:pPr algn="l">
              <a:spcBef>
                <a:spcPct val="50000"/>
              </a:spcBef>
              <a:buFontTx/>
              <a:buChar char="•"/>
            </a:pPr>
            <a:r>
              <a:rPr lang="en-US" sz="2000" dirty="0"/>
              <a:t> The use of non-locking </a:t>
            </a:r>
            <a:r>
              <a:rPr lang="en-US" sz="2000" dirty="0" smtClean="0"/>
              <a:t>snap hooks </a:t>
            </a:r>
            <a:r>
              <a:rPr lang="en-US" sz="2000" dirty="0"/>
              <a:t>as part of personal fall arrest and positioning device systems </a:t>
            </a:r>
            <a:r>
              <a:rPr lang="en-US" sz="2000" dirty="0" smtClean="0"/>
              <a:t>was </a:t>
            </a:r>
            <a:r>
              <a:rPr lang="en-US" sz="2000" dirty="0"/>
              <a:t>prohibited as of January 1, 1998. The acceptable alternative is a locking </a:t>
            </a:r>
            <a:r>
              <a:rPr lang="en-US" sz="2000" dirty="0" smtClean="0"/>
              <a:t>snap hook </a:t>
            </a:r>
            <a:r>
              <a:rPr lang="en-US" sz="2000" dirty="0"/>
              <a:t>with a self-locking keeper which remains closed and locked until unlocked and pressed open for connection or disconnection.</a:t>
            </a:r>
          </a:p>
        </p:txBody>
      </p:sp>
      <p:pic>
        <p:nvPicPr>
          <p:cNvPr id="84996" name="Picture 4" descr="msotw9_temp0"/>
          <p:cNvPicPr>
            <a:picLocks noChangeAspect="1" noChangeArrowheads="1"/>
          </p:cNvPicPr>
          <p:nvPr/>
        </p:nvPicPr>
        <p:blipFill>
          <a:blip r:embed="rId3" cstate="print">
            <a:lum bright="12000" contrast="42000"/>
          </a:blip>
          <a:srcRect b="3908"/>
          <a:stretch>
            <a:fillRect/>
          </a:stretch>
        </p:blipFill>
        <p:spPr bwMode="auto">
          <a:xfrm>
            <a:off x="228600" y="304800"/>
            <a:ext cx="2438400" cy="1600200"/>
          </a:xfrm>
          <a:prstGeom prst="rect">
            <a:avLst/>
          </a:prstGeom>
          <a:noFill/>
          <a:ln w="9525">
            <a:noFill/>
            <a:miter lim="800000"/>
            <a:headEnd/>
            <a:tailEnd/>
          </a:ln>
        </p:spPr>
      </p:pic>
      <p:pic>
        <p:nvPicPr>
          <p:cNvPr id="596994" name="Picture 2" descr="http://i.ebayimg.com/t/NIB-MSA-SAFETY-10067952-AERIAL-LIFT-HARNESS-LANYARD-FALL-PROTECTION-UNIVERSAL-/00/s/NTAwWDQyOQ==/$%28KGrHqZ,%21igFBehDN1EkBQfu4OBe+%21%7E%7E60_35.JPG"/>
          <p:cNvPicPr>
            <a:picLocks noChangeAspect="1" noChangeArrowheads="1"/>
          </p:cNvPicPr>
          <p:nvPr/>
        </p:nvPicPr>
        <p:blipFill>
          <a:blip r:embed="rId4" cstate="print"/>
          <a:srcRect l="25940" r="24341" b="7407"/>
          <a:stretch>
            <a:fillRect/>
          </a:stretch>
        </p:blipFill>
        <p:spPr bwMode="auto">
          <a:xfrm>
            <a:off x="7239000" y="0"/>
            <a:ext cx="990600" cy="1856447"/>
          </a:xfrm>
          <a:prstGeom prst="rect">
            <a:avLst/>
          </a:prstGeom>
          <a:noFill/>
        </p:spPr>
      </p:pic>
      <p:pic>
        <p:nvPicPr>
          <p:cNvPr id="597000" name="Picture 8" descr="http://www.tridentsupplyllc.com/images/HOOKSN19FS3600.jpg"/>
          <p:cNvPicPr>
            <a:picLocks noChangeAspect="1" noChangeArrowheads="1"/>
          </p:cNvPicPr>
          <p:nvPr/>
        </p:nvPicPr>
        <p:blipFill>
          <a:blip r:embed="rId5" cstate="print"/>
          <a:srcRect/>
          <a:stretch>
            <a:fillRect/>
          </a:stretch>
        </p:blipFill>
        <p:spPr bwMode="auto">
          <a:xfrm>
            <a:off x="6172200" y="1981200"/>
            <a:ext cx="2190750" cy="4572000"/>
          </a:xfrm>
          <a:prstGeom prst="rect">
            <a:avLst/>
          </a:prstGeom>
          <a:noFill/>
        </p:spPr>
      </p:pic>
      <p:pic>
        <p:nvPicPr>
          <p:cNvPr id="597002" name="Picture 10" descr="http://2.bp.blogspot.com/-mSmvYkZu3a0/T6xSPbX1SMI/AAAAAAAAA8Q/y9BQARGf7M4/s1600/ISO%2BFall_Protection%2Babove%2B6%2Bfeet.jpg"/>
          <p:cNvPicPr>
            <a:picLocks noChangeAspect="1" noChangeArrowheads="1"/>
          </p:cNvPicPr>
          <p:nvPr/>
        </p:nvPicPr>
        <p:blipFill>
          <a:blip r:embed="rId6" cstate="print"/>
          <a:srcRect/>
          <a:stretch>
            <a:fillRect/>
          </a:stretch>
        </p:blipFill>
        <p:spPr bwMode="auto">
          <a:xfrm>
            <a:off x="6052898" y="2590800"/>
            <a:ext cx="3091102" cy="2859385"/>
          </a:xfrm>
          <a:prstGeom prst="rect">
            <a:avLst/>
          </a:prstGeom>
          <a:noFill/>
        </p:spPr>
      </p:pic>
      <p:sp>
        <p:nvSpPr>
          <p:cNvPr id="12" name="TextBox 11"/>
          <p:cNvSpPr txBox="1"/>
          <p:nvPr/>
        </p:nvSpPr>
        <p:spPr>
          <a:xfrm>
            <a:off x="2895600" y="4114800"/>
            <a:ext cx="2285434" cy="369332"/>
          </a:xfrm>
          <a:prstGeom prst="rect">
            <a:avLst/>
          </a:prstGeom>
          <a:solidFill>
            <a:srgbClr val="FFFF00"/>
          </a:solidFill>
        </p:spPr>
        <p:txBody>
          <a:bodyPr wrap="none" rtlCol="0">
            <a:spAutoFit/>
          </a:bodyPr>
          <a:lstStyle/>
          <a:p>
            <a:r>
              <a:rPr lang="en-US" dirty="0" smtClean="0"/>
              <a:t>See anything Wrong??</a:t>
            </a:r>
            <a:endParaRPr lang="en-US" dirty="0"/>
          </a:p>
        </p:txBody>
      </p:sp>
      <p:sp>
        <p:nvSpPr>
          <p:cNvPr id="13" name="Right Arrow 12"/>
          <p:cNvSpPr/>
          <p:nvPr/>
        </p:nvSpPr>
        <p:spPr>
          <a:xfrm rot="20893760">
            <a:off x="5086602" y="3742257"/>
            <a:ext cx="2812942"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fade">
                                      <p:cBhvr>
                                        <p:cTn id="7" dur="1000"/>
                                        <p:tgtEl>
                                          <p:spTgt spid="84995">
                                            <p:txEl>
                                              <p:pRg st="0" end="0"/>
                                            </p:txEl>
                                          </p:spTgt>
                                        </p:tgtEl>
                                      </p:cBhvr>
                                    </p:animEffect>
                                    <p:anim calcmode="lin" valueType="num">
                                      <p:cBhvr>
                                        <p:cTn id="8" dur="10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8499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4995">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597002"/>
                                        </p:tgtEl>
                                        <p:attrNameLst>
                                          <p:attrName>style.visibility</p:attrName>
                                        </p:attrNameLst>
                                      </p:cBhvr>
                                      <p:to>
                                        <p:strVal val="visible"/>
                                      </p:to>
                                    </p:set>
                                    <p:animEffect transition="in" filter="fade">
                                      <p:cBhvr>
                                        <p:cTn id="13" dur="1000"/>
                                        <p:tgtEl>
                                          <p:spTgt spid="597002"/>
                                        </p:tgtEl>
                                      </p:cBhvr>
                                    </p:animEffect>
                                    <p:anim calcmode="lin" valueType="num">
                                      <p:cBhvr>
                                        <p:cTn id="14" dur="1000" fill="hold"/>
                                        <p:tgtEl>
                                          <p:spTgt spid="597002"/>
                                        </p:tgtEl>
                                        <p:attrNameLst>
                                          <p:attrName>ppt_x</p:attrName>
                                        </p:attrNameLst>
                                      </p:cBhvr>
                                      <p:tavLst>
                                        <p:tav tm="0">
                                          <p:val>
                                            <p:strVal val="#ppt_x"/>
                                          </p:val>
                                        </p:tav>
                                        <p:tav tm="100000">
                                          <p:val>
                                            <p:strVal val="#ppt_x"/>
                                          </p:val>
                                        </p:tav>
                                      </p:tavLst>
                                    </p:anim>
                                    <p:anim calcmode="lin" valueType="num">
                                      <p:cBhvr>
                                        <p:cTn id="15" dur="900" decel="100000" fill="hold"/>
                                        <p:tgtEl>
                                          <p:spTgt spid="59700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9700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nodeType="clickEffect">
                                  <p:stCondLst>
                                    <p:cond delay="0"/>
                                  </p:stCondLst>
                                  <p:childTnLst>
                                    <p:animEffect transition="out" filter="fade">
                                      <p:cBhvr>
                                        <p:cTn id="20" dur="1000"/>
                                        <p:tgtEl>
                                          <p:spTgt spid="597002"/>
                                        </p:tgtEl>
                                      </p:cBhvr>
                                    </p:animEffect>
                                    <p:anim calcmode="lin" valueType="num">
                                      <p:cBhvr>
                                        <p:cTn id="21" dur="1000"/>
                                        <p:tgtEl>
                                          <p:spTgt spid="597002"/>
                                        </p:tgtEl>
                                        <p:attrNameLst>
                                          <p:attrName>ppt_x</p:attrName>
                                        </p:attrNameLst>
                                      </p:cBhvr>
                                      <p:tavLst>
                                        <p:tav tm="0">
                                          <p:val>
                                            <p:strVal val="ppt_x"/>
                                          </p:val>
                                        </p:tav>
                                        <p:tav tm="100000">
                                          <p:val>
                                            <p:strVal val="ppt_x"/>
                                          </p:val>
                                        </p:tav>
                                      </p:tavLst>
                                    </p:anim>
                                    <p:anim calcmode="lin" valueType="num">
                                      <p:cBhvr>
                                        <p:cTn id="22" dur="100" decel="100000"/>
                                        <p:tgtEl>
                                          <p:spTgt spid="597002"/>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597002"/>
                                        </p:tgtEl>
                                        <p:attrNameLst>
                                          <p:attrName>ppt_y</p:attrName>
                                        </p:attrNameLst>
                                      </p:cBhvr>
                                      <p:tavLst>
                                        <p:tav tm="0">
                                          <p:val>
                                            <p:strVal val="ppt_y"/>
                                          </p:val>
                                        </p:tav>
                                        <p:tav tm="100000">
                                          <p:val>
                                            <p:strVal val="ppt_y+1"/>
                                          </p:val>
                                        </p:tav>
                                      </p:tavLst>
                                    </p:anim>
                                    <p:set>
                                      <p:cBhvr>
                                        <p:cTn id="24" dur="1" fill="hold">
                                          <p:stCondLst>
                                            <p:cond delay="999"/>
                                          </p:stCondLst>
                                        </p:cTn>
                                        <p:tgtEl>
                                          <p:spTgt spid="597002"/>
                                        </p:tgtEl>
                                        <p:attrNameLst>
                                          <p:attrName>style.visibility</p:attrName>
                                        </p:attrNameLst>
                                      </p:cBhvr>
                                      <p:to>
                                        <p:strVal val="hidden"/>
                                      </p:to>
                                    </p:set>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84995">
                                            <p:txEl>
                                              <p:pRg st="1" end="1"/>
                                            </p:txEl>
                                          </p:spTgt>
                                        </p:tgtEl>
                                        <p:attrNameLst>
                                          <p:attrName>style.visibility</p:attrName>
                                        </p:attrNameLst>
                                      </p:cBhvr>
                                      <p:to>
                                        <p:strVal val="visible"/>
                                      </p:to>
                                    </p:set>
                                    <p:animEffect transition="in" filter="fade">
                                      <p:cBhvr>
                                        <p:cTn id="28" dur="1000"/>
                                        <p:tgtEl>
                                          <p:spTgt spid="84995">
                                            <p:txEl>
                                              <p:pRg st="1" end="1"/>
                                            </p:txEl>
                                          </p:spTgt>
                                        </p:tgtEl>
                                      </p:cBhvr>
                                    </p:animEffect>
                                    <p:anim calcmode="lin" valueType="num">
                                      <p:cBhvr>
                                        <p:cTn id="29" dur="10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84995">
                                            <p:txEl>
                                              <p:pRg st="1" end="1"/>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84995">
                                            <p:txEl>
                                              <p:pRg st="1" end="1"/>
                                            </p:txEl>
                                          </p:spTgt>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96996"/>
                                        </p:tgtEl>
                                        <p:attrNameLst>
                                          <p:attrName>style.visibility</p:attrName>
                                        </p:attrNameLst>
                                      </p:cBhvr>
                                      <p:to>
                                        <p:strVal val="visible"/>
                                      </p:to>
                                    </p:set>
                                    <p:animEffect transition="in" filter="fade">
                                      <p:cBhvr>
                                        <p:cTn id="34" dur="1000"/>
                                        <p:tgtEl>
                                          <p:spTgt spid="596996"/>
                                        </p:tgtEl>
                                      </p:cBhvr>
                                    </p:animEffect>
                                    <p:anim calcmode="lin" valueType="num">
                                      <p:cBhvr>
                                        <p:cTn id="35" dur="1000" fill="hold"/>
                                        <p:tgtEl>
                                          <p:spTgt spid="596996"/>
                                        </p:tgtEl>
                                        <p:attrNameLst>
                                          <p:attrName>ppt_x</p:attrName>
                                        </p:attrNameLst>
                                      </p:cBhvr>
                                      <p:tavLst>
                                        <p:tav tm="0">
                                          <p:val>
                                            <p:strVal val="#ppt_x"/>
                                          </p:val>
                                        </p:tav>
                                        <p:tav tm="100000">
                                          <p:val>
                                            <p:strVal val="#ppt_x"/>
                                          </p:val>
                                        </p:tav>
                                      </p:tavLst>
                                    </p:anim>
                                    <p:anim calcmode="lin" valueType="num">
                                      <p:cBhvr>
                                        <p:cTn id="36" dur="900" decel="100000" fill="hold"/>
                                        <p:tgtEl>
                                          <p:spTgt spid="59699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96996"/>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 calcmode="lin" valueType="num">
                                      <p:cBhvr>
                                        <p:cTn id="51" dur="500" fill="hold"/>
                                        <p:tgtEl>
                                          <p:spTgt spid="13"/>
                                        </p:tgtEl>
                                        <p:attrNameLst>
                                          <p:attrName>style.rotation</p:attrName>
                                        </p:attrNameLst>
                                      </p:cBhvr>
                                      <p:tavLst>
                                        <p:tav tm="0">
                                          <p:val>
                                            <p:fltVal val="360"/>
                                          </p:val>
                                        </p:tav>
                                        <p:tav tm="100000">
                                          <p:val>
                                            <p:fltVal val="0"/>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xit" presetSubtype="0" fill="hold" nodeType="clickEffect">
                                  <p:stCondLst>
                                    <p:cond delay="0"/>
                                  </p:stCondLst>
                                  <p:childTnLst>
                                    <p:animEffect transition="out" filter="fade">
                                      <p:cBhvr>
                                        <p:cTn id="56" dur="1000"/>
                                        <p:tgtEl>
                                          <p:spTgt spid="596996"/>
                                        </p:tgtEl>
                                      </p:cBhvr>
                                    </p:animEffect>
                                    <p:anim calcmode="lin" valueType="num">
                                      <p:cBhvr>
                                        <p:cTn id="57" dur="1000"/>
                                        <p:tgtEl>
                                          <p:spTgt spid="596996"/>
                                        </p:tgtEl>
                                        <p:attrNameLst>
                                          <p:attrName>ppt_x</p:attrName>
                                        </p:attrNameLst>
                                      </p:cBhvr>
                                      <p:tavLst>
                                        <p:tav tm="0">
                                          <p:val>
                                            <p:strVal val="ppt_x"/>
                                          </p:val>
                                        </p:tav>
                                        <p:tav tm="100000">
                                          <p:val>
                                            <p:strVal val="ppt_x"/>
                                          </p:val>
                                        </p:tav>
                                      </p:tavLst>
                                    </p:anim>
                                    <p:anim calcmode="lin" valueType="num">
                                      <p:cBhvr>
                                        <p:cTn id="58" dur="100" decel="100000"/>
                                        <p:tgtEl>
                                          <p:spTgt spid="596996"/>
                                        </p:tgtEl>
                                        <p:attrNameLst>
                                          <p:attrName>ppt_y</p:attrName>
                                        </p:attrNameLst>
                                      </p:cBhvr>
                                      <p:tavLst>
                                        <p:tav tm="0">
                                          <p:val>
                                            <p:strVal val="ppt_y"/>
                                          </p:val>
                                        </p:tav>
                                        <p:tav tm="100000">
                                          <p:val>
                                            <p:strVal val="ppt_y-.03"/>
                                          </p:val>
                                        </p:tav>
                                      </p:tavLst>
                                    </p:anim>
                                    <p:anim calcmode="lin" valueType="num">
                                      <p:cBhvr>
                                        <p:cTn id="59" dur="900" accel="100000">
                                          <p:stCondLst>
                                            <p:cond delay="100"/>
                                          </p:stCondLst>
                                        </p:cTn>
                                        <p:tgtEl>
                                          <p:spTgt spid="596996"/>
                                        </p:tgtEl>
                                        <p:attrNameLst>
                                          <p:attrName>ppt_y</p:attrName>
                                        </p:attrNameLst>
                                      </p:cBhvr>
                                      <p:tavLst>
                                        <p:tav tm="0">
                                          <p:val>
                                            <p:strVal val="ppt_y"/>
                                          </p:val>
                                        </p:tav>
                                        <p:tav tm="100000">
                                          <p:val>
                                            <p:strVal val="ppt_y+1"/>
                                          </p:val>
                                        </p:tav>
                                      </p:tavLst>
                                    </p:anim>
                                    <p:set>
                                      <p:cBhvr>
                                        <p:cTn id="60" dur="1" fill="hold">
                                          <p:stCondLst>
                                            <p:cond delay="999"/>
                                          </p:stCondLst>
                                        </p:cTn>
                                        <p:tgtEl>
                                          <p:spTgt spid="596996"/>
                                        </p:tgtEl>
                                        <p:attrNameLst>
                                          <p:attrName>style.visibility</p:attrName>
                                        </p:attrNameLst>
                                      </p:cBhvr>
                                      <p:to>
                                        <p:strVal val="hidden"/>
                                      </p:to>
                                    </p:set>
                                  </p:childTnLst>
                                </p:cTn>
                              </p:par>
                              <p:par>
                                <p:cTn id="61" presetID="37" presetClass="exit" presetSubtype="0" fill="hold" grpId="1" nodeType="withEffect">
                                  <p:stCondLst>
                                    <p:cond delay="0"/>
                                  </p:stCondLst>
                                  <p:childTnLst>
                                    <p:animEffect transition="out" filter="fade">
                                      <p:cBhvr>
                                        <p:cTn id="62" dur="1000"/>
                                        <p:tgtEl>
                                          <p:spTgt spid="12"/>
                                        </p:tgtEl>
                                      </p:cBhvr>
                                    </p:animEffect>
                                    <p:anim calcmode="lin" valueType="num">
                                      <p:cBhvr>
                                        <p:cTn id="63" dur="1000"/>
                                        <p:tgtEl>
                                          <p:spTgt spid="12"/>
                                        </p:tgtEl>
                                        <p:attrNameLst>
                                          <p:attrName>ppt_x</p:attrName>
                                        </p:attrNameLst>
                                      </p:cBhvr>
                                      <p:tavLst>
                                        <p:tav tm="0">
                                          <p:val>
                                            <p:strVal val="ppt_x"/>
                                          </p:val>
                                        </p:tav>
                                        <p:tav tm="100000">
                                          <p:val>
                                            <p:strVal val="ppt_x"/>
                                          </p:val>
                                        </p:tav>
                                      </p:tavLst>
                                    </p:anim>
                                    <p:anim calcmode="lin" valueType="num">
                                      <p:cBhvr>
                                        <p:cTn id="64" dur="100" decel="100000"/>
                                        <p:tgtEl>
                                          <p:spTgt spid="12"/>
                                        </p:tgtEl>
                                        <p:attrNameLst>
                                          <p:attrName>ppt_y</p:attrName>
                                        </p:attrNameLst>
                                      </p:cBhvr>
                                      <p:tavLst>
                                        <p:tav tm="0">
                                          <p:val>
                                            <p:strVal val="ppt_y"/>
                                          </p:val>
                                        </p:tav>
                                        <p:tav tm="100000">
                                          <p:val>
                                            <p:strVal val="ppt_y-.03"/>
                                          </p:val>
                                        </p:tav>
                                      </p:tavLst>
                                    </p:anim>
                                    <p:anim calcmode="lin" valueType="num">
                                      <p:cBhvr>
                                        <p:cTn id="65" dur="900" accel="100000">
                                          <p:stCondLst>
                                            <p:cond delay="100"/>
                                          </p:stCondLst>
                                        </p:cTn>
                                        <p:tgtEl>
                                          <p:spTgt spid="12"/>
                                        </p:tgtEl>
                                        <p:attrNameLst>
                                          <p:attrName>ppt_y</p:attrName>
                                        </p:attrNameLst>
                                      </p:cBhvr>
                                      <p:tavLst>
                                        <p:tav tm="0">
                                          <p:val>
                                            <p:strVal val="ppt_y"/>
                                          </p:val>
                                        </p:tav>
                                        <p:tav tm="100000">
                                          <p:val>
                                            <p:strVal val="ppt_y+1"/>
                                          </p:val>
                                        </p:tav>
                                      </p:tavLst>
                                    </p:anim>
                                    <p:set>
                                      <p:cBhvr>
                                        <p:cTn id="66" dur="1" fill="hold">
                                          <p:stCondLst>
                                            <p:cond delay="999"/>
                                          </p:stCondLst>
                                        </p:cTn>
                                        <p:tgtEl>
                                          <p:spTgt spid="12"/>
                                        </p:tgtEl>
                                        <p:attrNameLst>
                                          <p:attrName>style.visibility</p:attrName>
                                        </p:attrNameLst>
                                      </p:cBhvr>
                                      <p:to>
                                        <p:strVal val="hidden"/>
                                      </p:to>
                                    </p:set>
                                  </p:childTnLst>
                                </p:cTn>
                              </p:par>
                              <p:par>
                                <p:cTn id="67" presetID="37" presetClass="exit" presetSubtype="0" fill="hold" grpId="1" nodeType="withEffect">
                                  <p:stCondLst>
                                    <p:cond delay="0"/>
                                  </p:stCondLst>
                                  <p:childTnLst>
                                    <p:animEffect transition="out" filter="fade">
                                      <p:cBhvr>
                                        <p:cTn id="68" dur="1000"/>
                                        <p:tgtEl>
                                          <p:spTgt spid="13"/>
                                        </p:tgtEl>
                                      </p:cBhvr>
                                    </p:animEffect>
                                    <p:anim calcmode="lin" valueType="num">
                                      <p:cBhvr>
                                        <p:cTn id="69" dur="1000"/>
                                        <p:tgtEl>
                                          <p:spTgt spid="13"/>
                                        </p:tgtEl>
                                        <p:attrNameLst>
                                          <p:attrName>ppt_x</p:attrName>
                                        </p:attrNameLst>
                                      </p:cBhvr>
                                      <p:tavLst>
                                        <p:tav tm="0">
                                          <p:val>
                                            <p:strVal val="ppt_x"/>
                                          </p:val>
                                        </p:tav>
                                        <p:tav tm="100000">
                                          <p:val>
                                            <p:strVal val="ppt_x"/>
                                          </p:val>
                                        </p:tav>
                                      </p:tavLst>
                                    </p:anim>
                                    <p:anim calcmode="lin" valueType="num">
                                      <p:cBhvr>
                                        <p:cTn id="70" dur="100" decel="100000"/>
                                        <p:tgtEl>
                                          <p:spTgt spid="13"/>
                                        </p:tgtEl>
                                        <p:attrNameLst>
                                          <p:attrName>ppt_y</p:attrName>
                                        </p:attrNameLst>
                                      </p:cBhvr>
                                      <p:tavLst>
                                        <p:tav tm="0">
                                          <p:val>
                                            <p:strVal val="ppt_y"/>
                                          </p:val>
                                        </p:tav>
                                        <p:tav tm="100000">
                                          <p:val>
                                            <p:strVal val="ppt_y-.03"/>
                                          </p:val>
                                        </p:tav>
                                      </p:tavLst>
                                    </p:anim>
                                    <p:anim calcmode="lin" valueType="num">
                                      <p:cBhvr>
                                        <p:cTn id="71" dur="900" accel="100000">
                                          <p:stCondLst>
                                            <p:cond delay="100"/>
                                          </p:stCondLst>
                                        </p:cTn>
                                        <p:tgtEl>
                                          <p:spTgt spid="13"/>
                                        </p:tgtEl>
                                        <p:attrNameLst>
                                          <p:attrName>ppt_y</p:attrName>
                                        </p:attrNameLst>
                                      </p:cBhvr>
                                      <p:tavLst>
                                        <p:tav tm="0">
                                          <p:val>
                                            <p:strVal val="ppt_y"/>
                                          </p:val>
                                        </p:tav>
                                        <p:tav tm="100000">
                                          <p:val>
                                            <p:strVal val="ppt_y+1"/>
                                          </p:val>
                                        </p:tav>
                                      </p:tavLst>
                                    </p:anim>
                                    <p:set>
                                      <p:cBhvr>
                                        <p:cTn id="72" dur="1" fill="hold">
                                          <p:stCondLst>
                                            <p:cond delay="999"/>
                                          </p:stCondLst>
                                        </p:cTn>
                                        <p:tgtEl>
                                          <p:spTgt spid="13"/>
                                        </p:tgtEl>
                                        <p:attrNameLst>
                                          <p:attrName>style.visibility</p:attrName>
                                        </p:attrNameLst>
                                      </p:cBhvr>
                                      <p:to>
                                        <p:strVal val="hidden"/>
                                      </p:to>
                                    </p:set>
                                  </p:childTnLst>
                                </p:cTn>
                              </p:par>
                            </p:childTnLst>
                          </p:cTn>
                        </p:par>
                        <p:par>
                          <p:cTn id="73" fill="hold">
                            <p:stCondLst>
                              <p:cond delay="1000"/>
                            </p:stCondLst>
                            <p:childTnLst>
                              <p:par>
                                <p:cTn id="74" presetID="37" presetClass="entr" presetSubtype="0" fill="hold" nodeType="afterEffect">
                                  <p:stCondLst>
                                    <p:cond delay="0"/>
                                  </p:stCondLst>
                                  <p:childTnLst>
                                    <p:set>
                                      <p:cBhvr>
                                        <p:cTn id="75" dur="1" fill="hold">
                                          <p:stCondLst>
                                            <p:cond delay="0"/>
                                          </p:stCondLst>
                                        </p:cTn>
                                        <p:tgtEl>
                                          <p:spTgt spid="84995">
                                            <p:txEl>
                                              <p:pRg st="2" end="2"/>
                                            </p:txEl>
                                          </p:spTgt>
                                        </p:tgtEl>
                                        <p:attrNameLst>
                                          <p:attrName>style.visibility</p:attrName>
                                        </p:attrNameLst>
                                      </p:cBhvr>
                                      <p:to>
                                        <p:strVal val="visible"/>
                                      </p:to>
                                    </p:set>
                                    <p:animEffect transition="in" filter="fade">
                                      <p:cBhvr>
                                        <p:cTn id="76" dur="1000"/>
                                        <p:tgtEl>
                                          <p:spTgt spid="84995">
                                            <p:txEl>
                                              <p:pRg st="2" end="2"/>
                                            </p:txEl>
                                          </p:spTgt>
                                        </p:tgtEl>
                                      </p:cBhvr>
                                    </p:animEffect>
                                    <p:anim calcmode="lin" valueType="num">
                                      <p:cBhvr>
                                        <p:cTn id="77" dur="1000" fill="hold"/>
                                        <p:tgtEl>
                                          <p:spTgt spid="84995">
                                            <p:txEl>
                                              <p:pRg st="2" end="2"/>
                                            </p:txEl>
                                          </p:spTgt>
                                        </p:tgtEl>
                                        <p:attrNameLst>
                                          <p:attrName>ppt_x</p:attrName>
                                        </p:attrNameLst>
                                      </p:cBhvr>
                                      <p:tavLst>
                                        <p:tav tm="0">
                                          <p:val>
                                            <p:strVal val="#ppt_x"/>
                                          </p:val>
                                        </p:tav>
                                        <p:tav tm="100000">
                                          <p:val>
                                            <p:strVal val="#ppt_x"/>
                                          </p:val>
                                        </p:tav>
                                      </p:tavLst>
                                    </p:anim>
                                    <p:anim calcmode="lin" valueType="num">
                                      <p:cBhvr>
                                        <p:cTn id="78" dur="900" decel="100000" fill="hold"/>
                                        <p:tgtEl>
                                          <p:spTgt spid="84995">
                                            <p:txEl>
                                              <p:pRg st="2" end="2"/>
                                            </p:tx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84995">
                                            <p:txEl>
                                              <p:pRg st="2" end="2"/>
                                            </p:txEl>
                                          </p:spTgt>
                                        </p:tgtEl>
                                        <p:attrNameLst>
                                          <p:attrName>ppt_y</p:attrName>
                                        </p:attrNameLst>
                                      </p:cBhvr>
                                      <p:tavLst>
                                        <p:tav tm="0">
                                          <p:val>
                                            <p:strVal val="#ppt_y-.03"/>
                                          </p:val>
                                        </p:tav>
                                        <p:tav tm="100000">
                                          <p:val>
                                            <p:strVal val="#ppt_y"/>
                                          </p:val>
                                        </p:tav>
                                      </p:tavLst>
                                    </p:anim>
                                  </p:childTnLst>
                                </p:cTn>
                              </p:par>
                              <p:par>
                                <p:cTn id="80" presetID="37" presetClass="entr" presetSubtype="0" fill="hold" nodeType="withEffect">
                                  <p:stCondLst>
                                    <p:cond delay="0"/>
                                  </p:stCondLst>
                                  <p:childTnLst>
                                    <p:set>
                                      <p:cBhvr>
                                        <p:cTn id="81" dur="1" fill="hold">
                                          <p:stCondLst>
                                            <p:cond delay="0"/>
                                          </p:stCondLst>
                                        </p:cTn>
                                        <p:tgtEl>
                                          <p:spTgt spid="597000"/>
                                        </p:tgtEl>
                                        <p:attrNameLst>
                                          <p:attrName>style.visibility</p:attrName>
                                        </p:attrNameLst>
                                      </p:cBhvr>
                                      <p:to>
                                        <p:strVal val="visible"/>
                                      </p:to>
                                    </p:set>
                                    <p:animEffect transition="in" filter="fade">
                                      <p:cBhvr>
                                        <p:cTn id="82" dur="1000"/>
                                        <p:tgtEl>
                                          <p:spTgt spid="597000"/>
                                        </p:tgtEl>
                                      </p:cBhvr>
                                    </p:animEffect>
                                    <p:anim calcmode="lin" valueType="num">
                                      <p:cBhvr>
                                        <p:cTn id="83" dur="1000" fill="hold"/>
                                        <p:tgtEl>
                                          <p:spTgt spid="597000"/>
                                        </p:tgtEl>
                                        <p:attrNameLst>
                                          <p:attrName>ppt_x</p:attrName>
                                        </p:attrNameLst>
                                      </p:cBhvr>
                                      <p:tavLst>
                                        <p:tav tm="0">
                                          <p:val>
                                            <p:strVal val="#ppt_x"/>
                                          </p:val>
                                        </p:tav>
                                        <p:tav tm="100000">
                                          <p:val>
                                            <p:strVal val="#ppt_x"/>
                                          </p:val>
                                        </p:tav>
                                      </p:tavLst>
                                    </p:anim>
                                    <p:anim calcmode="lin" valueType="num">
                                      <p:cBhvr>
                                        <p:cTn id="84" dur="900" decel="100000" fill="hold"/>
                                        <p:tgtEl>
                                          <p:spTgt spid="597000"/>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5970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fontScale="90000"/>
          </a:bodyPr>
          <a:lstStyle/>
          <a:p>
            <a:pPr eaLnBrk="1" hangingPunct="1"/>
            <a:r>
              <a:rPr lang="en-US" b="1" i="1" dirty="0" smtClean="0"/>
              <a:t>Operate Cautiously, </a:t>
            </a:r>
            <a:br>
              <a:rPr lang="en-US" b="1" i="1" dirty="0" smtClean="0"/>
            </a:br>
            <a:r>
              <a:rPr lang="en-US" b="1" i="1" dirty="0" smtClean="0">
                <a:solidFill>
                  <a:schemeClr val="hlink"/>
                </a:solidFill>
              </a:rPr>
              <a:t>Be Alert!!</a:t>
            </a:r>
          </a:p>
        </p:txBody>
      </p:sp>
      <p:pic>
        <p:nvPicPr>
          <p:cNvPr id="86019" name="Picture 3" descr="msotw9_temp0"/>
          <p:cNvPicPr>
            <a:picLocks noChangeAspect="1" noChangeArrowheads="1"/>
          </p:cNvPicPr>
          <p:nvPr/>
        </p:nvPicPr>
        <p:blipFill>
          <a:blip r:embed="rId2" cstate="print">
            <a:lum bright="-6000" contrast="12000"/>
          </a:blip>
          <a:srcRect l="3226"/>
          <a:stretch>
            <a:fillRect/>
          </a:stretch>
        </p:blipFill>
        <p:spPr bwMode="auto">
          <a:xfrm>
            <a:off x="381000" y="1600200"/>
            <a:ext cx="3200400" cy="2032000"/>
          </a:xfrm>
          <a:prstGeom prst="rect">
            <a:avLst/>
          </a:prstGeom>
          <a:noFill/>
          <a:ln w="9525">
            <a:noFill/>
            <a:miter lim="800000"/>
            <a:headEnd/>
            <a:tailEnd/>
          </a:ln>
        </p:spPr>
      </p:pic>
      <p:pic>
        <p:nvPicPr>
          <p:cNvPr id="86020" name="Picture 4" descr="msotw9_temp0"/>
          <p:cNvPicPr>
            <a:picLocks noChangeAspect="1" noChangeArrowheads="1"/>
          </p:cNvPicPr>
          <p:nvPr/>
        </p:nvPicPr>
        <p:blipFill>
          <a:blip r:embed="rId3" cstate="print">
            <a:lum bright="-12000" contrast="24000"/>
          </a:blip>
          <a:srcRect/>
          <a:stretch>
            <a:fillRect/>
          </a:stretch>
        </p:blipFill>
        <p:spPr bwMode="auto">
          <a:xfrm>
            <a:off x="2133600" y="4495800"/>
            <a:ext cx="2736850" cy="1797250"/>
          </a:xfrm>
          <a:prstGeom prst="rect">
            <a:avLst/>
          </a:prstGeom>
          <a:noFill/>
          <a:ln w="9525">
            <a:noFill/>
            <a:miter lim="800000"/>
            <a:headEnd/>
            <a:tailEnd/>
          </a:ln>
        </p:spPr>
      </p:pic>
      <p:pic>
        <p:nvPicPr>
          <p:cNvPr id="86021" name="Picture 5" descr="msotw9_temp0"/>
          <p:cNvPicPr>
            <a:picLocks noChangeAspect="1" noChangeArrowheads="1"/>
          </p:cNvPicPr>
          <p:nvPr/>
        </p:nvPicPr>
        <p:blipFill>
          <a:blip r:embed="rId4" cstate="print">
            <a:lum bright="-18000" contrast="30000"/>
          </a:blip>
          <a:srcRect l="3448" t="4893"/>
          <a:stretch>
            <a:fillRect/>
          </a:stretch>
        </p:blipFill>
        <p:spPr bwMode="auto">
          <a:xfrm>
            <a:off x="4876800" y="1447800"/>
            <a:ext cx="2978426" cy="2066925"/>
          </a:xfrm>
          <a:prstGeom prst="rect">
            <a:avLst/>
          </a:prstGeom>
          <a:noFill/>
          <a:ln w="9525">
            <a:noFill/>
            <a:miter lim="800000"/>
            <a:headEnd/>
            <a:tailEnd/>
          </a:ln>
        </p:spPr>
      </p:pic>
      <p:pic>
        <p:nvPicPr>
          <p:cNvPr id="86022" name="Picture 6" descr="msotw9_temp0"/>
          <p:cNvPicPr>
            <a:picLocks noChangeAspect="1" noChangeArrowheads="1"/>
          </p:cNvPicPr>
          <p:nvPr/>
        </p:nvPicPr>
        <p:blipFill>
          <a:blip r:embed="rId5" cstate="print">
            <a:lum bright="-12000" contrast="18000"/>
          </a:blip>
          <a:srcRect/>
          <a:stretch>
            <a:fillRect/>
          </a:stretch>
        </p:blipFill>
        <p:spPr bwMode="auto">
          <a:xfrm>
            <a:off x="5486400" y="4419600"/>
            <a:ext cx="2858678" cy="1981200"/>
          </a:xfrm>
          <a:prstGeom prst="rect">
            <a:avLst/>
          </a:prstGeom>
          <a:noFill/>
          <a:ln w="9525">
            <a:noFill/>
            <a:miter lim="800000"/>
            <a:headEnd/>
            <a:tailEnd/>
          </a:ln>
        </p:spPr>
      </p:pic>
      <p:sp>
        <p:nvSpPr>
          <p:cNvPr id="86023" name="Text Box 7"/>
          <p:cNvSpPr txBox="1">
            <a:spLocks noChangeArrowheads="1"/>
          </p:cNvSpPr>
          <p:nvPr/>
        </p:nvSpPr>
        <p:spPr bwMode="auto">
          <a:xfrm>
            <a:off x="5791200" y="6461125"/>
            <a:ext cx="2971800" cy="396875"/>
          </a:xfrm>
          <a:prstGeom prst="rect">
            <a:avLst/>
          </a:prstGeom>
          <a:noFill/>
          <a:ln w="9525">
            <a:noFill/>
            <a:miter lim="800000"/>
            <a:headEnd/>
            <a:tailEnd/>
          </a:ln>
        </p:spPr>
        <p:txBody>
          <a:bodyPr>
            <a:spAutoFit/>
          </a:bodyPr>
          <a:lstStyle/>
          <a:p>
            <a:pPr algn="l">
              <a:spcBef>
                <a:spcPct val="50000"/>
              </a:spcBef>
            </a:pPr>
            <a:r>
              <a:rPr lang="en-US" sz="2000" b="1" dirty="0"/>
              <a:t>Avoid Falls &amp; </a:t>
            </a:r>
            <a:r>
              <a:rPr lang="en-US" sz="2000" b="1" dirty="0" smtClean="0"/>
              <a:t>Tip over's</a:t>
            </a:r>
            <a:endParaRPr lang="en-US" sz="2000" b="1" dirty="0"/>
          </a:p>
        </p:txBody>
      </p:sp>
      <p:sp>
        <p:nvSpPr>
          <p:cNvPr id="86024" name="Text Box 8"/>
          <p:cNvSpPr txBox="1">
            <a:spLocks noChangeArrowheads="1"/>
          </p:cNvSpPr>
          <p:nvPr/>
        </p:nvSpPr>
        <p:spPr bwMode="auto">
          <a:xfrm>
            <a:off x="2133600" y="6248400"/>
            <a:ext cx="3048000" cy="400110"/>
          </a:xfrm>
          <a:prstGeom prst="rect">
            <a:avLst/>
          </a:prstGeom>
          <a:noFill/>
          <a:ln w="9525">
            <a:noFill/>
            <a:miter lim="800000"/>
            <a:headEnd/>
            <a:tailEnd/>
          </a:ln>
        </p:spPr>
        <p:txBody>
          <a:bodyPr wrap="square">
            <a:spAutoFit/>
          </a:bodyPr>
          <a:lstStyle/>
          <a:p>
            <a:pPr algn="l">
              <a:spcBef>
                <a:spcPct val="50000"/>
              </a:spcBef>
            </a:pPr>
            <a:r>
              <a:rPr lang="en-US" sz="2000" b="1" dirty="0"/>
              <a:t>Look Where You Are Going</a:t>
            </a:r>
          </a:p>
        </p:txBody>
      </p:sp>
      <p:sp>
        <p:nvSpPr>
          <p:cNvPr id="86025" name="Text Box 9"/>
          <p:cNvSpPr txBox="1">
            <a:spLocks noChangeArrowheads="1"/>
          </p:cNvSpPr>
          <p:nvPr/>
        </p:nvSpPr>
        <p:spPr bwMode="auto">
          <a:xfrm>
            <a:off x="4953000" y="3505200"/>
            <a:ext cx="2971800" cy="400110"/>
          </a:xfrm>
          <a:prstGeom prst="rect">
            <a:avLst/>
          </a:prstGeom>
          <a:noFill/>
          <a:ln w="9525">
            <a:noFill/>
            <a:miter lim="800000"/>
            <a:headEnd/>
            <a:tailEnd/>
          </a:ln>
        </p:spPr>
        <p:txBody>
          <a:bodyPr>
            <a:spAutoFit/>
          </a:bodyPr>
          <a:lstStyle/>
          <a:p>
            <a:pPr algn="l">
              <a:spcBef>
                <a:spcPct val="50000"/>
              </a:spcBef>
            </a:pPr>
            <a:r>
              <a:rPr lang="en-US" sz="2000" b="1" dirty="0"/>
              <a:t>Watch For Pedestrians</a:t>
            </a:r>
          </a:p>
        </p:txBody>
      </p:sp>
      <p:sp>
        <p:nvSpPr>
          <p:cNvPr id="86026" name="Text Box 10"/>
          <p:cNvSpPr txBox="1">
            <a:spLocks noChangeArrowheads="1"/>
          </p:cNvSpPr>
          <p:nvPr/>
        </p:nvSpPr>
        <p:spPr bwMode="auto">
          <a:xfrm>
            <a:off x="228600" y="3581400"/>
            <a:ext cx="3429000" cy="701675"/>
          </a:xfrm>
          <a:prstGeom prst="rect">
            <a:avLst/>
          </a:prstGeom>
          <a:noFill/>
          <a:ln w="9525">
            <a:noFill/>
            <a:miter lim="800000"/>
            <a:headEnd/>
            <a:tailEnd/>
          </a:ln>
        </p:spPr>
        <p:txBody>
          <a:bodyPr>
            <a:spAutoFit/>
          </a:bodyPr>
          <a:lstStyle/>
          <a:p>
            <a:pPr algn="l">
              <a:spcBef>
                <a:spcPct val="50000"/>
              </a:spcBef>
            </a:pPr>
            <a:r>
              <a:rPr lang="en-US" sz="2000" b="1" dirty="0"/>
              <a:t>Travel In The Direction That Gives You The Best View</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6400800" cy="609600"/>
          </a:xfrm>
        </p:spPr>
        <p:txBody>
          <a:bodyPr>
            <a:normAutofit/>
          </a:bodyPr>
          <a:lstStyle/>
          <a:p>
            <a:r>
              <a:rPr lang="en-US" sz="3200" b="1" dirty="0" smtClean="0"/>
              <a:t>Lets see what we already know!!!</a:t>
            </a:r>
            <a:endParaRPr lang="en-US" sz="3200" b="1"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33400" y="990600"/>
            <a:ext cx="8229600" cy="5212764"/>
          </a:xfrm>
          <a:prstGeom prst="rect">
            <a:avLst/>
          </a:prstGeom>
          <a:noFill/>
          <a:ln w="9525">
            <a:noFill/>
            <a:miter lim="800000"/>
            <a:headEnd/>
            <a:tailEnd/>
          </a:ln>
        </p:spPr>
      </p:pic>
      <p:sp>
        <p:nvSpPr>
          <p:cNvPr id="6" name="Rectangle 5"/>
          <p:cNvSpPr/>
          <p:nvPr/>
        </p:nvSpPr>
        <p:spPr>
          <a:xfrm>
            <a:off x="5029200" y="2438400"/>
            <a:ext cx="1524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05000" y="1905000"/>
            <a:ext cx="1524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90600" y="2971800"/>
            <a:ext cx="9144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33400" y="3581400"/>
            <a:ext cx="9144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3400" y="5562600"/>
            <a:ext cx="6858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600200" y="6019800"/>
            <a:ext cx="9144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819400" y="6019800"/>
            <a:ext cx="990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257800" y="6096000"/>
            <a:ext cx="6858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410200" y="4953000"/>
            <a:ext cx="609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848600" y="4648200"/>
            <a:ext cx="762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315200" y="4495800"/>
            <a:ext cx="609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096000" y="4343400"/>
            <a:ext cx="1143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486400" y="3505200"/>
            <a:ext cx="9906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562600" y="1676400"/>
            <a:ext cx="12954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7696200" y="1752600"/>
            <a:ext cx="12192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239000" y="2057400"/>
            <a:ext cx="8382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6934200" y="2286000"/>
            <a:ext cx="9144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5562600" y="2743200"/>
            <a:ext cx="12954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638800" y="3124200"/>
            <a:ext cx="11430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8229600" y="3200400"/>
            <a:ext cx="533400"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b="1" dirty="0" smtClean="0"/>
              <a:t>Stand-Up Rider Tip Over</a:t>
            </a:r>
          </a:p>
        </p:txBody>
      </p:sp>
      <p:pic>
        <p:nvPicPr>
          <p:cNvPr id="89091" name="Picture 3" descr="msotw9_temp0"/>
          <p:cNvPicPr>
            <a:picLocks noChangeAspect="1" noChangeArrowheads="1"/>
          </p:cNvPicPr>
          <p:nvPr/>
        </p:nvPicPr>
        <p:blipFill>
          <a:blip r:embed="rId3" cstate="print"/>
          <a:srcRect/>
          <a:stretch>
            <a:fillRect/>
          </a:stretch>
        </p:blipFill>
        <p:spPr bwMode="auto">
          <a:xfrm>
            <a:off x="1600200" y="1371599"/>
            <a:ext cx="5562600" cy="4024457"/>
          </a:xfrm>
          <a:prstGeom prst="rect">
            <a:avLst/>
          </a:prstGeom>
          <a:noFill/>
          <a:ln w="28575">
            <a:solidFill>
              <a:schemeClr val="tx1"/>
            </a:solidFill>
            <a:miter lim="800000"/>
            <a:headEnd/>
            <a:tailEnd/>
          </a:ln>
        </p:spPr>
      </p:pic>
      <p:sp>
        <p:nvSpPr>
          <p:cNvPr id="77828" name="Text Box 4"/>
          <p:cNvSpPr txBox="1">
            <a:spLocks noChangeArrowheads="1"/>
          </p:cNvSpPr>
          <p:nvPr/>
        </p:nvSpPr>
        <p:spPr bwMode="auto">
          <a:xfrm>
            <a:off x="1295400" y="5486400"/>
            <a:ext cx="6858000" cy="1077218"/>
          </a:xfrm>
          <a:prstGeom prst="rect">
            <a:avLst/>
          </a:prstGeom>
          <a:noFill/>
          <a:ln w="9525">
            <a:noFill/>
            <a:miter lim="800000"/>
            <a:headEnd/>
            <a:tailEnd/>
          </a:ln>
        </p:spPr>
        <p:txBody>
          <a:bodyPr wrap="square">
            <a:spAutoFit/>
          </a:bodyPr>
          <a:lstStyle/>
          <a:p>
            <a:pPr algn="ctr">
              <a:spcBef>
                <a:spcPct val="50000"/>
              </a:spcBef>
            </a:pPr>
            <a:r>
              <a:rPr lang="en-US" sz="3200" b="1" dirty="0"/>
              <a:t>In case of a tip over, step off the back, </a:t>
            </a:r>
            <a:r>
              <a:rPr lang="en-US" sz="3200" b="1" u="sng" dirty="0" smtClean="0"/>
              <a:t>Don’t Ride It Out</a:t>
            </a:r>
            <a:r>
              <a:rPr lang="en-US" sz="3200" b="1" u="sng"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000"/>
                                  </p:stCondLst>
                                  <p:childTnLst>
                                    <p:set>
                                      <p:cBhvr>
                                        <p:cTn id="6" dur="1" fill="hold">
                                          <p:stCondLst>
                                            <p:cond delay="0"/>
                                          </p:stCondLst>
                                        </p:cTn>
                                        <p:tgtEl>
                                          <p:spTgt spid="77828"/>
                                        </p:tgtEl>
                                        <p:attrNameLst>
                                          <p:attrName>style.visibility</p:attrName>
                                        </p:attrNameLst>
                                      </p:cBhvr>
                                      <p:to>
                                        <p:strVal val="visible"/>
                                      </p:to>
                                    </p:set>
                                    <p:animEffect transition="in" filter="checkerboard(across)">
                                      <p:cBhvr>
                                        <p:cTn id="7" dur="500"/>
                                        <p:tgtEl>
                                          <p:spTgt spid="77828"/>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Sit-Down Rider Tip Over</a:t>
            </a:r>
            <a:endParaRPr lang="en-US" dirty="0"/>
          </a:p>
        </p:txBody>
      </p:sp>
      <p:pic>
        <p:nvPicPr>
          <p:cNvPr id="292866" name="Picture 2"/>
          <p:cNvPicPr>
            <a:picLocks noChangeAspect="1" noChangeArrowheads="1"/>
          </p:cNvPicPr>
          <p:nvPr/>
        </p:nvPicPr>
        <p:blipFill>
          <a:blip r:embed="rId3" cstate="print"/>
          <a:srcRect r="2703"/>
          <a:stretch>
            <a:fillRect/>
          </a:stretch>
        </p:blipFill>
        <p:spPr bwMode="auto">
          <a:xfrm>
            <a:off x="914400" y="1241755"/>
            <a:ext cx="8229600" cy="5616245"/>
          </a:xfrm>
          <a:prstGeom prst="rect">
            <a:avLst/>
          </a:prstGeom>
          <a:noFill/>
          <a:ln w="9525">
            <a:noFill/>
            <a:miter lim="800000"/>
            <a:headEnd/>
            <a:tailEnd/>
          </a:ln>
        </p:spPr>
      </p:pic>
      <p:pic>
        <p:nvPicPr>
          <p:cNvPr id="292867" name="Picture 3"/>
          <p:cNvPicPr>
            <a:picLocks noChangeAspect="1" noChangeArrowheads="1"/>
          </p:cNvPicPr>
          <p:nvPr/>
        </p:nvPicPr>
        <p:blipFill>
          <a:blip r:embed="rId4" cstate="print"/>
          <a:srcRect/>
          <a:stretch>
            <a:fillRect/>
          </a:stretch>
        </p:blipFill>
        <p:spPr bwMode="auto">
          <a:xfrm>
            <a:off x="228600" y="1066800"/>
            <a:ext cx="1524000" cy="2114550"/>
          </a:xfrm>
          <a:prstGeom prst="rect">
            <a:avLst/>
          </a:prstGeom>
          <a:noFill/>
          <a:ln w="9525">
            <a:noFill/>
            <a:miter lim="800000"/>
            <a:headEnd/>
            <a:tailEnd/>
          </a:ln>
        </p:spPr>
      </p:pic>
      <p:sp>
        <p:nvSpPr>
          <p:cNvPr id="6" name="Rectangle 5"/>
          <p:cNvSpPr/>
          <p:nvPr/>
        </p:nvSpPr>
        <p:spPr>
          <a:xfrm>
            <a:off x="1828800" y="1295400"/>
            <a:ext cx="4572000" cy="1754326"/>
          </a:xfrm>
          <a:prstGeom prst="rect">
            <a:avLst/>
          </a:prstGeom>
        </p:spPr>
        <p:txBody>
          <a:bodyPr>
            <a:spAutoFit/>
          </a:bodyPr>
          <a:lstStyle/>
          <a:p>
            <a:r>
              <a:rPr lang="en-US" dirty="0" smtClean="0"/>
              <a:t>1: Lean away from the direction of tipping</a:t>
            </a:r>
          </a:p>
          <a:p>
            <a:r>
              <a:rPr lang="en-US" dirty="0" smtClean="0"/>
              <a:t>2: Grip steering wheel – or, better still, the grab handles – to help stay in your seat</a:t>
            </a:r>
          </a:p>
          <a:p>
            <a:r>
              <a:rPr lang="en-US" dirty="0" smtClean="0"/>
              <a:t>3: Push down with your feet to force yourself back into the seat</a:t>
            </a:r>
          </a:p>
          <a:p>
            <a:r>
              <a:rPr lang="en-US" dirty="0" smtClean="0"/>
              <a:t>But most importantly– wear a seatbelt!</a:t>
            </a:r>
            <a:endParaRPr lang="en-US" dirty="0"/>
          </a:p>
        </p:txBody>
      </p:sp>
      <p:sp>
        <p:nvSpPr>
          <p:cNvPr id="7" name="Rectangle 6"/>
          <p:cNvSpPr/>
          <p:nvPr/>
        </p:nvSpPr>
        <p:spPr>
          <a:xfrm rot="19962366">
            <a:off x="1558967" y="2967335"/>
            <a:ext cx="6026072"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DON’T JUMP!!!</a:t>
            </a:r>
            <a:endPar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8" name="scream2[1].wav">
            <a:hlinkClick r:id="" action="ppaction://media"/>
          </p:cNvPr>
          <p:cNvPicPr>
            <a:picLocks noRot="1" noChangeAspect="1"/>
          </p:cNvPicPr>
          <p:nvPr>
            <a:wavAudioFile r:embed="rId1" name="scream2[1].wav"/>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224" fill="hold"/>
                                        <p:tgtEl>
                                          <p:spTgt spid="8"/>
                                        </p:tgtEl>
                                      </p:cBhvr>
                                    </p:cmd>
                                  </p:childTnLst>
                                </p:cTn>
                              </p:par>
                              <p:par>
                                <p:cTn id="13" presetID="8" presetClass="emph" presetSubtype="0" fill="hold" grpId="1" nodeType="withEffect">
                                  <p:stCondLst>
                                    <p:cond delay="0"/>
                                  </p:stCondLst>
                                  <p:childTnLst>
                                    <p:animRot by="21600000">
                                      <p:cBhvr>
                                        <p:cTn id="14"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7" grpId="0"/>
      <p:bldP spid="7" grpI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normAutofit/>
          </a:bodyPr>
          <a:lstStyle/>
          <a:p>
            <a:r>
              <a:rPr lang="en-US" sz="5400" b="1" dirty="0" smtClean="0"/>
              <a:t>POTENTIAL HAZARDS</a:t>
            </a:r>
            <a:endParaRPr lang="en-US" sz="5400" b="1" dirty="0"/>
          </a:p>
        </p:txBody>
      </p:sp>
      <p:sp>
        <p:nvSpPr>
          <p:cNvPr id="4" name="Rectangle 3"/>
          <p:cNvSpPr/>
          <p:nvPr/>
        </p:nvSpPr>
        <p:spPr>
          <a:xfrm>
            <a:off x="0" y="1752600"/>
            <a:ext cx="8915400" cy="5047536"/>
          </a:xfrm>
          <a:prstGeom prst="rect">
            <a:avLst/>
          </a:prstGeom>
        </p:spPr>
        <p:txBody>
          <a:bodyPr wrap="square">
            <a:spAutoFit/>
          </a:bodyPr>
          <a:lstStyle/>
          <a:p>
            <a:r>
              <a:rPr lang="en-US" b="1" dirty="0" smtClean="0"/>
              <a:t>Evaluating the potential hazards:</a:t>
            </a:r>
          </a:p>
          <a:p>
            <a:r>
              <a:rPr lang="en-US" sz="2000" dirty="0" smtClean="0">
                <a:latin typeface="Arial Unicode MS"/>
                <a:ea typeface="Arial Unicode MS"/>
                <a:cs typeface="Arial Unicode MS"/>
              </a:rPr>
              <a:t>✔</a:t>
            </a:r>
            <a:r>
              <a:rPr lang="en-US" sz="2000" dirty="0" smtClean="0"/>
              <a:t> </a:t>
            </a:r>
            <a:r>
              <a:rPr lang="en-US" sz="2000" i="1" dirty="0" smtClean="0"/>
              <a:t>Speed</a:t>
            </a:r>
          </a:p>
          <a:p>
            <a:r>
              <a:rPr lang="en-US" sz="2000" dirty="0" smtClean="0"/>
              <a:t> </a:t>
            </a:r>
            <a:r>
              <a:rPr lang="en-US" sz="2000" dirty="0" smtClean="0">
                <a:latin typeface="Arial Unicode MS"/>
                <a:ea typeface="Arial Unicode MS"/>
                <a:cs typeface="Arial Unicode MS"/>
              </a:rPr>
              <a:t>✔ </a:t>
            </a:r>
            <a:r>
              <a:rPr lang="en-US" sz="2000" i="1" dirty="0" smtClean="0"/>
              <a:t>Loading docks</a:t>
            </a:r>
          </a:p>
          <a:p>
            <a:r>
              <a:rPr lang="en-US" sz="2000" dirty="0" smtClean="0">
                <a:latin typeface="Arial Unicode MS"/>
                <a:ea typeface="Arial Unicode MS"/>
                <a:cs typeface="Arial Unicode MS"/>
              </a:rPr>
              <a:t>✔</a:t>
            </a:r>
            <a:r>
              <a:rPr lang="en-US" sz="2000" dirty="0" smtClean="0"/>
              <a:t> </a:t>
            </a:r>
            <a:r>
              <a:rPr lang="en-US" sz="2000" i="1" dirty="0" smtClean="0"/>
              <a:t>Ramps/Inclines</a:t>
            </a:r>
          </a:p>
          <a:p>
            <a:r>
              <a:rPr lang="en-US" sz="2000" dirty="0" smtClean="0"/>
              <a:t> </a:t>
            </a:r>
            <a:r>
              <a:rPr lang="en-US" sz="2000" dirty="0" smtClean="0">
                <a:latin typeface="Arial Unicode MS"/>
                <a:ea typeface="Arial Unicode MS"/>
                <a:cs typeface="Arial Unicode MS"/>
              </a:rPr>
              <a:t>✔ </a:t>
            </a:r>
            <a:r>
              <a:rPr lang="en-US" sz="2000" i="1" dirty="0" smtClean="0"/>
              <a:t>Other vehicle traffic</a:t>
            </a:r>
          </a:p>
          <a:p>
            <a:r>
              <a:rPr lang="en-US" sz="2000" dirty="0" smtClean="0">
                <a:latin typeface="Arial Unicode MS"/>
                <a:ea typeface="Arial Unicode MS"/>
                <a:cs typeface="Arial Unicode MS"/>
              </a:rPr>
              <a:t>✔</a:t>
            </a:r>
            <a:r>
              <a:rPr lang="en-US" sz="2000" dirty="0" smtClean="0"/>
              <a:t> </a:t>
            </a:r>
            <a:r>
              <a:rPr lang="en-US" sz="2000" i="1" dirty="0" smtClean="0"/>
              <a:t>Defined traffic lanes</a:t>
            </a:r>
          </a:p>
          <a:p>
            <a:r>
              <a:rPr lang="en-US" sz="2000" dirty="0" smtClean="0"/>
              <a:t> </a:t>
            </a:r>
            <a:r>
              <a:rPr lang="en-US" sz="2000" dirty="0" smtClean="0">
                <a:latin typeface="Arial Unicode MS"/>
                <a:ea typeface="Arial Unicode MS"/>
                <a:cs typeface="Arial Unicode MS"/>
              </a:rPr>
              <a:t>✔ </a:t>
            </a:r>
            <a:r>
              <a:rPr lang="en-US" sz="2000" i="1" dirty="0" smtClean="0"/>
              <a:t>Driving surface (rough or uneven)</a:t>
            </a:r>
          </a:p>
          <a:p>
            <a:r>
              <a:rPr lang="en-US" sz="2000" dirty="0" smtClean="0">
                <a:latin typeface="Arial Unicode MS"/>
                <a:ea typeface="Arial Unicode MS"/>
                <a:cs typeface="Arial Unicode MS"/>
              </a:rPr>
              <a:t>✔</a:t>
            </a:r>
            <a:r>
              <a:rPr lang="en-US" sz="2000" dirty="0" smtClean="0"/>
              <a:t> </a:t>
            </a:r>
            <a:r>
              <a:rPr lang="en-US" sz="2000" i="1" dirty="0" smtClean="0"/>
              <a:t>Tight areas</a:t>
            </a:r>
          </a:p>
          <a:p>
            <a:r>
              <a:rPr lang="en-US" sz="2000" dirty="0" smtClean="0">
                <a:latin typeface="Arial Unicode MS"/>
                <a:ea typeface="Arial Unicode MS"/>
                <a:cs typeface="Arial Unicode MS"/>
              </a:rPr>
              <a:t>✔</a:t>
            </a:r>
            <a:r>
              <a:rPr lang="en-US" sz="2000" dirty="0" smtClean="0"/>
              <a:t> </a:t>
            </a:r>
            <a:r>
              <a:rPr lang="en-US" sz="2000" i="1" dirty="0" smtClean="0"/>
              <a:t>Speed bumps</a:t>
            </a:r>
          </a:p>
          <a:p>
            <a:r>
              <a:rPr lang="en-US" sz="2000" dirty="0" smtClean="0"/>
              <a:t> </a:t>
            </a:r>
            <a:r>
              <a:rPr lang="en-US" sz="2000" dirty="0" smtClean="0">
                <a:latin typeface="Arial Unicode MS"/>
                <a:ea typeface="Arial Unicode MS"/>
                <a:cs typeface="Arial Unicode MS"/>
              </a:rPr>
              <a:t>✔ </a:t>
            </a:r>
            <a:r>
              <a:rPr lang="en-US" sz="2000" i="1" dirty="0" smtClean="0"/>
              <a:t>Debris in roadway</a:t>
            </a:r>
          </a:p>
          <a:p>
            <a:r>
              <a:rPr lang="en-US" sz="2000" dirty="0" smtClean="0"/>
              <a:t> </a:t>
            </a:r>
            <a:r>
              <a:rPr lang="en-US" sz="2000" dirty="0" smtClean="0">
                <a:latin typeface="Arial Unicode MS"/>
                <a:ea typeface="Arial Unicode MS"/>
                <a:cs typeface="Arial Unicode MS"/>
              </a:rPr>
              <a:t>✔ </a:t>
            </a:r>
            <a:r>
              <a:rPr lang="en-US" sz="2000" i="1" dirty="0" smtClean="0"/>
              <a:t>Tire pressure</a:t>
            </a:r>
          </a:p>
          <a:p>
            <a:r>
              <a:rPr lang="en-US" sz="2000" dirty="0" smtClean="0"/>
              <a:t> </a:t>
            </a:r>
            <a:r>
              <a:rPr lang="en-US" sz="2000" dirty="0" smtClean="0">
                <a:latin typeface="Arial Unicode MS"/>
                <a:ea typeface="Arial Unicode MS"/>
                <a:cs typeface="Arial Unicode MS"/>
              </a:rPr>
              <a:t>✔ </a:t>
            </a:r>
            <a:r>
              <a:rPr lang="en-US" sz="2000" i="1" dirty="0" smtClean="0"/>
              <a:t>Railroad tracks</a:t>
            </a:r>
          </a:p>
          <a:p>
            <a:r>
              <a:rPr lang="en-US" sz="2000" dirty="0" smtClean="0"/>
              <a:t> </a:t>
            </a:r>
            <a:r>
              <a:rPr lang="en-US" sz="2000" dirty="0" smtClean="0">
                <a:latin typeface="Arial Unicode MS"/>
                <a:ea typeface="Arial Unicode MS"/>
                <a:cs typeface="Arial Unicode MS"/>
              </a:rPr>
              <a:t>✔ </a:t>
            </a:r>
            <a:r>
              <a:rPr lang="en-US" sz="2000" i="1" dirty="0" smtClean="0"/>
              <a:t>Potholes</a:t>
            </a:r>
          </a:p>
          <a:p>
            <a:r>
              <a:rPr lang="en-US" sz="2000" dirty="0" smtClean="0"/>
              <a:t> </a:t>
            </a:r>
            <a:r>
              <a:rPr lang="en-US" sz="2000" dirty="0" smtClean="0">
                <a:latin typeface="Arial Unicode MS"/>
                <a:ea typeface="Arial Unicode MS"/>
                <a:cs typeface="Arial Unicode MS"/>
              </a:rPr>
              <a:t>✔ </a:t>
            </a:r>
            <a:r>
              <a:rPr lang="en-US" sz="2000" i="1" dirty="0" smtClean="0"/>
              <a:t>Slick surfaces</a:t>
            </a:r>
          </a:p>
          <a:p>
            <a:r>
              <a:rPr lang="en-US" sz="2000" dirty="0" smtClean="0">
                <a:latin typeface="Arial Unicode MS"/>
                <a:ea typeface="Arial Unicode MS"/>
                <a:cs typeface="Arial Unicode MS"/>
              </a:rPr>
              <a:t>✔ </a:t>
            </a:r>
            <a:r>
              <a:rPr lang="en-US" sz="2000" i="1" dirty="0" smtClean="0"/>
              <a:t>CG outside of stability triangle</a:t>
            </a:r>
          </a:p>
          <a:p>
            <a:r>
              <a:rPr lang="en-US" dirty="0" smtClean="0"/>
              <a:t> </a:t>
            </a:r>
            <a:r>
              <a:rPr lang="en-US" sz="2400" b="1" i="1" dirty="0" smtClean="0"/>
              <a:t>An unloaded truck is less stable than a properly loaded truck!</a:t>
            </a:r>
            <a:endParaRPr lang="en-US" sz="2400" b="1"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effectLst/>
      </p:bgPr>
    </p:bg>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2" cstate="print"/>
          <a:srcRect/>
          <a:stretch>
            <a:fillRect/>
          </a:stretch>
        </p:blipFill>
        <p:spPr bwMode="auto">
          <a:xfrm>
            <a:off x="0" y="15240"/>
            <a:ext cx="5105400" cy="6842760"/>
          </a:xfrm>
          <a:prstGeom prst="rect">
            <a:avLst/>
          </a:prstGeom>
          <a:noFill/>
          <a:ln w="9525">
            <a:noFill/>
            <a:miter lim="800000"/>
            <a:headEnd/>
            <a:tailEnd/>
          </a:ln>
        </p:spPr>
      </p:pic>
      <p:sp>
        <p:nvSpPr>
          <p:cNvPr id="4" name="TextBox 3"/>
          <p:cNvSpPr txBox="1"/>
          <p:nvPr/>
        </p:nvSpPr>
        <p:spPr>
          <a:xfrm>
            <a:off x="5105400" y="838200"/>
            <a:ext cx="4038600" cy="4893647"/>
          </a:xfrm>
          <a:prstGeom prst="rect">
            <a:avLst/>
          </a:prstGeom>
          <a:noFill/>
        </p:spPr>
        <p:txBody>
          <a:bodyPr wrap="square" rtlCol="0">
            <a:spAutoFit/>
          </a:bodyPr>
          <a:lstStyle/>
          <a:p>
            <a:r>
              <a:rPr lang="en-US" sz="2400" b="1" dirty="0" smtClean="0"/>
              <a:t>When giving direction to forklift operator ,</a:t>
            </a:r>
          </a:p>
          <a:p>
            <a:r>
              <a:rPr lang="en-US" sz="2400" b="1" dirty="0" smtClean="0"/>
              <a:t>You should use Standard Hand Signals for Powered industrial Trucks</a:t>
            </a:r>
          </a:p>
          <a:p>
            <a:r>
              <a:rPr lang="en-US" sz="2400" b="1" dirty="0" smtClean="0"/>
              <a:t>Proper signaling and understanding of standard signals will avoid confusion when operator is being directed  due to special circumstances where  the operator does not have a clear view.</a:t>
            </a:r>
            <a:endParaRPr lang="en-US" sz="2400" b="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cstate="print"/>
          <a:srcRect l="-688" t="-635" r="-688" b="-635"/>
          <a:stretch>
            <a:fillRect/>
          </a:stretch>
        </p:blipFill>
        <p:spPr bwMode="auto">
          <a:xfrm>
            <a:off x="0" y="1"/>
            <a:ext cx="1255382" cy="1066800"/>
          </a:xfrm>
          <a:prstGeom prst="rect">
            <a:avLst/>
          </a:prstGeom>
          <a:noFill/>
          <a:ln w="9525">
            <a:noFill/>
            <a:miter lim="800000"/>
            <a:headEnd/>
            <a:tailEnd/>
          </a:ln>
        </p:spPr>
      </p:pic>
      <p:pic>
        <p:nvPicPr>
          <p:cNvPr id="1026" name="Picture 2"/>
          <p:cNvPicPr>
            <a:picLocks noGrp="1" noChangeAspect="1" noChangeArrowheads="1"/>
          </p:cNvPicPr>
          <p:nvPr>
            <p:ph idx="1"/>
          </p:nvPr>
        </p:nvPicPr>
        <p:blipFill>
          <a:blip r:embed="rId3" cstate="print"/>
          <a:stretch>
            <a:fillRect/>
          </a:stretch>
        </p:blipFill>
        <p:spPr bwMode="auto">
          <a:xfrm>
            <a:off x="0" y="2057400"/>
            <a:ext cx="9144000" cy="4800600"/>
          </a:xfrm>
          <a:prstGeom prst="rect">
            <a:avLst/>
          </a:prstGeom>
          <a:noFill/>
          <a:ln w="9525">
            <a:noFill/>
            <a:miter lim="800000"/>
            <a:headEnd/>
            <a:tailEnd/>
          </a:ln>
        </p:spPr>
      </p:pic>
      <p:sp>
        <p:nvSpPr>
          <p:cNvPr id="6" name="Rectangle 5"/>
          <p:cNvSpPr/>
          <p:nvPr/>
        </p:nvSpPr>
        <p:spPr>
          <a:xfrm>
            <a:off x="0" y="0"/>
            <a:ext cx="9144000" cy="1692771"/>
          </a:xfrm>
          <a:prstGeom prst="rect">
            <a:avLst/>
          </a:prstGeom>
        </p:spPr>
        <p:txBody>
          <a:bodyPr wrap="square">
            <a:spAutoFit/>
          </a:bodyPr>
          <a:lstStyle/>
          <a:p>
            <a:pPr algn="ctr"/>
            <a:r>
              <a:rPr lang="en-US" sz="3600" b="1" dirty="0" smtClean="0"/>
              <a:t>NASA TECHNICAL STANDARD</a:t>
            </a:r>
            <a:endParaRPr lang="en-US" sz="3600" dirty="0" smtClean="0"/>
          </a:p>
          <a:p>
            <a:pPr algn="ctr"/>
            <a:r>
              <a:rPr lang="en-US" sz="3600" dirty="0" smtClean="0"/>
              <a:t>NASA-STD-8719.9 </a:t>
            </a:r>
          </a:p>
          <a:p>
            <a:pPr defTabSz="117475"/>
            <a:r>
              <a:rPr lang="en-US" sz="3200" b="1" dirty="0" smtClean="0"/>
              <a:t>STANDARD FOR LIFTING DEVICES AND EQUIPMENT</a:t>
            </a:r>
          </a:p>
        </p:txBody>
      </p:sp>
      <p:pic>
        <p:nvPicPr>
          <p:cNvPr id="9" name="Picture 5"/>
          <p:cNvPicPr>
            <a:picLocks noChangeAspect="1" noChangeArrowheads="1"/>
          </p:cNvPicPr>
          <p:nvPr/>
        </p:nvPicPr>
        <p:blipFill>
          <a:blip r:embed="rId2" cstate="print"/>
          <a:srcRect l="-688" t="-635" r="-688" b="-635"/>
          <a:stretch>
            <a:fillRect/>
          </a:stretch>
        </p:blipFill>
        <p:spPr bwMode="auto">
          <a:xfrm>
            <a:off x="5791200" y="4648200"/>
            <a:ext cx="461429" cy="392113"/>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4" cstate="print"/>
          <a:srcRect/>
          <a:stretch>
            <a:fillRect/>
          </a:stretch>
        </p:blipFill>
        <p:spPr bwMode="auto">
          <a:xfrm rot="2038731">
            <a:off x="7942459" y="150875"/>
            <a:ext cx="800522" cy="852985"/>
          </a:xfrm>
          <a:prstGeom prst="rect">
            <a:avLst/>
          </a:prstGeom>
          <a:noFill/>
          <a:ln w="9525">
            <a:noFill/>
            <a:miter lim="800000"/>
            <a:headEnd/>
            <a:tailEnd/>
          </a:ln>
        </p:spPr>
      </p:pic>
      <p:sp>
        <p:nvSpPr>
          <p:cNvPr id="8" name="TextBox 7"/>
          <p:cNvSpPr txBox="1"/>
          <p:nvPr/>
        </p:nvSpPr>
        <p:spPr>
          <a:xfrm>
            <a:off x="0" y="1600200"/>
            <a:ext cx="9144000" cy="461665"/>
          </a:xfrm>
          <a:prstGeom prst="rect">
            <a:avLst/>
          </a:prstGeom>
          <a:solidFill>
            <a:srgbClr val="FFC000"/>
          </a:solidFill>
        </p:spPr>
        <p:txBody>
          <a:bodyPr wrap="square" rtlCol="0">
            <a:spAutoFit/>
          </a:bodyPr>
          <a:lstStyle/>
          <a:p>
            <a:pPr algn="ctr"/>
            <a:r>
              <a:rPr lang="en-US" sz="2400" dirty="0" smtClean="0"/>
              <a:t>And  references to OSHA and ANSI Codes and Standards</a:t>
            </a:r>
            <a:endParaRPr lang="en-US" sz="24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 descr="8719 pic"/>
          <p:cNvPicPr>
            <a:picLocks noChangeAspect="1" noChangeArrowheads="1"/>
          </p:cNvPicPr>
          <p:nvPr/>
        </p:nvPicPr>
        <p:blipFill>
          <a:blip r:embed="rId2" cstate="print"/>
          <a:srcRect/>
          <a:stretch>
            <a:fillRect/>
          </a:stretch>
        </p:blipFill>
        <p:spPr bwMode="auto">
          <a:xfrm rot="1187558">
            <a:off x="2171911" y="1522358"/>
            <a:ext cx="3346360" cy="375822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52399" y="304800"/>
            <a:ext cx="2262433" cy="13716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334000" y="5101771"/>
            <a:ext cx="3810000" cy="1756229"/>
          </a:xfrm>
          <a:prstGeom prst="rect">
            <a:avLst/>
          </a:prstGeom>
          <a:noFill/>
          <a:ln w="9525">
            <a:noFill/>
            <a:miter lim="800000"/>
            <a:headEnd/>
            <a:tailEnd/>
          </a:ln>
        </p:spPr>
      </p:pic>
      <p:sp>
        <p:nvSpPr>
          <p:cNvPr id="6" name="Rectangle 5"/>
          <p:cNvSpPr/>
          <p:nvPr/>
        </p:nvSpPr>
        <p:spPr>
          <a:xfrm>
            <a:off x="2286000" y="228600"/>
            <a:ext cx="4343400" cy="369332"/>
          </a:xfrm>
          <a:prstGeom prst="rect">
            <a:avLst/>
          </a:prstGeom>
          <a:solidFill>
            <a:srgbClr val="92D050"/>
          </a:solidFill>
        </p:spPr>
        <p:txBody>
          <a:bodyPr wrap="square">
            <a:spAutoFit/>
          </a:bodyPr>
          <a:lstStyle/>
          <a:p>
            <a:r>
              <a:rPr lang="en-US" b="1" dirty="0" smtClean="0"/>
              <a:t>Reference OSHA  Standard 29CFR 1910.178</a:t>
            </a:r>
            <a:endParaRPr lang="en-US" dirty="0"/>
          </a:p>
        </p:txBody>
      </p:sp>
      <p:sp>
        <p:nvSpPr>
          <p:cNvPr id="7" name="TextBox 6"/>
          <p:cNvSpPr txBox="1"/>
          <p:nvPr/>
        </p:nvSpPr>
        <p:spPr>
          <a:xfrm>
            <a:off x="2133600" y="6248400"/>
            <a:ext cx="3505200" cy="369332"/>
          </a:xfrm>
          <a:prstGeom prst="rect">
            <a:avLst/>
          </a:prstGeom>
          <a:solidFill>
            <a:schemeClr val="accent2">
              <a:lumMod val="40000"/>
              <a:lumOff val="60000"/>
            </a:schemeClr>
          </a:solidFill>
        </p:spPr>
        <p:txBody>
          <a:bodyPr wrap="square" rtlCol="0">
            <a:spAutoFit/>
          </a:bodyPr>
          <a:lstStyle/>
          <a:p>
            <a:r>
              <a:rPr lang="en-US" dirty="0" smtClean="0"/>
              <a:t>Reference: ANSI/ITSDF B56.1-2009  </a:t>
            </a:r>
            <a:endParaRPr lang="en-US" dirty="0"/>
          </a:p>
        </p:txBody>
      </p:sp>
      <p:sp>
        <p:nvSpPr>
          <p:cNvPr id="8" name="TextBox 7"/>
          <p:cNvSpPr txBox="1"/>
          <p:nvPr/>
        </p:nvSpPr>
        <p:spPr>
          <a:xfrm>
            <a:off x="2133600" y="5867400"/>
            <a:ext cx="3505200" cy="369332"/>
          </a:xfrm>
          <a:prstGeom prst="rect">
            <a:avLst/>
          </a:prstGeom>
          <a:solidFill>
            <a:srgbClr val="00B0F0"/>
          </a:solidFill>
        </p:spPr>
        <p:txBody>
          <a:bodyPr wrap="square" rtlCol="0">
            <a:spAutoFit/>
          </a:bodyPr>
          <a:lstStyle/>
          <a:p>
            <a:r>
              <a:rPr lang="en-US" dirty="0" smtClean="0"/>
              <a:t>Reference: ANSI/ITSDF B56..6-2005 </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5715000" cy="1143000"/>
          </a:xfrm>
        </p:spPr>
        <p:txBody>
          <a:bodyPr/>
          <a:lstStyle/>
          <a:p>
            <a:r>
              <a:rPr lang="en-US" dirty="0" smtClean="0"/>
              <a:t>NASA Standard 8719.9</a:t>
            </a:r>
            <a:endParaRPr lang="en-US" dirty="0"/>
          </a:p>
        </p:txBody>
      </p:sp>
      <p:sp>
        <p:nvSpPr>
          <p:cNvPr id="6" name="Rectangle 5"/>
          <p:cNvSpPr/>
          <p:nvPr/>
        </p:nvSpPr>
        <p:spPr>
          <a:xfrm>
            <a:off x="0" y="1447800"/>
            <a:ext cx="9144000" cy="4062651"/>
          </a:xfrm>
          <a:prstGeom prst="rect">
            <a:avLst/>
          </a:prstGeom>
        </p:spPr>
        <p:txBody>
          <a:bodyPr wrap="square">
            <a:spAutoFit/>
          </a:bodyPr>
          <a:lstStyle/>
          <a:p>
            <a:r>
              <a:rPr lang="en-US" dirty="0" smtClean="0"/>
              <a:t>1. SCOPE</a:t>
            </a:r>
          </a:p>
          <a:p>
            <a:r>
              <a:rPr lang="en-US" dirty="0" smtClean="0"/>
              <a:t>1.1 Scope. This standard applies to overhead and gantry cranes (including top</a:t>
            </a:r>
          </a:p>
          <a:p>
            <a:r>
              <a:rPr lang="en-US" dirty="0" smtClean="0"/>
              <a:t>running monorail, underhung, and jib cranes) mobile cranes, derricks, hoists, winches, special</a:t>
            </a:r>
          </a:p>
          <a:p>
            <a:r>
              <a:rPr lang="en-US" dirty="0" smtClean="0"/>
              <a:t>hoist supported personnel lifting devices, hydra-sets, load measuring devices, hooks, slings and</a:t>
            </a:r>
          </a:p>
          <a:p>
            <a:r>
              <a:rPr lang="en-US" dirty="0" smtClean="0"/>
              <a:t>rigging, mobile aerial platforms, </a:t>
            </a:r>
            <a:r>
              <a:rPr lang="en-US" sz="2400" b="1" u="sng" dirty="0" smtClean="0"/>
              <a:t>powered industrial trucks</a:t>
            </a:r>
            <a:r>
              <a:rPr lang="en-US" dirty="0" smtClean="0"/>
              <a:t>, and jacks. This document does not include coverage for front-end loaders and elevators.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pic>
        <p:nvPicPr>
          <p:cNvPr id="2050" name="Picture 2"/>
          <p:cNvPicPr>
            <a:picLocks noChangeAspect="1" noChangeArrowheads="1"/>
          </p:cNvPicPr>
          <p:nvPr/>
        </p:nvPicPr>
        <p:blipFill>
          <a:blip r:embed="rId2" cstate="print"/>
          <a:srcRect/>
          <a:stretch>
            <a:fillRect/>
          </a:stretch>
        </p:blipFill>
        <p:spPr bwMode="auto">
          <a:xfrm>
            <a:off x="1371600" y="3352800"/>
            <a:ext cx="5867400" cy="350520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10" name="Picture 21" descr="8719 pic"/>
          <p:cNvPicPr>
            <a:picLocks noChangeAspect="1" noChangeArrowheads="1"/>
          </p:cNvPicPr>
          <p:nvPr/>
        </p:nvPicPr>
        <p:blipFill>
          <a:blip r:embed="rId4" cstate="print"/>
          <a:srcRect/>
          <a:stretch>
            <a:fillRect/>
          </a:stretch>
        </p:blipFill>
        <p:spPr bwMode="auto">
          <a:xfrm rot="2038731">
            <a:off x="7561729" y="426676"/>
            <a:ext cx="1079098" cy="1211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5715000" cy="1143000"/>
          </a:xfrm>
        </p:spPr>
        <p:txBody>
          <a:bodyPr/>
          <a:lstStyle/>
          <a:p>
            <a:r>
              <a:rPr lang="en-US" dirty="0" smtClean="0"/>
              <a:t>NASA Standard 8719.9</a:t>
            </a:r>
            <a:endParaRPr lang="en-US" dirty="0"/>
          </a:p>
        </p:txBody>
      </p:sp>
      <p:sp>
        <p:nvSpPr>
          <p:cNvPr id="6" name="Rectangle 5"/>
          <p:cNvSpPr/>
          <p:nvPr/>
        </p:nvSpPr>
        <p:spPr>
          <a:xfrm>
            <a:off x="0" y="1371600"/>
            <a:ext cx="4495800" cy="3046988"/>
          </a:xfrm>
          <a:prstGeom prst="rect">
            <a:avLst/>
          </a:prstGeom>
        </p:spPr>
        <p:txBody>
          <a:bodyPr wrap="square">
            <a:spAutoFit/>
          </a:bodyPr>
          <a:lstStyle/>
          <a:p>
            <a:r>
              <a:rPr lang="en-US" sz="2400" dirty="0" smtClean="0"/>
              <a:t>1.2 Purpose. </a:t>
            </a:r>
          </a:p>
          <a:p>
            <a:r>
              <a:rPr lang="en-US" sz="2400" dirty="0" smtClean="0"/>
              <a:t>This standard establishes NASA’s minimum requirements for the design, testing, inspection, maintenance, personnel certification, and operation of lifting devices and equipment (LDE) described in paragraph 1.1.</a:t>
            </a:r>
            <a:endParaRPr lang="en-US" sz="2400" dirty="0"/>
          </a:p>
        </p:txBody>
      </p:sp>
      <p:pic>
        <p:nvPicPr>
          <p:cNvPr id="8" name="Picture 6" descr="C:\Documents and Settings\jselba\My Documents\My Pictures\Forklift And Tugs(PIT)\Bldg 7-10-15-29 facility\Recert lifts and equipt 003.jpg"/>
          <p:cNvPicPr>
            <a:picLocks noChangeAspect="1" noChangeArrowheads="1"/>
          </p:cNvPicPr>
          <p:nvPr/>
        </p:nvPicPr>
        <p:blipFill>
          <a:blip r:embed="rId2" cstate="print"/>
          <a:srcRect/>
          <a:stretch>
            <a:fillRect/>
          </a:stretch>
        </p:blipFill>
        <p:spPr bwMode="auto">
          <a:xfrm>
            <a:off x="4191000" y="1524000"/>
            <a:ext cx="4800600" cy="5105400"/>
          </a:xfrm>
          <a:prstGeom prst="rect">
            <a:avLst/>
          </a:prstGeom>
          <a:noFill/>
        </p:spPr>
      </p:pic>
      <p:pic>
        <p:nvPicPr>
          <p:cNvPr id="9"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11" name="Picture 21" descr="8719 pic"/>
          <p:cNvPicPr>
            <a:picLocks noChangeAspect="1" noChangeArrowheads="1"/>
          </p:cNvPicPr>
          <p:nvPr/>
        </p:nvPicPr>
        <p:blipFill>
          <a:blip r:embed="rId4" cstate="print"/>
          <a:srcRect/>
          <a:stretch>
            <a:fillRect/>
          </a:stretch>
        </p:blipFill>
        <p:spPr bwMode="auto">
          <a:xfrm rot="2038731">
            <a:off x="7561729" y="426676"/>
            <a:ext cx="1079098" cy="1211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5715000" cy="1143000"/>
          </a:xfrm>
        </p:spPr>
        <p:txBody>
          <a:bodyPr/>
          <a:lstStyle/>
          <a:p>
            <a:r>
              <a:rPr lang="en-US" dirty="0" smtClean="0"/>
              <a:t>NASA Standard 8719.9</a:t>
            </a:r>
            <a:endParaRPr lang="en-US" dirty="0"/>
          </a:p>
        </p:txBody>
      </p:sp>
      <p:sp>
        <p:nvSpPr>
          <p:cNvPr id="6" name="Rectangle 5"/>
          <p:cNvSpPr/>
          <p:nvPr/>
        </p:nvSpPr>
        <p:spPr>
          <a:xfrm>
            <a:off x="4800600" y="1295400"/>
            <a:ext cx="4343400" cy="3170099"/>
          </a:xfrm>
          <a:prstGeom prst="rect">
            <a:avLst/>
          </a:prstGeom>
        </p:spPr>
        <p:txBody>
          <a:bodyPr wrap="square">
            <a:spAutoFit/>
          </a:bodyPr>
          <a:lstStyle/>
          <a:p>
            <a:r>
              <a:rPr lang="en-US" sz="2000" dirty="0" smtClean="0"/>
              <a:t>1.3 Applicability. Compliance with this standard is mandatory for all NASA-owned and NASA contractor-supplied equipment used in support of NASA operations at NASA installations and NASA operations in host countries. The individual installation Lifting Devices and Equipment Manager (LDEM) and safety organizations are responsible for implementation and enforcement. </a:t>
            </a:r>
          </a:p>
        </p:txBody>
      </p:sp>
      <p:pic>
        <p:nvPicPr>
          <p:cNvPr id="4100" name="Picture 4"/>
          <p:cNvPicPr>
            <a:picLocks noChangeAspect="1" noChangeArrowheads="1"/>
          </p:cNvPicPr>
          <p:nvPr/>
        </p:nvPicPr>
        <p:blipFill>
          <a:blip r:embed="rId2" cstate="print"/>
          <a:srcRect/>
          <a:stretch>
            <a:fillRect/>
          </a:stretch>
        </p:blipFill>
        <p:spPr bwMode="auto">
          <a:xfrm>
            <a:off x="2819400" y="4038600"/>
            <a:ext cx="1906073" cy="845820"/>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228600" y="5257800"/>
            <a:ext cx="3657600" cy="1063824"/>
          </a:xfrm>
          <a:prstGeom prst="rect">
            <a:avLst/>
          </a:prstGeom>
          <a:noFill/>
          <a:ln w="9525">
            <a:noFill/>
            <a:miter lim="800000"/>
            <a:headEnd/>
            <a:tailEnd/>
          </a:ln>
        </p:spPr>
      </p:pic>
      <p:pic>
        <p:nvPicPr>
          <p:cNvPr id="4102" name="Picture 6"/>
          <p:cNvPicPr>
            <a:picLocks noChangeAspect="1" noChangeArrowheads="1"/>
          </p:cNvPicPr>
          <p:nvPr/>
        </p:nvPicPr>
        <p:blipFill>
          <a:blip r:embed="rId4" cstate="print"/>
          <a:srcRect/>
          <a:stretch>
            <a:fillRect/>
          </a:stretch>
        </p:blipFill>
        <p:spPr bwMode="auto">
          <a:xfrm>
            <a:off x="4724400" y="4398713"/>
            <a:ext cx="2209800" cy="802034"/>
          </a:xfrm>
          <a:prstGeom prst="rect">
            <a:avLst/>
          </a:prstGeom>
          <a:noFill/>
          <a:ln w="9525">
            <a:noFill/>
            <a:miter lim="800000"/>
            <a:headEnd/>
            <a:tailEnd/>
          </a:ln>
        </p:spPr>
      </p:pic>
      <p:pic>
        <p:nvPicPr>
          <p:cNvPr id="4104" name="Picture 8" descr="C:\Documents and Settings\jselba\My Documents\My Pictures\Forklift And Tugs(PIT)\Bldg 7-10-15-29 facility\PettiBone Tug.jpg"/>
          <p:cNvPicPr>
            <a:picLocks noChangeAspect="1" noChangeArrowheads="1"/>
          </p:cNvPicPr>
          <p:nvPr/>
        </p:nvPicPr>
        <p:blipFill>
          <a:blip r:embed="rId5" cstate="print">
            <a:lum bright="-5000"/>
          </a:blip>
          <a:stretch>
            <a:fillRect/>
          </a:stretch>
        </p:blipFill>
        <p:spPr bwMode="auto">
          <a:xfrm>
            <a:off x="228600" y="1295400"/>
            <a:ext cx="4038600" cy="2485505"/>
          </a:xfrm>
          <a:prstGeom prst="rect">
            <a:avLst/>
          </a:prstGeom>
          <a:noFill/>
          <a:ln>
            <a:noFill/>
          </a:ln>
        </p:spPr>
      </p:pic>
      <p:pic>
        <p:nvPicPr>
          <p:cNvPr id="4103" name="Picture 7"/>
          <p:cNvPicPr>
            <a:picLocks noChangeAspect="1" noChangeArrowheads="1"/>
          </p:cNvPicPr>
          <p:nvPr/>
        </p:nvPicPr>
        <p:blipFill>
          <a:blip r:embed="rId6" cstate="print"/>
          <a:srcRect/>
          <a:stretch>
            <a:fillRect/>
          </a:stretch>
        </p:blipFill>
        <p:spPr bwMode="auto">
          <a:xfrm>
            <a:off x="7239000" y="4419600"/>
            <a:ext cx="1524000" cy="666750"/>
          </a:xfrm>
          <a:prstGeom prst="rect">
            <a:avLst/>
          </a:prstGeom>
          <a:noFill/>
          <a:ln w="9525">
            <a:noFill/>
            <a:miter lim="800000"/>
            <a:headEnd/>
            <a:tailEnd/>
          </a:ln>
        </p:spPr>
      </p:pic>
      <p:pic>
        <p:nvPicPr>
          <p:cNvPr id="13" name="Picture 5"/>
          <p:cNvPicPr>
            <a:picLocks noChangeAspect="1" noChangeArrowheads="1"/>
          </p:cNvPicPr>
          <p:nvPr/>
        </p:nvPicPr>
        <p:blipFill>
          <a:blip r:embed="rId7"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15" name="Picture 21" descr="8719 pic"/>
          <p:cNvPicPr>
            <a:picLocks noChangeAspect="1" noChangeArrowheads="1"/>
          </p:cNvPicPr>
          <p:nvPr/>
        </p:nvPicPr>
        <p:blipFill>
          <a:blip r:embed="rId8" cstate="print"/>
          <a:srcRect/>
          <a:stretch>
            <a:fillRect/>
          </a:stretch>
        </p:blipFill>
        <p:spPr bwMode="auto">
          <a:xfrm rot="1334261">
            <a:off x="7711366" y="140934"/>
            <a:ext cx="955747" cy="1073378"/>
          </a:xfrm>
          <a:prstGeom prst="rect">
            <a:avLst/>
          </a:prstGeom>
          <a:noFill/>
          <a:ln w="9525">
            <a:noFill/>
            <a:miter lim="800000"/>
            <a:headEnd/>
            <a:tailEnd/>
          </a:ln>
        </p:spPr>
      </p:pic>
      <p:sp>
        <p:nvSpPr>
          <p:cNvPr id="14" name="TextBox 13"/>
          <p:cNvSpPr txBox="1"/>
          <p:nvPr/>
        </p:nvSpPr>
        <p:spPr>
          <a:xfrm>
            <a:off x="3962400" y="5288340"/>
            <a:ext cx="5181600" cy="1384995"/>
          </a:xfrm>
          <a:prstGeom prst="rect">
            <a:avLst/>
          </a:prstGeom>
          <a:solidFill>
            <a:srgbClr val="FFFF00"/>
          </a:solidFill>
        </p:spPr>
        <p:txBody>
          <a:bodyPr wrap="square" rtlCol="0">
            <a:spAutoFit/>
          </a:bodyPr>
          <a:lstStyle/>
          <a:p>
            <a:r>
              <a:rPr lang="en-US" sz="2800" b="1" dirty="0" smtClean="0"/>
              <a:t>If determined that rented or leased LDE will be used for a critical lift, this standard applies.</a:t>
            </a:r>
            <a:endParaRPr lang="en-US" sz="2800" b="1" dirty="0"/>
          </a:p>
        </p:txBody>
      </p:sp>
      <p:pic>
        <p:nvPicPr>
          <p:cNvPr id="4099" name="Picture 3"/>
          <p:cNvPicPr>
            <a:picLocks noChangeAspect="1" noChangeArrowheads="1"/>
          </p:cNvPicPr>
          <p:nvPr/>
        </p:nvPicPr>
        <p:blipFill>
          <a:blip r:embed="rId9" cstate="print"/>
          <a:srcRect/>
          <a:stretch>
            <a:fillRect/>
          </a:stretch>
        </p:blipFill>
        <p:spPr bwMode="auto">
          <a:xfrm>
            <a:off x="0" y="3886200"/>
            <a:ext cx="2819400" cy="11549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5715000" cy="1143000"/>
          </a:xfrm>
        </p:spPr>
        <p:txBody>
          <a:bodyPr/>
          <a:lstStyle/>
          <a:p>
            <a:r>
              <a:rPr lang="en-US" dirty="0" smtClean="0"/>
              <a:t>NASA Standard 8719.9</a:t>
            </a:r>
            <a:endParaRPr lang="en-US" dirty="0"/>
          </a:p>
        </p:txBody>
      </p:sp>
      <p:sp>
        <p:nvSpPr>
          <p:cNvPr id="6" name="Rectangle 5"/>
          <p:cNvSpPr/>
          <p:nvPr/>
        </p:nvSpPr>
        <p:spPr>
          <a:xfrm>
            <a:off x="228600" y="1447800"/>
            <a:ext cx="6019800" cy="4893647"/>
          </a:xfrm>
          <a:prstGeom prst="rect">
            <a:avLst/>
          </a:prstGeom>
          <a:solidFill>
            <a:schemeClr val="accent5">
              <a:lumMod val="20000"/>
              <a:lumOff val="80000"/>
            </a:schemeClr>
          </a:solidFill>
          <a:ln w="57150">
            <a:solidFill>
              <a:srgbClr val="FF0000"/>
            </a:solidFill>
          </a:ln>
        </p:spPr>
        <p:txBody>
          <a:bodyPr wrap="square">
            <a:spAutoFit/>
          </a:bodyPr>
          <a:lstStyle/>
          <a:p>
            <a:r>
              <a:rPr lang="en-US" sz="2400" b="1" dirty="0" smtClean="0"/>
              <a:t>1.4 Relation to Occupational and Safety Health Administration (OSHA) Requirements. </a:t>
            </a:r>
          </a:p>
          <a:p>
            <a:r>
              <a:rPr lang="en-US" sz="2400" b="1" dirty="0" smtClean="0"/>
              <a:t>	</a:t>
            </a:r>
          </a:p>
          <a:p>
            <a:r>
              <a:rPr lang="en-US" sz="2400" b="1" dirty="0" smtClean="0"/>
              <a:t>This document is not a substitute for OSHA requirements. OSHA requirements apply to all NASA operations. This document meets or exceeds Federal OSHA requirements. Some States have their own OSHA programs that must comply with Federal OSHA and may be stricter. All NASA installations are responsible for keeping up to date with the Federal and State OSHA requirements that apply to their operations. </a:t>
            </a:r>
            <a:endParaRPr lang="en-US" sz="2400" b="1" dirty="0"/>
          </a:p>
        </p:txBody>
      </p:sp>
      <p:pic>
        <p:nvPicPr>
          <p:cNvPr id="1026" name="Picture 2"/>
          <p:cNvPicPr>
            <a:picLocks noChangeAspect="1" noChangeArrowheads="1"/>
          </p:cNvPicPr>
          <p:nvPr/>
        </p:nvPicPr>
        <p:blipFill>
          <a:blip r:embed="rId2" cstate="print"/>
          <a:srcRect/>
          <a:stretch>
            <a:fillRect/>
          </a:stretch>
        </p:blipFill>
        <p:spPr bwMode="auto">
          <a:xfrm>
            <a:off x="6305550" y="2590800"/>
            <a:ext cx="2838450" cy="323850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l="-688" t="-635" r="-688" b="-635"/>
          <a:stretch>
            <a:fillRect/>
          </a:stretch>
        </p:blipFill>
        <p:spPr bwMode="auto">
          <a:xfrm>
            <a:off x="0" y="0"/>
            <a:ext cx="1447800" cy="1230313"/>
          </a:xfrm>
          <a:prstGeom prst="rect">
            <a:avLst/>
          </a:prstGeom>
          <a:noFill/>
          <a:ln w="9525">
            <a:noFill/>
            <a:miter lim="800000"/>
            <a:headEnd/>
            <a:tailEnd/>
          </a:ln>
        </p:spPr>
      </p:pic>
      <p:pic>
        <p:nvPicPr>
          <p:cNvPr id="9" name="Picture 21" descr="8719 pic"/>
          <p:cNvPicPr>
            <a:picLocks noChangeAspect="1" noChangeArrowheads="1"/>
          </p:cNvPicPr>
          <p:nvPr/>
        </p:nvPicPr>
        <p:blipFill>
          <a:blip r:embed="rId4" cstate="print"/>
          <a:srcRect/>
          <a:stretch>
            <a:fillRect/>
          </a:stretch>
        </p:blipFill>
        <p:spPr bwMode="auto">
          <a:xfrm rot="2038731">
            <a:off x="7637929" y="198076"/>
            <a:ext cx="1079098" cy="1211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11545</TotalTime>
  <Words>18671</Words>
  <Application>Microsoft Office PowerPoint</Application>
  <PresentationFormat>On-screen Show (4:3)</PresentationFormat>
  <Paragraphs>2229</Paragraphs>
  <Slides>326</Slides>
  <Notes>27</Notes>
  <HiddenSlides>4</HiddenSlides>
  <MMClips>8</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326</vt:i4>
      </vt:variant>
    </vt:vector>
  </HeadingPairs>
  <TitlesOfParts>
    <vt:vector size="329" baseType="lpstr">
      <vt:lpstr>Office Theme</vt:lpstr>
      <vt:lpstr>Default Design</vt:lpstr>
      <vt:lpstr>Acrobat Document</vt:lpstr>
      <vt:lpstr>Slide 1</vt:lpstr>
      <vt:lpstr>AGENDA</vt:lpstr>
      <vt:lpstr>Introductions</vt:lpstr>
      <vt:lpstr>Slide 4</vt:lpstr>
      <vt:lpstr>Course Objectives</vt:lpstr>
      <vt:lpstr>Slide 6</vt:lpstr>
      <vt:lpstr>Course Objectives</vt:lpstr>
      <vt:lpstr>Slide 8</vt:lpstr>
      <vt:lpstr>Lets see what we already know!!!</vt:lpstr>
      <vt:lpstr>Forklift Terminology</vt:lpstr>
      <vt:lpstr> Forklift Truck </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Slide 22</vt:lpstr>
      <vt:lpstr>Slide 23</vt:lpstr>
      <vt:lpstr>Forklift Terminology</vt:lpstr>
      <vt:lpstr>Forklift Terminology</vt:lpstr>
      <vt:lpstr>Forklift Terminology</vt:lpstr>
      <vt:lpstr>Forklift Terminology</vt:lpstr>
      <vt:lpstr>Forklift Terminology</vt:lpstr>
      <vt:lpstr>Optional Types of  Attachments</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Forklift Terminology</vt:lpstr>
      <vt:lpstr>Car Versus A Lift Truck</vt:lpstr>
      <vt:lpstr>Steering Systems</vt:lpstr>
      <vt:lpstr>Points Of Suspension</vt:lpstr>
      <vt:lpstr>Center Of Gravity</vt:lpstr>
      <vt:lpstr>Operating Surfaces</vt:lpstr>
      <vt:lpstr>Keep Your Distance!!!</vt:lpstr>
      <vt:lpstr>Stability Triangle</vt:lpstr>
      <vt:lpstr>Fulcrum Point</vt:lpstr>
      <vt:lpstr>Load Center</vt:lpstr>
      <vt:lpstr>Data Plate Information</vt:lpstr>
      <vt:lpstr>Operating On Ramps Or Inclines</vt:lpstr>
      <vt:lpstr>Grade Percentages % ??? </vt:lpstr>
      <vt:lpstr>Read The Operators Manuals</vt:lpstr>
      <vt:lpstr>Buckle-Up Your Seat Belt</vt:lpstr>
      <vt:lpstr>Operators Read All WARNING Labels </vt:lpstr>
      <vt:lpstr>HAZARDS  Of Dock Operations!</vt:lpstr>
      <vt:lpstr>Arms &amp; Legs</vt:lpstr>
      <vt:lpstr>Forklift Operation</vt:lpstr>
      <vt:lpstr>Forklift Operation</vt:lpstr>
      <vt:lpstr>Safe Handling Of Fuels</vt:lpstr>
      <vt:lpstr>LPG Fuel</vt:lpstr>
      <vt:lpstr>LPG Fuel Tanks</vt:lpstr>
      <vt:lpstr>Storage Tank External Parts</vt:lpstr>
      <vt:lpstr>Be Aware Of Carbon Monoxide </vt:lpstr>
      <vt:lpstr>Battery Hazards</vt:lpstr>
      <vt:lpstr>  Sulfuric Acid</vt:lpstr>
      <vt:lpstr>Batteries Create HYDROGEN GAS</vt:lpstr>
      <vt:lpstr>  Electricity</vt:lpstr>
      <vt:lpstr>  Battery Weight</vt:lpstr>
      <vt:lpstr>Battery Chargers</vt:lpstr>
      <vt:lpstr>Weekend/Equalize Charge</vt:lpstr>
      <vt:lpstr>Battery Cycle</vt:lpstr>
      <vt:lpstr>Filling Battery Cells</vt:lpstr>
      <vt:lpstr>Battery Discharge Indicators</vt:lpstr>
      <vt:lpstr>Battery Connectors</vt:lpstr>
      <vt:lpstr>Stock picker  Load Center</vt:lpstr>
      <vt:lpstr>Fall Protection</vt:lpstr>
      <vt:lpstr>Fall Protection  OSHA Highlights</vt:lpstr>
      <vt:lpstr>Operate Cautiously,  Be Alert!!</vt:lpstr>
      <vt:lpstr>Stand-Up Rider Tip Over</vt:lpstr>
      <vt:lpstr>Sit-Down Rider Tip Over</vt:lpstr>
      <vt:lpstr>POTENTIAL HAZARDS</vt:lpstr>
      <vt:lpstr>Slide 93</vt:lpstr>
      <vt:lpstr>Slide 94</vt:lpstr>
      <vt:lpstr>Slide 95</vt:lpstr>
      <vt:lpstr>NASA Standard 8719.9</vt:lpstr>
      <vt:lpstr>NASA Standard 8719.9</vt:lpstr>
      <vt:lpstr>NASA Standard 8719.9</vt:lpstr>
      <vt:lpstr>NASA Standard 8719.9</vt:lpstr>
      <vt:lpstr>NASA Standard 8719.9</vt:lpstr>
      <vt:lpstr>NASA-STD-8719.9</vt:lpstr>
      <vt:lpstr>NASA-STD-8719.9</vt:lpstr>
      <vt:lpstr>NASA-STD-8719.9</vt:lpstr>
      <vt:lpstr>NASA-STD-8719.9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Medical examinations for those at a NASA facility must comply with  NASA NPR 1800.1C,  Appendix C, 3, subsection J </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NASA Standard 8719.9</vt:lpstr>
      <vt:lpstr>Slide 196</vt:lpstr>
      <vt:lpstr>GPR 8719.1B Certification and Recertificaton of Lifting Devices and Equipment </vt:lpstr>
      <vt:lpstr>Slide 198</vt:lpstr>
      <vt:lpstr>GPR 8719.1A</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Slide 205</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GPR 8719.1B Certification and Recertificaton of Lifting Devices and Equipment </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 GPR 8834.1B Goddard Procedural Requirements (GPR) </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GPR 8834.1</vt:lpstr>
      <vt:lpstr>GPR 8834.1</vt:lpstr>
      <vt:lpstr>Slide 264</vt:lpstr>
      <vt:lpstr>GPR 8834.1</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You Must Perform  A Pre-Shift Truck Inspection</vt:lpstr>
      <vt:lpstr>Slide 285</vt:lpstr>
      <vt:lpstr>Slide 286</vt:lpstr>
      <vt:lpstr>Slide 287</vt:lpstr>
      <vt:lpstr>Slide 288</vt:lpstr>
      <vt:lpstr>Slide 289</vt:lpstr>
      <vt:lpstr>Slide 290</vt:lpstr>
      <vt:lpstr>Slide 291</vt:lpstr>
      <vt:lpstr>Slide 292</vt:lpstr>
      <vt:lpstr>Slide 293</vt:lpstr>
      <vt:lpstr>Slide 294</vt:lpstr>
      <vt:lpstr>Forklift Accidents And Fatalities</vt:lpstr>
      <vt:lpstr>Forklift Accidents And Fatalities</vt:lpstr>
      <vt:lpstr>A Stand-Up Tip Over</vt:lpstr>
      <vt:lpstr>Forklift Accidents And Fatalities</vt:lpstr>
      <vt:lpstr>Forklift Accidents And Fatalities</vt:lpstr>
      <vt:lpstr>Forklift Accidents And Fatalities</vt:lpstr>
      <vt:lpstr>Slide 301</vt:lpstr>
      <vt:lpstr>Slide 302</vt:lpstr>
      <vt:lpstr>Operator Training and Certification</vt:lpstr>
      <vt:lpstr>Operating Conditions, Stability</vt:lpstr>
      <vt:lpstr>Lifting and Lowering Loads  </vt:lpstr>
      <vt:lpstr>Lifting and Lowering Loads (cont.)</vt:lpstr>
      <vt:lpstr>Unstacking Loads</vt:lpstr>
      <vt:lpstr>Stacking Loads</vt:lpstr>
      <vt:lpstr>Load Handling</vt:lpstr>
      <vt:lpstr>Travel Tips</vt:lpstr>
      <vt:lpstr>Traffic and Pedestrians</vt:lpstr>
      <vt:lpstr>Truck Operating Rules</vt:lpstr>
      <vt:lpstr>If Off the Truck</vt:lpstr>
      <vt:lpstr>Lifting People</vt:lpstr>
      <vt:lpstr>Types of Equipment</vt:lpstr>
      <vt:lpstr>Types of Equipment   (cont.)</vt:lpstr>
      <vt:lpstr>Hazardous Operating Conditions</vt:lpstr>
      <vt:lpstr>Hazardous Activities</vt:lpstr>
      <vt:lpstr>Slopes and Ramps</vt:lpstr>
      <vt:lpstr>Docks and Containers</vt:lpstr>
      <vt:lpstr>Hazardous Environments </vt:lpstr>
      <vt:lpstr>Carbon Monoxide</vt:lpstr>
      <vt:lpstr>Carbon Monoxide Poisoning</vt:lpstr>
      <vt:lpstr>Hazardous Locations </vt:lpstr>
      <vt:lpstr>Slide 325</vt:lpstr>
      <vt:lpstr>Slide 326</vt:lpstr>
    </vt:vector>
  </TitlesOfParts>
  <Company>Code 549</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jselba</dc:creator>
  <cp:lastModifiedBy>jselba</cp:lastModifiedBy>
  <cp:revision>1150</cp:revision>
  <dcterms:created xsi:type="dcterms:W3CDTF">2010-06-25T10:34:22Z</dcterms:created>
  <dcterms:modified xsi:type="dcterms:W3CDTF">2014-06-16T16:29:15Z</dcterms:modified>
</cp:coreProperties>
</file>